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99"/>
  </p:notes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  <p:sldId id="263" r:id="rId9"/>
    <p:sldId id="272" r:id="rId10"/>
    <p:sldId id="264" r:id="rId11"/>
    <p:sldId id="265" r:id="rId12"/>
    <p:sldId id="267" r:id="rId13"/>
    <p:sldId id="266" r:id="rId14"/>
    <p:sldId id="268" r:id="rId15"/>
    <p:sldId id="269" r:id="rId16"/>
    <p:sldId id="270" r:id="rId17"/>
    <p:sldId id="271" r:id="rId18"/>
    <p:sldId id="273" r:id="rId19"/>
    <p:sldId id="274" r:id="rId20"/>
    <p:sldId id="276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1" r:id="rId36"/>
    <p:sldId id="292" r:id="rId37"/>
    <p:sldId id="293" r:id="rId38"/>
    <p:sldId id="296" r:id="rId39"/>
    <p:sldId id="294" r:id="rId40"/>
    <p:sldId id="295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53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3" r:id="rId68"/>
    <p:sldId id="324" r:id="rId69"/>
    <p:sldId id="322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54" r:id="rId90"/>
    <p:sldId id="344" r:id="rId91"/>
    <p:sldId id="345" r:id="rId92"/>
    <p:sldId id="346" r:id="rId93"/>
    <p:sldId id="347" r:id="rId94"/>
    <p:sldId id="348" r:id="rId95"/>
    <p:sldId id="349" r:id="rId96"/>
    <p:sldId id="350" r:id="rId97"/>
    <p:sldId id="352" r:id="rId98"/>
    <p:sldId id="351" r:id="rId99"/>
    <p:sldId id="450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  <p:sldId id="382" r:id="rId128"/>
    <p:sldId id="383" r:id="rId129"/>
    <p:sldId id="384" r:id="rId130"/>
    <p:sldId id="385" r:id="rId131"/>
    <p:sldId id="386" r:id="rId132"/>
    <p:sldId id="387" r:id="rId133"/>
    <p:sldId id="389" r:id="rId134"/>
    <p:sldId id="388" r:id="rId135"/>
    <p:sldId id="390" r:id="rId136"/>
    <p:sldId id="391" r:id="rId137"/>
    <p:sldId id="392" r:id="rId138"/>
    <p:sldId id="393" r:id="rId139"/>
    <p:sldId id="394" r:id="rId140"/>
    <p:sldId id="395" r:id="rId141"/>
    <p:sldId id="396" r:id="rId142"/>
    <p:sldId id="397" r:id="rId143"/>
    <p:sldId id="398" r:id="rId144"/>
    <p:sldId id="399" r:id="rId145"/>
    <p:sldId id="400" r:id="rId146"/>
    <p:sldId id="401" r:id="rId147"/>
    <p:sldId id="455" r:id="rId148"/>
    <p:sldId id="402" r:id="rId149"/>
    <p:sldId id="403" r:id="rId150"/>
    <p:sldId id="404" r:id="rId151"/>
    <p:sldId id="451" r:id="rId152"/>
    <p:sldId id="452" r:id="rId153"/>
    <p:sldId id="453" r:id="rId154"/>
    <p:sldId id="454" r:id="rId155"/>
    <p:sldId id="407" r:id="rId156"/>
    <p:sldId id="405" r:id="rId157"/>
    <p:sldId id="406" r:id="rId158"/>
    <p:sldId id="408" r:id="rId159"/>
    <p:sldId id="409" r:id="rId160"/>
    <p:sldId id="410" r:id="rId161"/>
    <p:sldId id="411" r:id="rId162"/>
    <p:sldId id="472" r:id="rId163"/>
    <p:sldId id="412" r:id="rId164"/>
    <p:sldId id="473" r:id="rId165"/>
    <p:sldId id="422" r:id="rId166"/>
    <p:sldId id="413" r:id="rId167"/>
    <p:sldId id="423" r:id="rId168"/>
    <p:sldId id="498" r:id="rId169"/>
    <p:sldId id="499" r:id="rId170"/>
    <p:sldId id="500" r:id="rId171"/>
    <p:sldId id="501" r:id="rId172"/>
    <p:sldId id="414" r:id="rId173"/>
    <p:sldId id="424" r:id="rId174"/>
    <p:sldId id="425" r:id="rId175"/>
    <p:sldId id="415" r:id="rId176"/>
    <p:sldId id="428" r:id="rId177"/>
    <p:sldId id="427" r:id="rId178"/>
    <p:sldId id="426" r:id="rId179"/>
    <p:sldId id="431" r:id="rId180"/>
    <p:sldId id="430" r:id="rId181"/>
    <p:sldId id="429" r:id="rId182"/>
    <p:sldId id="416" r:id="rId183"/>
    <p:sldId id="435" r:id="rId184"/>
    <p:sldId id="432" r:id="rId185"/>
    <p:sldId id="434" r:id="rId186"/>
    <p:sldId id="436" r:id="rId187"/>
    <p:sldId id="417" r:id="rId188"/>
    <p:sldId id="437" r:id="rId189"/>
    <p:sldId id="438" r:id="rId190"/>
    <p:sldId id="418" r:id="rId191"/>
    <p:sldId id="439" r:id="rId192"/>
    <p:sldId id="440" r:id="rId193"/>
    <p:sldId id="441" r:id="rId194"/>
    <p:sldId id="420" r:id="rId195"/>
    <p:sldId id="442" r:id="rId196"/>
    <p:sldId id="443" r:id="rId197"/>
    <p:sldId id="444" r:id="rId198"/>
    <p:sldId id="502" r:id="rId199"/>
    <p:sldId id="445" r:id="rId200"/>
    <p:sldId id="446" r:id="rId201"/>
    <p:sldId id="447" r:id="rId202"/>
    <p:sldId id="448" r:id="rId203"/>
    <p:sldId id="449" r:id="rId204"/>
    <p:sldId id="456" r:id="rId205"/>
    <p:sldId id="457" r:id="rId206"/>
    <p:sldId id="458" r:id="rId207"/>
    <p:sldId id="459" r:id="rId208"/>
    <p:sldId id="460" r:id="rId209"/>
    <p:sldId id="461" r:id="rId210"/>
    <p:sldId id="462" r:id="rId211"/>
    <p:sldId id="464" r:id="rId212"/>
    <p:sldId id="465" r:id="rId213"/>
    <p:sldId id="466" r:id="rId214"/>
    <p:sldId id="467" r:id="rId215"/>
    <p:sldId id="468" r:id="rId216"/>
    <p:sldId id="469" r:id="rId217"/>
    <p:sldId id="470" r:id="rId218"/>
    <p:sldId id="471" r:id="rId219"/>
    <p:sldId id="474" r:id="rId220"/>
    <p:sldId id="477" r:id="rId221"/>
    <p:sldId id="478" r:id="rId222"/>
    <p:sldId id="479" r:id="rId223"/>
    <p:sldId id="480" r:id="rId224"/>
    <p:sldId id="481" r:id="rId225"/>
    <p:sldId id="482" r:id="rId226"/>
    <p:sldId id="483" r:id="rId227"/>
    <p:sldId id="484" r:id="rId228"/>
    <p:sldId id="485" r:id="rId229"/>
    <p:sldId id="486" r:id="rId230"/>
    <p:sldId id="487" r:id="rId231"/>
    <p:sldId id="488" r:id="rId232"/>
    <p:sldId id="489" r:id="rId233"/>
    <p:sldId id="503" r:id="rId234"/>
    <p:sldId id="497" r:id="rId235"/>
    <p:sldId id="490" r:id="rId236"/>
    <p:sldId id="491" r:id="rId237"/>
    <p:sldId id="492" r:id="rId238"/>
    <p:sldId id="493" r:id="rId239"/>
    <p:sldId id="494" r:id="rId240"/>
    <p:sldId id="495" r:id="rId241"/>
    <p:sldId id="496" r:id="rId242"/>
    <p:sldId id="475" r:id="rId243"/>
    <p:sldId id="504" r:id="rId244"/>
    <p:sldId id="505" r:id="rId245"/>
    <p:sldId id="506" r:id="rId246"/>
    <p:sldId id="507" r:id="rId247"/>
    <p:sldId id="508" r:id="rId248"/>
    <p:sldId id="509" r:id="rId249"/>
    <p:sldId id="510" r:id="rId250"/>
    <p:sldId id="511" r:id="rId251"/>
    <p:sldId id="512" r:id="rId252"/>
    <p:sldId id="513" r:id="rId253"/>
    <p:sldId id="514" r:id="rId254"/>
    <p:sldId id="515" r:id="rId255"/>
    <p:sldId id="516" r:id="rId256"/>
    <p:sldId id="517" r:id="rId257"/>
    <p:sldId id="528" r:id="rId258"/>
    <p:sldId id="518" r:id="rId259"/>
    <p:sldId id="524" r:id="rId260"/>
    <p:sldId id="525" r:id="rId261"/>
    <p:sldId id="526" r:id="rId262"/>
    <p:sldId id="527" r:id="rId263"/>
    <p:sldId id="476" r:id="rId264"/>
    <p:sldId id="529" r:id="rId265"/>
    <p:sldId id="530" r:id="rId266"/>
    <p:sldId id="531" r:id="rId267"/>
    <p:sldId id="532" r:id="rId268"/>
    <p:sldId id="533" r:id="rId269"/>
    <p:sldId id="535" r:id="rId270"/>
    <p:sldId id="534" r:id="rId271"/>
    <p:sldId id="536" r:id="rId272"/>
    <p:sldId id="537" r:id="rId273"/>
    <p:sldId id="553" r:id="rId274"/>
    <p:sldId id="538" r:id="rId275"/>
    <p:sldId id="539" r:id="rId276"/>
    <p:sldId id="540" r:id="rId277"/>
    <p:sldId id="541" r:id="rId278"/>
    <p:sldId id="542" r:id="rId279"/>
    <p:sldId id="543" r:id="rId280"/>
    <p:sldId id="544" r:id="rId281"/>
    <p:sldId id="545" r:id="rId282"/>
    <p:sldId id="546" r:id="rId283"/>
    <p:sldId id="547" r:id="rId284"/>
    <p:sldId id="548" r:id="rId285"/>
    <p:sldId id="549" r:id="rId286"/>
    <p:sldId id="550" r:id="rId287"/>
    <p:sldId id="551" r:id="rId288"/>
    <p:sldId id="552" r:id="rId289"/>
    <p:sldId id="560" r:id="rId290"/>
    <p:sldId id="561" r:id="rId291"/>
    <p:sldId id="554" r:id="rId292"/>
    <p:sldId id="555" r:id="rId293"/>
    <p:sldId id="556" r:id="rId294"/>
    <p:sldId id="557" r:id="rId295"/>
    <p:sldId id="558" r:id="rId296"/>
    <p:sldId id="562" r:id="rId297"/>
    <p:sldId id="559" r:id="rId29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5" autoAdjust="0"/>
    <p:restoredTop sz="86424" autoAdjust="0"/>
  </p:normalViewPr>
  <p:slideViewPr>
    <p:cSldViewPr>
      <p:cViewPr varScale="1">
        <p:scale>
          <a:sx n="60" d="100"/>
          <a:sy n="60" d="100"/>
        </p:scale>
        <p:origin x="-1100" y="-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notesMaster" Target="notesMasters/notesMaster1.xml"/><Relationship Id="rId303" Type="http://schemas.openxmlformats.org/officeDocument/2006/relationships/tableStyles" Target="tableStyle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268" Type="http://schemas.openxmlformats.org/officeDocument/2006/relationships/slide" Target="slides/slide267.xml"/><Relationship Id="rId289" Type="http://schemas.openxmlformats.org/officeDocument/2006/relationships/slide" Target="slides/slide288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58" Type="http://schemas.openxmlformats.org/officeDocument/2006/relationships/slide" Target="slides/slide257.xml"/><Relationship Id="rId279" Type="http://schemas.openxmlformats.org/officeDocument/2006/relationships/slide" Target="slides/slide278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slide" Target="slides/slide247.xml"/><Relationship Id="rId269" Type="http://schemas.openxmlformats.org/officeDocument/2006/relationships/slide" Target="slides/slide268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291" Type="http://schemas.openxmlformats.org/officeDocument/2006/relationships/slide" Target="slides/slide290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281" Type="http://schemas.openxmlformats.org/officeDocument/2006/relationships/slide" Target="slides/slide280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39" Type="http://schemas.openxmlformats.org/officeDocument/2006/relationships/slide" Target="slides/slide238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0" Type="http://schemas.openxmlformats.org/officeDocument/2006/relationships/slide" Target="slides/slide249.xml"/><Relationship Id="rId255" Type="http://schemas.openxmlformats.org/officeDocument/2006/relationships/slide" Target="slides/slide254.xml"/><Relationship Id="rId271" Type="http://schemas.openxmlformats.org/officeDocument/2006/relationships/slide" Target="slides/slide270.xml"/><Relationship Id="rId276" Type="http://schemas.openxmlformats.org/officeDocument/2006/relationships/slide" Target="slides/slide275.xml"/><Relationship Id="rId292" Type="http://schemas.openxmlformats.org/officeDocument/2006/relationships/slide" Target="slides/slide291.xml"/><Relationship Id="rId297" Type="http://schemas.openxmlformats.org/officeDocument/2006/relationships/slide" Target="slides/slide296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0" Type="http://schemas.openxmlformats.org/officeDocument/2006/relationships/slide" Target="slides/slide239.xml"/><Relationship Id="rId245" Type="http://schemas.openxmlformats.org/officeDocument/2006/relationships/slide" Target="slides/slide244.xml"/><Relationship Id="rId261" Type="http://schemas.openxmlformats.org/officeDocument/2006/relationships/slide" Target="slides/slide260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282" Type="http://schemas.openxmlformats.org/officeDocument/2006/relationships/slide" Target="slides/slide28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slide" Target="slides/slide21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0" Type="http://schemas.openxmlformats.org/officeDocument/2006/relationships/slide" Target="slides/slide229.xml"/><Relationship Id="rId235" Type="http://schemas.openxmlformats.org/officeDocument/2006/relationships/slide" Target="slides/slide234.xml"/><Relationship Id="rId251" Type="http://schemas.openxmlformats.org/officeDocument/2006/relationships/slide" Target="slides/slide250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slide" Target="slides/slide297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72" Type="http://schemas.openxmlformats.org/officeDocument/2006/relationships/slide" Target="slides/slide271.xml"/><Relationship Id="rId293" Type="http://schemas.openxmlformats.org/officeDocument/2006/relationships/slide" Target="slides/slide292.xml"/><Relationship Id="rId302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slide" Target="slides/slide224.xml"/><Relationship Id="rId241" Type="http://schemas.openxmlformats.org/officeDocument/2006/relationships/slide" Target="slides/slide240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262" Type="http://schemas.openxmlformats.org/officeDocument/2006/relationships/slide" Target="slides/slide261.xml"/><Relationship Id="rId283" Type="http://schemas.openxmlformats.org/officeDocument/2006/relationships/slide" Target="slides/slide28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294" Type="http://schemas.openxmlformats.org/officeDocument/2006/relationships/slide" Target="slides/slide293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slide" Target="slides/slide283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95" Type="http://schemas.openxmlformats.org/officeDocument/2006/relationships/slide" Target="slides/slide294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296" Type="http://schemas.openxmlformats.org/officeDocument/2006/relationships/slide" Target="slides/slide295.xml"/><Relationship Id="rId300" Type="http://schemas.openxmlformats.org/officeDocument/2006/relationships/presProps" Target="presProps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F4462-FE99-4B4E-BAD3-82A786769418}" type="datetimeFigureOut">
              <a:rPr lang="zh-CN" altLang="en-US" smtClean="0"/>
              <a:t>2021/9/21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0B4F21-AA0D-40A0-98A4-28759D9296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059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B4F21-AA0D-40A0-98A4-28759D92963C}" type="slidenum">
              <a:rPr lang="zh-CN" altLang="en-US" smtClean="0"/>
              <a:t>263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322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QQ</a:t>
            </a:r>
            <a:r>
              <a:rPr lang="zh-CN" altLang="en-US" smtClean="0"/>
              <a:t>学习群：</a:t>
            </a:r>
            <a:r>
              <a:rPr lang="en-US" altLang="zh-CN" smtClean="0"/>
              <a:t>915851077 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QQ</a:t>
            </a:r>
            <a:r>
              <a:rPr lang="zh-CN" altLang="en-US" smtClean="0"/>
              <a:t>学习群：</a:t>
            </a:r>
            <a:r>
              <a:rPr lang="en-US" altLang="zh-CN" smtClean="0"/>
              <a:t>915851077 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5BE41-7415-4F01-BADC-82F10ADD630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QQ</a:t>
            </a:r>
            <a:r>
              <a:rPr lang="zh-CN" altLang="en-US" smtClean="0"/>
              <a:t>学习群：</a:t>
            </a:r>
            <a:r>
              <a:rPr lang="en-US" altLang="zh-CN" smtClean="0"/>
              <a:t>915851077 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31D5BE41-7415-4F01-BADC-82F10ADD630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63887" y="6525344"/>
            <a:ext cx="5555831" cy="30421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>
            <a:lvl1pPr>
              <a:defRPr sz="1600"/>
            </a:lvl1pPr>
          </a:lstStyle>
          <a:p>
            <a:r>
              <a:rPr lang="zh-CN" altLang="en-US" dirty="0" smtClean="0"/>
              <a:t>在线课程：</a:t>
            </a:r>
            <a:r>
              <a:rPr lang="en-US" altLang="zh-CN" dirty="0" smtClean="0"/>
              <a:t>javathinker.ke.qq.com  QQ</a:t>
            </a:r>
            <a:r>
              <a:rPr lang="zh-CN" altLang="en-US" dirty="0" smtClean="0"/>
              <a:t>学习群：</a:t>
            </a:r>
            <a:r>
              <a:rPr lang="en-US" altLang="zh-CN" dirty="0" smtClean="0"/>
              <a:t>915851077</a:t>
            </a: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5BE41-7415-4F01-BADC-82F10ADD6308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QQ</a:t>
            </a:r>
            <a:r>
              <a:rPr lang="zh-CN" altLang="en-US" smtClean="0"/>
              <a:t>学习群：</a:t>
            </a:r>
            <a:r>
              <a:rPr lang="en-US" altLang="zh-CN" smtClean="0"/>
              <a:t>915851077 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31D5BE41-7415-4F01-BADC-82F10ADD630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QQ</a:t>
            </a:r>
            <a:r>
              <a:rPr lang="zh-CN" altLang="en-US" smtClean="0"/>
              <a:t>学习群：</a:t>
            </a:r>
            <a:r>
              <a:rPr lang="en-US" altLang="zh-CN" smtClean="0"/>
              <a:t>915851077 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5BE41-7415-4F01-BADC-82F10ADD630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QQ</a:t>
            </a:r>
            <a:r>
              <a:rPr lang="zh-CN" altLang="en-US" smtClean="0"/>
              <a:t>学习群：</a:t>
            </a:r>
            <a:r>
              <a:rPr lang="en-US" altLang="zh-CN" smtClean="0"/>
              <a:t>915851077 </a:t>
            </a:r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5BE41-7415-4F01-BADC-82F10ADD630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5BE41-7415-4F01-BADC-82F10ADD630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1800" y="6381328"/>
            <a:ext cx="3888432" cy="365125"/>
          </a:xfrm>
        </p:spPr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67544" y="638132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 altLang="zh-CN" smtClean="0">
                <a:latin typeface="+mn-ea"/>
              </a:rPr>
              <a:t>QQ</a:t>
            </a:r>
            <a:r>
              <a:rPr lang="zh-CN" altLang="en-US" smtClean="0">
                <a:latin typeface="+mn-ea"/>
              </a:rPr>
              <a:t>学习群：</a:t>
            </a:r>
            <a:r>
              <a:rPr lang="en-US" altLang="zh-CN" smtClean="0">
                <a:latin typeface="+mn-ea"/>
              </a:rPr>
              <a:t>915851077 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QQ</a:t>
            </a:r>
            <a:r>
              <a:rPr lang="zh-CN" altLang="en-US" smtClean="0"/>
              <a:t>学习群：</a:t>
            </a:r>
            <a:r>
              <a:rPr lang="en-US" altLang="zh-CN" smtClean="0"/>
              <a:t>915851077 </a:t>
            </a:r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5BE41-7415-4F01-BADC-82F10ADD630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QQ</a:t>
            </a:r>
            <a:r>
              <a:rPr lang="zh-CN" altLang="en-US" smtClean="0"/>
              <a:t>学习群：</a:t>
            </a:r>
            <a:r>
              <a:rPr lang="en-US" altLang="zh-CN" smtClean="0"/>
              <a:t>915851077 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5BE41-7415-4F01-BADC-82F10ADD630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QQ</a:t>
            </a:r>
            <a:r>
              <a:rPr lang="zh-CN" altLang="en-US" smtClean="0"/>
              <a:t>学习群：</a:t>
            </a:r>
            <a:r>
              <a:rPr lang="en-US" altLang="zh-CN" smtClean="0"/>
              <a:t>915851077 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5BE41-7415-4F01-BADC-82F10ADD630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1D5BE41-7415-4F01-BADC-82F10ADD630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 altLang="zh-CN" smtClean="0">
                <a:latin typeface="+mn-ea"/>
              </a:rPr>
              <a:t>QQ</a:t>
            </a:r>
            <a:r>
              <a:rPr lang="zh-CN" altLang="en-US" smtClean="0">
                <a:latin typeface="+mn-ea"/>
              </a:rPr>
              <a:t>学习群：</a:t>
            </a:r>
            <a:r>
              <a:rPr lang="en-US" altLang="zh-CN" smtClean="0">
                <a:latin typeface="+mn-ea"/>
              </a:rPr>
              <a:t>915851077 </a:t>
            </a:r>
            <a:endParaRPr lang="zh-CN" alt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15816" y="6356350"/>
            <a:ext cx="3888432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avathinker.net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79512" y="2780928"/>
            <a:ext cx="8686800" cy="2592288"/>
          </a:xfrm>
        </p:spPr>
        <p:txBody>
          <a:bodyPr>
            <a:normAutofit fontScale="90000"/>
          </a:bodyPr>
          <a:lstStyle/>
          <a:p>
            <a:r>
              <a:rPr lang="en-US" altLang="zh-CN" sz="6000" dirty="0" smtClean="0">
                <a:latin typeface="+mn-ea"/>
                <a:ea typeface="+mn-ea"/>
              </a:rPr>
              <a:t/>
            </a:r>
            <a:br>
              <a:rPr lang="en-US" altLang="zh-CN" sz="6000" dirty="0" smtClean="0">
                <a:latin typeface="+mn-ea"/>
                <a:ea typeface="+mn-ea"/>
              </a:rPr>
            </a:br>
            <a:r>
              <a:rPr lang="en-US" altLang="zh-CN" sz="6000" dirty="0">
                <a:latin typeface="+mn-ea"/>
                <a:ea typeface="+mn-ea"/>
              </a:rPr>
              <a:t/>
            </a:r>
            <a:br>
              <a:rPr lang="en-US" altLang="zh-CN" sz="6000" dirty="0">
                <a:latin typeface="+mn-ea"/>
                <a:ea typeface="+mn-ea"/>
              </a:rPr>
            </a:br>
            <a:r>
              <a:rPr lang="en-US" altLang="zh-CN" sz="6000" dirty="0" smtClean="0">
                <a:latin typeface="+mn-ea"/>
                <a:ea typeface="+mn-ea"/>
              </a:rPr>
              <a:t/>
            </a:r>
            <a:br>
              <a:rPr lang="en-US" altLang="zh-CN" sz="6000" dirty="0" smtClean="0">
                <a:latin typeface="+mn-ea"/>
                <a:ea typeface="+mn-ea"/>
              </a:rPr>
            </a:br>
            <a:r>
              <a:rPr lang="en-US" altLang="zh-CN" sz="6000" dirty="0">
                <a:latin typeface="+mn-ea"/>
                <a:ea typeface="+mn-ea"/>
              </a:rPr>
              <a:t/>
            </a:r>
            <a:br>
              <a:rPr lang="en-US" altLang="zh-CN" sz="6000" dirty="0">
                <a:latin typeface="+mn-ea"/>
                <a:ea typeface="+mn-ea"/>
              </a:rPr>
            </a:br>
            <a:r>
              <a:rPr lang="en-US" altLang="zh-CN" sz="6000" dirty="0" smtClean="0">
                <a:latin typeface="+mn-ea"/>
                <a:ea typeface="+mn-ea"/>
              </a:rPr>
              <a:t/>
            </a:r>
            <a:br>
              <a:rPr lang="en-US" altLang="zh-CN" sz="6000" dirty="0" smtClean="0">
                <a:latin typeface="+mn-ea"/>
                <a:ea typeface="+mn-ea"/>
              </a:rPr>
            </a:br>
            <a:r>
              <a:rPr lang="en-US" altLang="zh-CN" sz="6000" dirty="0">
                <a:latin typeface="+mn-ea"/>
                <a:ea typeface="+mn-ea"/>
              </a:rPr>
              <a:t/>
            </a:r>
            <a:br>
              <a:rPr lang="en-US" altLang="zh-CN" sz="6000" dirty="0">
                <a:latin typeface="+mn-ea"/>
                <a:ea typeface="+mn-ea"/>
              </a:rPr>
            </a:br>
            <a:r>
              <a:rPr lang="en-US" altLang="zh-CN" sz="6000" dirty="0" smtClean="0">
                <a:latin typeface="+mn-ea"/>
                <a:ea typeface="+mn-ea"/>
              </a:rPr>
              <a:t/>
            </a:r>
            <a:br>
              <a:rPr lang="en-US" altLang="zh-CN" sz="6000" dirty="0" smtClean="0">
                <a:latin typeface="+mn-ea"/>
                <a:ea typeface="+mn-ea"/>
              </a:rPr>
            </a:br>
            <a:r>
              <a:rPr lang="zh-CN" altLang="en-US" sz="6000" dirty="0" smtClean="0">
                <a:latin typeface="+mn-ea"/>
                <a:ea typeface="+mn-ea"/>
              </a:rPr>
              <a:t>精通</a:t>
            </a:r>
            <a:r>
              <a:rPr lang="en-US" altLang="zh-CN" sz="6000" dirty="0" smtClean="0">
                <a:latin typeface="+mn-ea"/>
                <a:ea typeface="+mn-ea"/>
              </a:rPr>
              <a:t>Vue.js</a:t>
            </a:r>
            <a:br>
              <a:rPr lang="en-US" altLang="zh-CN" sz="6000" dirty="0" smtClean="0">
                <a:latin typeface="+mn-ea"/>
                <a:ea typeface="+mn-ea"/>
              </a:rPr>
            </a:br>
            <a:r>
              <a:rPr lang="en-US" altLang="zh-CN" sz="6000" dirty="0" smtClean="0">
                <a:latin typeface="+mn-ea"/>
                <a:ea typeface="+mn-ea"/>
              </a:rPr>
              <a:t/>
            </a:r>
            <a:br>
              <a:rPr lang="en-US" altLang="zh-CN" sz="6000" dirty="0" smtClean="0">
                <a:latin typeface="+mn-ea"/>
                <a:ea typeface="+mn-ea"/>
              </a:rPr>
            </a:br>
            <a:r>
              <a:rPr lang="zh-CN" altLang="en-US" sz="2700" dirty="0" smtClean="0">
                <a:latin typeface="+mn-ea"/>
                <a:ea typeface="+mn-ea"/>
              </a:rPr>
              <a:t>讲师：孙卫琴</a:t>
            </a:r>
            <a:r>
              <a:rPr lang="en-US" altLang="zh-CN" sz="2700" dirty="0" smtClean="0">
                <a:latin typeface="+mn-ea"/>
                <a:ea typeface="+mn-ea"/>
              </a:rPr>
              <a:t/>
            </a:r>
            <a:br>
              <a:rPr lang="en-US" altLang="zh-CN" sz="2700" dirty="0" smtClean="0">
                <a:latin typeface="+mn-ea"/>
                <a:ea typeface="+mn-ea"/>
              </a:rPr>
            </a:br>
            <a:r>
              <a:rPr lang="zh-CN" altLang="en-US" sz="2700" dirty="0">
                <a:latin typeface="+mn-ea"/>
                <a:ea typeface="+mn-ea"/>
              </a:rPr>
              <a:t>参</a:t>
            </a:r>
            <a:r>
              <a:rPr lang="zh-CN" altLang="en-US" sz="2700" dirty="0" smtClean="0">
                <a:latin typeface="+mn-ea"/>
                <a:ea typeface="+mn-ea"/>
              </a:rPr>
              <a:t>考书籍：</a:t>
            </a:r>
            <a:r>
              <a:rPr lang="en-US" altLang="zh-CN" sz="2700" dirty="0" smtClean="0">
                <a:latin typeface="+mn-ea"/>
                <a:ea typeface="+mn-ea"/>
              </a:rPr>
              <a:t>《</a:t>
            </a:r>
            <a:r>
              <a:rPr lang="zh-CN" altLang="en-US" sz="2700" dirty="0" smtClean="0">
                <a:latin typeface="+mn-ea"/>
                <a:ea typeface="+mn-ea"/>
              </a:rPr>
              <a:t>精通</a:t>
            </a:r>
            <a:r>
              <a:rPr lang="en-US" altLang="zh-CN" sz="2700" dirty="0" smtClean="0">
                <a:latin typeface="+mn-ea"/>
                <a:ea typeface="+mn-ea"/>
              </a:rPr>
              <a:t>Vue.js</a:t>
            </a:r>
            <a:r>
              <a:rPr lang="zh-CN" altLang="en-US" sz="2700" dirty="0" smtClean="0">
                <a:latin typeface="+mn-ea"/>
                <a:ea typeface="+mn-ea"/>
              </a:rPr>
              <a:t>：</a:t>
            </a:r>
            <a:r>
              <a:rPr lang="en-US" altLang="zh-CN" sz="2700" dirty="0" smtClean="0">
                <a:latin typeface="+mn-ea"/>
                <a:ea typeface="+mn-ea"/>
              </a:rPr>
              <a:t>Web</a:t>
            </a:r>
            <a:r>
              <a:rPr lang="zh-CN" altLang="en-US" sz="2700" dirty="0" smtClean="0">
                <a:latin typeface="+mn-ea"/>
                <a:ea typeface="+mn-ea"/>
              </a:rPr>
              <a:t>前端开发技术详解</a:t>
            </a:r>
            <a:r>
              <a:rPr lang="en-US" altLang="zh-CN" sz="2700" dirty="0" smtClean="0">
                <a:latin typeface="+mn-ea"/>
                <a:ea typeface="+mn-ea"/>
              </a:rPr>
              <a:t>》</a:t>
            </a:r>
            <a:br>
              <a:rPr lang="en-US" altLang="zh-CN" sz="2700" dirty="0" smtClean="0">
                <a:latin typeface="+mn-ea"/>
                <a:ea typeface="+mn-ea"/>
              </a:rPr>
            </a:br>
            <a:r>
              <a:rPr lang="zh-CN" altLang="en-US" sz="2700" dirty="0" smtClean="0">
                <a:latin typeface="+mn-ea"/>
                <a:ea typeface="+mn-ea"/>
              </a:rPr>
              <a:t>清华大学出版社出版</a:t>
            </a:r>
            <a:r>
              <a:rPr lang="en-US" altLang="zh-CN" sz="2700" dirty="0" smtClean="0">
                <a:latin typeface="+mn-ea"/>
                <a:ea typeface="+mn-ea"/>
              </a:rPr>
              <a:t/>
            </a:r>
            <a:br>
              <a:rPr lang="en-US" altLang="zh-CN" sz="2700" dirty="0" smtClean="0">
                <a:latin typeface="+mn-ea"/>
                <a:ea typeface="+mn-ea"/>
              </a:rPr>
            </a:br>
            <a:r>
              <a:rPr lang="zh-CN" altLang="en-US" sz="2700" dirty="0">
                <a:latin typeface="+mn-ea"/>
                <a:ea typeface="+mn-ea"/>
              </a:rPr>
              <a:t>技</a:t>
            </a:r>
            <a:r>
              <a:rPr lang="zh-CN" altLang="en-US" sz="2700" dirty="0" smtClean="0">
                <a:latin typeface="+mn-ea"/>
                <a:ea typeface="+mn-ea"/>
              </a:rPr>
              <a:t>术支持网址：</a:t>
            </a:r>
            <a:r>
              <a:rPr lang="en-US" altLang="zh-CN" sz="2700" dirty="0" smtClean="0">
                <a:latin typeface="+mn-ea"/>
                <a:ea typeface="+mn-ea"/>
                <a:hlinkClick r:id="rId2"/>
              </a:rPr>
              <a:t>www.javathinker.net</a:t>
            </a:r>
            <a:r>
              <a:rPr lang="en-US" altLang="zh-CN" sz="2700" dirty="0" smtClean="0">
                <a:latin typeface="+mn-ea"/>
                <a:ea typeface="+mn-ea"/>
              </a:rPr>
              <a:t/>
            </a:r>
            <a:br>
              <a:rPr lang="en-US" altLang="zh-CN" sz="2700" dirty="0" smtClean="0">
                <a:latin typeface="+mn-ea"/>
                <a:ea typeface="+mn-ea"/>
              </a:rPr>
            </a:br>
            <a:r>
              <a:rPr lang="zh-CN" altLang="en-US" sz="2700" dirty="0" smtClean="0">
                <a:latin typeface="+mn-ea"/>
                <a:ea typeface="+mn-ea"/>
              </a:rPr>
              <a:t>在线课程：</a:t>
            </a:r>
            <a:r>
              <a:rPr lang="en-US" altLang="zh-CN" sz="2700" dirty="0" smtClean="0">
                <a:latin typeface="+mn-ea"/>
                <a:ea typeface="+mn-ea"/>
              </a:rPr>
              <a:t>javathinker.ke.qq.com</a:t>
            </a:r>
            <a:br>
              <a:rPr lang="en-US" altLang="zh-CN" sz="2700" dirty="0" smtClean="0">
                <a:latin typeface="+mn-ea"/>
                <a:ea typeface="+mn-ea"/>
              </a:rPr>
            </a:br>
            <a:r>
              <a:rPr lang="en-US" altLang="zh-CN" sz="2700" dirty="0" smtClean="0">
                <a:latin typeface="+mn-ea"/>
                <a:ea typeface="+mn-ea"/>
              </a:rPr>
              <a:t>QQ</a:t>
            </a:r>
            <a:r>
              <a:rPr lang="zh-CN" altLang="en-US" sz="2700" dirty="0" smtClean="0">
                <a:latin typeface="+mn-ea"/>
                <a:ea typeface="+mn-ea"/>
              </a:rPr>
              <a:t>学习群：</a:t>
            </a:r>
            <a:r>
              <a:rPr lang="en-US" altLang="zh-CN" sz="2400" dirty="0">
                <a:effectLst/>
              </a:rPr>
              <a:t>915851077</a:t>
            </a:r>
            <a:r>
              <a:rPr lang="en-US" altLang="zh-CN" sz="2700" dirty="0" smtClean="0">
                <a:latin typeface="+mn-ea"/>
                <a:ea typeface="+mn-ea"/>
              </a:rPr>
              <a:t/>
            </a:r>
            <a:br>
              <a:rPr lang="en-US" altLang="zh-CN" sz="2700" dirty="0" smtClean="0">
                <a:latin typeface="+mn-ea"/>
                <a:ea typeface="+mn-ea"/>
              </a:rPr>
            </a:br>
            <a:endParaRPr lang="zh-CN" altLang="en-US" sz="2700" dirty="0">
              <a:latin typeface="+mn-ea"/>
              <a:ea typeface="+mn-ea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872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000" dirty="0"/>
              <a:t>1.3  </a:t>
            </a:r>
            <a:r>
              <a:rPr lang="zh-CN" altLang="en-US" sz="4000" dirty="0"/>
              <a:t>第一个</a:t>
            </a:r>
            <a:r>
              <a:rPr lang="en-US" altLang="zh-CN" sz="4000" dirty="0"/>
              <a:t>Vue</a:t>
            </a:r>
            <a:r>
              <a:rPr lang="zh-CN" altLang="en-US" sz="4000" dirty="0"/>
              <a:t>范例（</a:t>
            </a:r>
            <a:r>
              <a:rPr lang="en-US" altLang="zh-CN" sz="4000" dirty="0"/>
              <a:t>hello.html</a:t>
            </a:r>
            <a:r>
              <a:rPr lang="zh-CN" altLang="en-US" sz="4000" dirty="0"/>
              <a:t>）</a:t>
            </a:r>
          </a:p>
        </p:txBody>
      </p:sp>
      <p:pic>
        <p:nvPicPr>
          <p:cNvPr id="4" name="内容占位符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48880"/>
            <a:ext cx="6696744" cy="17268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圆角矩形标注 4"/>
          <p:cNvSpPr/>
          <p:nvPr/>
        </p:nvSpPr>
        <p:spPr>
          <a:xfrm>
            <a:off x="3923928" y="4725144"/>
            <a:ext cx="4320480" cy="648072"/>
          </a:xfrm>
          <a:prstGeom prst="wedgeRoundRectCallout">
            <a:avLst>
              <a:gd name="adj1" fmla="val -70513"/>
              <a:gd name="adj2" fmla="val -218206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zh-CN" dirty="0">
                <a:latin typeface="+mn-ea"/>
              </a:rPr>
              <a:t>&lt;p&gt;</a:t>
            </a:r>
            <a:r>
              <a:rPr lang="zh-CN" altLang="zh-CN" dirty="0">
                <a:solidFill>
                  <a:srgbClr val="0070C0"/>
                </a:solidFill>
                <a:latin typeface="+mn-ea"/>
              </a:rPr>
              <a:t>{{ message }}</a:t>
            </a:r>
            <a:r>
              <a:rPr lang="zh-CN" altLang="zh-CN" dirty="0">
                <a:latin typeface="+mn-ea"/>
              </a:rPr>
              <a:t>&lt;/p&gt; 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4260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</a:t>
            </a:r>
            <a:r>
              <a:rPr lang="en-US" altLang="zh-CN" dirty="0"/>
              <a:t>7</a:t>
            </a:r>
            <a:r>
              <a:rPr lang="zh-CN" altLang="en-US" dirty="0"/>
              <a:t>章  </a:t>
            </a:r>
            <a:r>
              <a:rPr lang="en-US" altLang="zh-CN" dirty="0"/>
              <a:t>Vue</a:t>
            </a:r>
            <a:r>
              <a:rPr lang="zh-CN" altLang="en-US" dirty="0"/>
              <a:t>组件开发基础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7.1  </a:t>
            </a:r>
            <a:r>
              <a:rPr lang="zh-CN" altLang="en-US" dirty="0"/>
              <a:t>注册全局组件和局部组件	</a:t>
            </a:r>
          </a:p>
          <a:p>
            <a:pPr lvl="1"/>
            <a:r>
              <a:rPr lang="en-US" altLang="zh-CN" dirty="0"/>
              <a:t>7.1.1  </a:t>
            </a:r>
            <a:r>
              <a:rPr lang="zh-CN" altLang="en-US" dirty="0"/>
              <a:t>注册全局组件	</a:t>
            </a:r>
          </a:p>
          <a:p>
            <a:pPr lvl="1"/>
            <a:r>
              <a:rPr lang="en-US" altLang="zh-CN" dirty="0"/>
              <a:t>7.1.2  </a:t>
            </a:r>
            <a:r>
              <a:rPr lang="zh-CN" altLang="en-US" dirty="0"/>
              <a:t>注册局部组件	</a:t>
            </a:r>
          </a:p>
          <a:p>
            <a:r>
              <a:rPr lang="en-US" altLang="zh-CN" dirty="0"/>
              <a:t>7.2  </a:t>
            </a:r>
            <a:r>
              <a:rPr lang="zh-CN" altLang="en-US" dirty="0"/>
              <a:t>组件的命名规则	</a:t>
            </a:r>
          </a:p>
          <a:p>
            <a:r>
              <a:rPr lang="en-US" altLang="zh-CN" dirty="0"/>
              <a:t>7.3  </a:t>
            </a:r>
            <a:r>
              <a:rPr lang="zh-CN" altLang="en-US" dirty="0"/>
              <a:t>向组件传递属性	</a:t>
            </a:r>
          </a:p>
          <a:p>
            <a:pPr lvl="1"/>
            <a:r>
              <a:rPr lang="en-US" altLang="zh-CN" dirty="0"/>
              <a:t>7.3.1  </a:t>
            </a:r>
            <a:r>
              <a:rPr lang="zh-CN" altLang="en-US" dirty="0"/>
              <a:t>传递动态值	</a:t>
            </a:r>
          </a:p>
          <a:p>
            <a:pPr lvl="1"/>
            <a:r>
              <a:rPr lang="en-US" altLang="zh-CN" dirty="0"/>
              <a:t>7.3.2  </a:t>
            </a:r>
            <a:r>
              <a:rPr lang="zh-CN" altLang="en-US" dirty="0"/>
              <a:t>对象类型的属性	</a:t>
            </a:r>
          </a:p>
          <a:p>
            <a:pPr lvl="1"/>
            <a:r>
              <a:rPr lang="en-US" altLang="zh-CN" dirty="0"/>
              <a:t>7.3.3  </a:t>
            </a:r>
            <a:r>
              <a:rPr lang="zh-CN" altLang="en-US" dirty="0"/>
              <a:t>数组类型的属性	</a:t>
            </a:r>
          </a:p>
          <a:p>
            <a:pPr lvl="1"/>
            <a:r>
              <a:rPr lang="en-US" altLang="zh-CN" dirty="0"/>
              <a:t>7.3.4  </a:t>
            </a:r>
            <a:r>
              <a:rPr lang="zh-CN" altLang="en-US" dirty="0"/>
              <a:t>绑定静态数据	</a:t>
            </a:r>
          </a:p>
          <a:p>
            <a:r>
              <a:rPr lang="en-US" altLang="zh-CN" dirty="0" smtClean="0"/>
              <a:t>7.4  </a:t>
            </a:r>
            <a:r>
              <a:rPr lang="zh-CN" altLang="en-US" dirty="0"/>
              <a:t>监听子组件的事件	</a:t>
            </a:r>
          </a:p>
          <a:p>
            <a:pPr lvl="1"/>
            <a:r>
              <a:rPr lang="en-US" altLang="zh-CN" dirty="0" smtClean="0"/>
              <a:t>7.4.1  </a:t>
            </a:r>
            <a:r>
              <a:rPr lang="zh-CN" altLang="en-US" dirty="0"/>
              <a:t>验证事件	</a:t>
            </a:r>
          </a:p>
          <a:p>
            <a:pPr lvl="1"/>
            <a:r>
              <a:rPr lang="en-US" altLang="zh-CN" dirty="0" smtClean="0"/>
              <a:t>7.4.2  </a:t>
            </a:r>
            <a:r>
              <a:rPr lang="zh-CN" altLang="en-US" dirty="0"/>
              <a:t>通过</a:t>
            </a:r>
            <a:r>
              <a:rPr lang="en-US" altLang="zh-CN" dirty="0"/>
              <a:t>v-model</a:t>
            </a:r>
            <a:r>
              <a:rPr lang="zh-CN" altLang="en-US" dirty="0"/>
              <a:t>指令绑定属性	</a:t>
            </a:r>
          </a:p>
          <a:p>
            <a:pPr lvl="1"/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1224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4900" dirty="0" smtClean="0"/>
              <a:t/>
            </a:r>
            <a:br>
              <a:rPr lang="en-US" altLang="zh-CN" sz="4900" dirty="0" smtClean="0"/>
            </a:br>
            <a:r>
              <a:rPr lang="en-US" altLang="zh-CN" sz="4900" dirty="0"/>
              <a:t/>
            </a:r>
            <a:br>
              <a:rPr lang="en-US" altLang="zh-CN" sz="4900" dirty="0"/>
            </a:br>
            <a:r>
              <a:rPr lang="en-US" altLang="zh-CN" sz="4900" dirty="0" smtClean="0"/>
              <a:t>7.1  </a:t>
            </a:r>
            <a:r>
              <a:rPr lang="zh-CN" altLang="en-US" sz="4900" dirty="0"/>
              <a:t>注册全局组件和局部组件</a:t>
            </a:r>
            <a:r>
              <a:rPr lang="zh-CN" altLang="en-US" dirty="0"/>
              <a:t>	</a:t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sz="3200" dirty="0"/>
              <a:t>普通</a:t>
            </a:r>
            <a:r>
              <a:rPr lang="en-US" altLang="zh-CN" sz="3200" dirty="0"/>
              <a:t>Vue</a:t>
            </a:r>
            <a:r>
              <a:rPr lang="zh-CN" altLang="zh-CN" sz="3200" dirty="0"/>
              <a:t>组件按照使用范围，可以分为两种：</a:t>
            </a:r>
          </a:p>
          <a:p>
            <a:pPr lvl="1"/>
            <a:r>
              <a:rPr lang="zh-CN" altLang="zh-CN" sz="2800" dirty="0"/>
              <a:t>（</a:t>
            </a:r>
            <a:r>
              <a:rPr lang="en-US" altLang="zh-CN" sz="2800" dirty="0"/>
              <a:t>1</a:t>
            </a:r>
            <a:r>
              <a:rPr lang="zh-CN" altLang="zh-CN" sz="2800" dirty="0"/>
              <a:t>）全局组件：通过</a:t>
            </a:r>
            <a:r>
              <a:rPr lang="en-US" altLang="zh-CN" sz="2800" dirty="0"/>
              <a:t>Vue</a:t>
            </a:r>
            <a:r>
              <a:rPr lang="zh-CN" altLang="zh-CN" sz="2800" dirty="0"/>
              <a:t>应用实例的</a:t>
            </a:r>
            <a:r>
              <a:rPr lang="en-US" altLang="zh-CN" sz="2800" dirty="0"/>
              <a:t>component()</a:t>
            </a:r>
            <a:r>
              <a:rPr lang="zh-CN" altLang="zh-CN" sz="2800" dirty="0"/>
              <a:t>方法注册，可以直接被其他</a:t>
            </a:r>
            <a:r>
              <a:rPr lang="en-US" altLang="zh-CN" sz="2800" dirty="0"/>
              <a:t>Vue</a:t>
            </a:r>
            <a:r>
              <a:rPr lang="zh-CN" altLang="zh-CN" sz="2800" dirty="0"/>
              <a:t>组件访问。</a:t>
            </a:r>
          </a:p>
          <a:p>
            <a:pPr lvl="1"/>
            <a:r>
              <a:rPr lang="zh-CN" altLang="zh-CN" sz="2800" dirty="0"/>
              <a:t>（</a:t>
            </a:r>
            <a:r>
              <a:rPr lang="en-US" altLang="zh-CN" sz="2800" dirty="0"/>
              <a:t>2</a:t>
            </a:r>
            <a:r>
              <a:rPr lang="zh-CN" altLang="zh-CN" sz="2800" dirty="0"/>
              <a:t>）局部组件：只有父组件通过</a:t>
            </a:r>
            <a:r>
              <a:rPr lang="en-US" altLang="zh-CN" sz="2800" dirty="0"/>
              <a:t>components</a:t>
            </a:r>
            <a:r>
              <a:rPr lang="zh-CN" altLang="zh-CN" sz="2800" dirty="0"/>
              <a:t>选项注册了一个局部组件，父组件才能访问该局部组件。</a:t>
            </a:r>
          </a:p>
          <a:p>
            <a:pPr lvl="1"/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2105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7.1.1  </a:t>
            </a:r>
            <a:r>
              <a:rPr lang="zh-CN" altLang="en-US" dirty="0"/>
              <a:t>注册全局组件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</a:t>
            </a:r>
            <a:r>
              <a:rPr lang="en-US" altLang="zh-CN" sz="2600" dirty="0" smtClean="0">
                <a:latin typeface="+mn-ea"/>
              </a:rPr>
              <a:t>&lt;</a:t>
            </a:r>
            <a:r>
              <a:rPr lang="en-US" altLang="zh-CN" sz="2600" dirty="0">
                <a:latin typeface="+mn-ea"/>
              </a:rPr>
              <a:t>div id="app"&gt;</a:t>
            </a:r>
            <a:endParaRPr lang="zh-CN" altLang="zh-CN" sz="2600" dirty="0">
              <a:latin typeface="+mn-ea"/>
            </a:endParaRPr>
          </a:p>
          <a:p>
            <a:pPr marL="0" indent="0">
              <a:buNone/>
            </a:pPr>
            <a:r>
              <a:rPr lang="en-US" altLang="zh-CN" sz="2600" dirty="0">
                <a:latin typeface="+mn-ea"/>
              </a:rPr>
              <a:t>      &lt;p&gt;</a:t>
            </a:r>
            <a:r>
              <a:rPr lang="zh-CN" altLang="zh-CN" sz="2600" dirty="0">
                <a:latin typeface="+mn-ea"/>
              </a:rPr>
              <a:t>计数器</a:t>
            </a:r>
            <a:r>
              <a:rPr lang="en-US" altLang="zh-CN" sz="2600" dirty="0">
                <a:latin typeface="+mn-ea"/>
              </a:rPr>
              <a:t>1</a:t>
            </a:r>
            <a:r>
              <a:rPr lang="zh-CN" altLang="zh-CN" sz="2600" dirty="0">
                <a:latin typeface="+mn-ea"/>
              </a:rPr>
              <a:t>：</a:t>
            </a:r>
            <a:r>
              <a:rPr lang="en-US" altLang="zh-CN" sz="2600" dirty="0">
                <a:latin typeface="+mn-ea"/>
              </a:rPr>
              <a:t>&lt;counter&gt;&lt;/counter&gt; &lt;/p&gt;</a:t>
            </a:r>
            <a:endParaRPr lang="zh-CN" altLang="zh-CN" sz="2600" dirty="0">
              <a:latin typeface="+mn-ea"/>
            </a:endParaRPr>
          </a:p>
          <a:p>
            <a:pPr marL="0" indent="0">
              <a:buNone/>
            </a:pPr>
            <a:r>
              <a:rPr lang="en-US" altLang="zh-CN" sz="2600" dirty="0">
                <a:latin typeface="+mn-ea"/>
              </a:rPr>
              <a:t>      &lt;p&gt;</a:t>
            </a:r>
            <a:r>
              <a:rPr lang="zh-CN" altLang="zh-CN" sz="2600" dirty="0">
                <a:latin typeface="+mn-ea"/>
              </a:rPr>
              <a:t>计数器</a:t>
            </a:r>
            <a:r>
              <a:rPr lang="en-US" altLang="zh-CN" sz="2600" dirty="0">
                <a:latin typeface="+mn-ea"/>
              </a:rPr>
              <a:t>2</a:t>
            </a:r>
            <a:r>
              <a:rPr lang="zh-CN" altLang="zh-CN" sz="2600" dirty="0">
                <a:latin typeface="+mn-ea"/>
              </a:rPr>
              <a:t>：</a:t>
            </a:r>
            <a:r>
              <a:rPr lang="en-US" altLang="zh-CN" sz="2600" dirty="0">
                <a:latin typeface="+mn-ea"/>
              </a:rPr>
              <a:t>&lt;counter&gt;&lt;/counter&gt; &lt;/p&gt; </a:t>
            </a:r>
            <a:endParaRPr lang="zh-CN" altLang="zh-CN" sz="2600" dirty="0">
              <a:latin typeface="+mn-ea"/>
            </a:endParaRPr>
          </a:p>
          <a:p>
            <a:pPr marL="0" indent="0">
              <a:buNone/>
            </a:pPr>
            <a:r>
              <a:rPr lang="en-US" altLang="zh-CN" sz="2600" dirty="0">
                <a:latin typeface="+mn-ea"/>
              </a:rPr>
              <a:t>      &lt;p&gt;</a:t>
            </a:r>
            <a:r>
              <a:rPr lang="zh-CN" altLang="zh-CN" sz="2600" dirty="0">
                <a:latin typeface="+mn-ea"/>
              </a:rPr>
              <a:t>计数器</a:t>
            </a:r>
            <a:r>
              <a:rPr lang="en-US" altLang="zh-CN" sz="2600" dirty="0">
                <a:latin typeface="+mn-ea"/>
              </a:rPr>
              <a:t>3</a:t>
            </a:r>
            <a:r>
              <a:rPr lang="zh-CN" altLang="zh-CN" sz="2600" dirty="0">
                <a:latin typeface="+mn-ea"/>
              </a:rPr>
              <a:t>：</a:t>
            </a:r>
            <a:r>
              <a:rPr lang="en-US" altLang="zh-CN" sz="2600" dirty="0">
                <a:latin typeface="+mn-ea"/>
              </a:rPr>
              <a:t>&lt;counter&gt;&lt;/counter&gt; &lt;/p&gt; </a:t>
            </a:r>
            <a:endParaRPr lang="zh-CN" altLang="zh-CN" sz="2600" dirty="0">
              <a:latin typeface="+mn-ea"/>
            </a:endParaRPr>
          </a:p>
          <a:p>
            <a:pPr marL="0" indent="0">
              <a:buNone/>
            </a:pPr>
            <a:r>
              <a:rPr lang="en-US" altLang="zh-CN" sz="2600" dirty="0">
                <a:latin typeface="+mn-ea"/>
              </a:rPr>
              <a:t>    &lt;/div&gt;</a:t>
            </a:r>
            <a:endParaRPr lang="zh-CN" altLang="zh-CN" sz="2600" dirty="0">
              <a:latin typeface="+mn-ea"/>
            </a:endParaRPr>
          </a:p>
          <a:p>
            <a:pPr marL="0" indent="0">
              <a:buNone/>
            </a:pPr>
            <a:r>
              <a:rPr lang="en-US" altLang="zh-CN" sz="2600" dirty="0">
                <a:latin typeface="+mn-ea"/>
              </a:rPr>
              <a:t> </a:t>
            </a:r>
            <a:endParaRPr lang="zh-CN" altLang="zh-CN" sz="2600" dirty="0">
              <a:latin typeface="+mn-ea"/>
            </a:endParaRPr>
          </a:p>
          <a:p>
            <a:pPr marL="0" indent="0">
              <a:buNone/>
            </a:pPr>
            <a:r>
              <a:rPr lang="en-US" altLang="zh-CN" sz="2600" dirty="0">
                <a:latin typeface="+mn-ea"/>
              </a:rPr>
              <a:t>    &lt;script&gt;</a:t>
            </a:r>
            <a:endParaRPr lang="zh-CN" altLang="zh-CN" sz="2600" dirty="0">
              <a:latin typeface="+mn-ea"/>
            </a:endParaRPr>
          </a:p>
          <a:p>
            <a:pPr marL="0" indent="0">
              <a:buNone/>
            </a:pPr>
            <a:r>
              <a:rPr lang="en-US" altLang="zh-CN" sz="2600" dirty="0">
                <a:latin typeface="+mn-ea"/>
              </a:rPr>
              <a:t>      const app=Vue.createApp({ })</a:t>
            </a:r>
            <a:endParaRPr lang="zh-CN" altLang="zh-CN" sz="2600" dirty="0">
              <a:latin typeface="+mn-ea"/>
            </a:endParaRPr>
          </a:p>
          <a:p>
            <a:pPr marL="0" indent="0">
              <a:buNone/>
            </a:pPr>
            <a:r>
              <a:rPr lang="en-US" altLang="zh-CN" sz="2600" dirty="0">
                <a:latin typeface="+mn-ea"/>
              </a:rPr>
              <a:t> </a:t>
            </a:r>
            <a:endParaRPr lang="zh-CN" altLang="zh-CN" sz="2600" dirty="0">
              <a:latin typeface="+mn-ea"/>
            </a:endParaRPr>
          </a:p>
          <a:p>
            <a:pPr marL="0" indent="0">
              <a:buNone/>
            </a:pPr>
            <a:r>
              <a:rPr lang="en-US" altLang="zh-CN" sz="2600" dirty="0">
                <a:latin typeface="+mn-ea"/>
              </a:rPr>
              <a:t>      //</a:t>
            </a:r>
            <a:r>
              <a:rPr lang="zh-CN" altLang="zh-CN" sz="2600" dirty="0">
                <a:latin typeface="+mn-ea"/>
              </a:rPr>
              <a:t>注册一个名为</a:t>
            </a:r>
            <a:r>
              <a:rPr lang="en-US" altLang="zh-CN" sz="2600" dirty="0">
                <a:latin typeface="+mn-ea"/>
              </a:rPr>
              <a:t>counter</a:t>
            </a:r>
            <a:r>
              <a:rPr lang="zh-CN" altLang="zh-CN" sz="2600" dirty="0">
                <a:latin typeface="+mn-ea"/>
              </a:rPr>
              <a:t>的组件</a:t>
            </a:r>
          </a:p>
          <a:p>
            <a:pPr marL="0" indent="0">
              <a:buNone/>
            </a:pPr>
            <a:r>
              <a:rPr lang="en-US" altLang="zh-CN" sz="2600" dirty="0">
                <a:latin typeface="+mn-ea"/>
              </a:rPr>
              <a:t>      app.component('counter', {</a:t>
            </a:r>
            <a:endParaRPr lang="zh-CN" altLang="zh-CN" sz="2600" dirty="0">
              <a:latin typeface="+mn-ea"/>
            </a:endParaRPr>
          </a:p>
          <a:p>
            <a:pPr marL="0" indent="0">
              <a:buNone/>
            </a:pPr>
            <a:r>
              <a:rPr lang="en-US" altLang="zh-CN" sz="2600" dirty="0">
                <a:latin typeface="+mn-ea"/>
              </a:rPr>
              <a:t>        data() {</a:t>
            </a:r>
            <a:endParaRPr lang="zh-CN" altLang="zh-CN" sz="2600" dirty="0">
              <a:latin typeface="+mn-ea"/>
            </a:endParaRPr>
          </a:p>
          <a:p>
            <a:pPr marL="0" indent="0">
              <a:buNone/>
            </a:pPr>
            <a:r>
              <a:rPr lang="en-US" altLang="zh-CN" sz="2600" dirty="0">
                <a:latin typeface="+mn-ea"/>
              </a:rPr>
              <a:t>          return {   count: 0  }</a:t>
            </a:r>
            <a:endParaRPr lang="zh-CN" altLang="zh-CN" sz="2600" dirty="0">
              <a:latin typeface="+mn-ea"/>
            </a:endParaRPr>
          </a:p>
          <a:p>
            <a:pPr marL="0" indent="0">
              <a:buNone/>
            </a:pPr>
            <a:r>
              <a:rPr lang="en-US" altLang="zh-CN" sz="2600" dirty="0">
                <a:latin typeface="+mn-ea"/>
              </a:rPr>
              <a:t>        },</a:t>
            </a:r>
            <a:endParaRPr lang="zh-CN" altLang="zh-CN" sz="2600" dirty="0">
              <a:latin typeface="+mn-ea"/>
            </a:endParaRPr>
          </a:p>
          <a:p>
            <a:pPr marL="0" indent="0">
              <a:buNone/>
            </a:pPr>
            <a:r>
              <a:rPr lang="en-US" altLang="zh-CN" sz="2600" dirty="0">
                <a:latin typeface="+mn-ea"/>
              </a:rPr>
              <a:t>        template: '&lt;button @click="count++"&gt;{{ count }} </a:t>
            </a:r>
            <a:r>
              <a:rPr lang="zh-CN" altLang="zh-CN" sz="2600" dirty="0">
                <a:latin typeface="+mn-ea"/>
              </a:rPr>
              <a:t>次</a:t>
            </a:r>
            <a:r>
              <a:rPr lang="en-US" altLang="zh-CN" sz="2600" dirty="0">
                <a:latin typeface="+mn-ea"/>
              </a:rPr>
              <a:t>&lt;/button&gt;'</a:t>
            </a:r>
            <a:endParaRPr lang="zh-CN" altLang="zh-CN" sz="2600" dirty="0">
              <a:latin typeface="+mn-ea"/>
            </a:endParaRPr>
          </a:p>
          <a:p>
            <a:pPr marL="0" indent="0">
              <a:buNone/>
            </a:pPr>
            <a:r>
              <a:rPr lang="en-US" altLang="zh-CN" sz="2600" dirty="0">
                <a:latin typeface="+mn-ea"/>
              </a:rPr>
              <a:t>      })</a:t>
            </a:r>
            <a:endParaRPr lang="zh-CN" altLang="zh-CN" sz="2600" dirty="0">
              <a:latin typeface="+mn-ea"/>
            </a:endParaRPr>
          </a:p>
          <a:p>
            <a:pPr marL="0" indent="0">
              <a:buNone/>
            </a:pPr>
            <a:r>
              <a:rPr lang="en-US" altLang="zh-CN" sz="2600" dirty="0">
                <a:latin typeface="+mn-ea"/>
              </a:rPr>
              <a:t>      app.mount('#app')</a:t>
            </a:r>
            <a:endParaRPr lang="zh-CN" altLang="zh-CN" sz="2600" dirty="0">
              <a:latin typeface="+mn-ea"/>
            </a:endParaRPr>
          </a:p>
          <a:p>
            <a:pPr marL="0" indent="0">
              <a:buNone/>
            </a:pPr>
            <a:r>
              <a:rPr lang="en-US" altLang="zh-CN" sz="2600" dirty="0">
                <a:latin typeface="+mn-ea"/>
              </a:rPr>
              <a:t>   &lt;/script&gt;</a:t>
            </a:r>
            <a:endParaRPr lang="zh-CN" altLang="en-US" sz="2600" dirty="0"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471183" y="1772816"/>
            <a:ext cx="145424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/>
              <a:t>global</a:t>
            </a:r>
            <a:r>
              <a:rPr lang="zh-CN" altLang="zh-CN" dirty="0" smtClean="0"/>
              <a:t>.html</a:t>
            </a:r>
            <a:endParaRPr lang="zh-CN" altLang="en-US" dirty="0"/>
          </a:p>
        </p:txBody>
      </p:sp>
      <p:pic>
        <p:nvPicPr>
          <p:cNvPr id="5" name="图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483" y="3068960"/>
            <a:ext cx="45974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177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7.1.2  </a:t>
            </a:r>
            <a:r>
              <a:rPr lang="zh-CN" altLang="en-US" dirty="0" smtClean="0"/>
              <a:t>注册局部组</a:t>
            </a:r>
            <a:r>
              <a:rPr lang="zh-CN" altLang="en-US" dirty="0"/>
              <a:t>件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</a:t>
            </a:r>
            <a:r>
              <a:rPr lang="en-US" altLang="zh-CN" sz="1400" dirty="0" smtClean="0">
                <a:latin typeface="+mn-ea"/>
              </a:rPr>
              <a:t>   &lt;</a:t>
            </a:r>
            <a:r>
              <a:rPr lang="en-US" altLang="zh-CN" sz="1400" dirty="0">
                <a:latin typeface="+mn-ea"/>
              </a:rPr>
              <a:t>div id="app"&gt;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&lt;p&gt;</a:t>
            </a:r>
            <a:r>
              <a:rPr lang="zh-CN" altLang="zh-CN" sz="1400" dirty="0">
                <a:latin typeface="+mn-ea"/>
              </a:rPr>
              <a:t>计数器</a:t>
            </a:r>
            <a:r>
              <a:rPr lang="en-US" altLang="zh-CN" sz="1400" dirty="0">
                <a:latin typeface="+mn-ea"/>
              </a:rPr>
              <a:t>1</a:t>
            </a:r>
            <a:r>
              <a:rPr lang="zh-CN" altLang="zh-CN" sz="1400" dirty="0">
                <a:latin typeface="+mn-ea"/>
              </a:rPr>
              <a:t>：</a:t>
            </a:r>
            <a:r>
              <a:rPr lang="en-US" altLang="zh-CN" sz="1400" dirty="0">
                <a:latin typeface="+mn-ea"/>
              </a:rPr>
              <a:t>&lt;counter&gt;&lt;/counter&gt;&lt;/p&gt;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&lt;p&gt;</a:t>
            </a:r>
            <a:r>
              <a:rPr lang="zh-CN" altLang="zh-CN" sz="1400" dirty="0">
                <a:latin typeface="+mn-ea"/>
              </a:rPr>
              <a:t>计数器</a:t>
            </a:r>
            <a:r>
              <a:rPr lang="en-US" altLang="zh-CN" sz="1400" dirty="0">
                <a:latin typeface="+mn-ea"/>
              </a:rPr>
              <a:t>2</a:t>
            </a:r>
            <a:r>
              <a:rPr lang="zh-CN" altLang="zh-CN" sz="1400" dirty="0">
                <a:latin typeface="+mn-ea"/>
              </a:rPr>
              <a:t>：</a:t>
            </a:r>
            <a:r>
              <a:rPr lang="en-US" altLang="zh-CN" sz="1400" dirty="0">
                <a:latin typeface="+mn-ea"/>
              </a:rPr>
              <a:t>&lt;counter&gt;&lt;/counter&gt;&lt;/p&gt; 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&lt;p&gt;</a:t>
            </a:r>
            <a:r>
              <a:rPr lang="zh-CN" altLang="zh-CN" sz="1400" dirty="0">
                <a:latin typeface="+mn-ea"/>
              </a:rPr>
              <a:t>计数器</a:t>
            </a:r>
            <a:r>
              <a:rPr lang="en-US" altLang="zh-CN" sz="1400" dirty="0">
                <a:latin typeface="+mn-ea"/>
              </a:rPr>
              <a:t>3</a:t>
            </a:r>
            <a:r>
              <a:rPr lang="zh-CN" altLang="zh-CN" sz="1400" dirty="0">
                <a:latin typeface="+mn-ea"/>
              </a:rPr>
              <a:t>：</a:t>
            </a:r>
            <a:r>
              <a:rPr lang="en-US" altLang="zh-CN" sz="1400" dirty="0">
                <a:latin typeface="+mn-ea"/>
              </a:rPr>
              <a:t>&lt;counter&gt;&lt;/counter&gt;&lt;/p&gt; 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&lt;/div&gt;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 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&lt;script&gt;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//</a:t>
            </a:r>
            <a:r>
              <a:rPr lang="zh-CN" altLang="zh-CN" sz="1400" dirty="0">
                <a:latin typeface="+mn-ea"/>
              </a:rPr>
              <a:t>定义一个局部组件的内容</a:t>
            </a: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const localComponent={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  data() </a:t>
            </a:r>
            <a:r>
              <a:rPr lang="en-US" altLang="zh-CN" sz="1400" dirty="0" smtClean="0">
                <a:latin typeface="+mn-ea"/>
              </a:rPr>
              <a:t>{  return </a:t>
            </a:r>
            <a:r>
              <a:rPr lang="en-US" altLang="zh-CN" sz="1400" dirty="0">
                <a:latin typeface="+mn-ea"/>
              </a:rPr>
              <a:t>{   count: 0  </a:t>
            </a:r>
            <a:r>
              <a:rPr lang="en-US" altLang="zh-CN" sz="1400" dirty="0" smtClean="0">
                <a:latin typeface="+mn-ea"/>
              </a:rPr>
              <a:t>}     </a:t>
            </a:r>
            <a:r>
              <a:rPr lang="en-US" altLang="zh-CN" sz="1400" dirty="0">
                <a:latin typeface="+mn-ea"/>
              </a:rPr>
              <a:t>},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  template: '&lt;button @click="count++"&gt;{{ count }} </a:t>
            </a:r>
            <a:r>
              <a:rPr lang="zh-CN" altLang="zh-CN" sz="1400" dirty="0">
                <a:latin typeface="+mn-ea"/>
              </a:rPr>
              <a:t>次</a:t>
            </a:r>
            <a:r>
              <a:rPr lang="en-US" altLang="zh-CN" sz="1400" dirty="0">
                <a:latin typeface="+mn-ea"/>
              </a:rPr>
              <a:t>&lt;/button&gt;'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}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 </a:t>
            </a:r>
            <a:r>
              <a:rPr lang="en-US" altLang="zh-CN" sz="1400" dirty="0" smtClean="0">
                <a:latin typeface="+mn-ea"/>
              </a:rPr>
              <a:t>     </a:t>
            </a:r>
            <a:r>
              <a:rPr lang="en-US" altLang="zh-CN" sz="1400" dirty="0">
                <a:latin typeface="+mn-ea"/>
              </a:rPr>
              <a:t>const app=Vue.createApp({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  components: {  //</a:t>
            </a:r>
            <a:r>
              <a:rPr lang="zh-CN" altLang="zh-CN" sz="1400" dirty="0">
                <a:latin typeface="+mn-ea"/>
              </a:rPr>
              <a:t>注册</a:t>
            </a:r>
            <a:r>
              <a:rPr lang="en-US" altLang="zh-CN" sz="1400" dirty="0">
                <a:latin typeface="+mn-ea"/>
              </a:rPr>
              <a:t>counter</a:t>
            </a:r>
            <a:r>
              <a:rPr lang="zh-CN" altLang="zh-CN" sz="1400" dirty="0">
                <a:latin typeface="+mn-ea"/>
              </a:rPr>
              <a:t>局部组件</a:t>
            </a: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    'counter' : localComponent   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  }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})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 </a:t>
            </a:r>
            <a:r>
              <a:rPr lang="en-US" altLang="zh-CN" sz="1400" dirty="0" smtClean="0">
                <a:latin typeface="+mn-ea"/>
              </a:rPr>
              <a:t>     </a:t>
            </a:r>
            <a:r>
              <a:rPr lang="en-US" altLang="zh-CN" sz="1400" dirty="0">
                <a:latin typeface="+mn-ea"/>
              </a:rPr>
              <a:t>const vm=app.mount('#app')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&lt;/script&gt;</a:t>
            </a:r>
            <a:endParaRPr lang="zh-CN" altLang="en-US" sz="1400" dirty="0"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471183" y="1772816"/>
            <a:ext cx="133882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/>
              <a:t>local</a:t>
            </a:r>
            <a:r>
              <a:rPr lang="zh-CN" altLang="zh-CN" dirty="0" smtClean="0"/>
              <a:t>.html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7998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effectLst/>
              </a:rPr>
              <a:t>7.2  </a:t>
            </a:r>
            <a:r>
              <a:rPr lang="zh-CN" altLang="zh-CN" b="1" dirty="0">
                <a:effectLst/>
              </a:rPr>
              <a:t>组件的命名规</a:t>
            </a:r>
            <a:r>
              <a:rPr lang="zh-CN" altLang="zh-CN" b="1" dirty="0" smtClean="0">
                <a:effectLst/>
              </a:rPr>
              <a:t>则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r>
              <a:rPr lang="zh-CN" altLang="zh-CN" dirty="0"/>
              <a:t>每个</a:t>
            </a:r>
            <a:r>
              <a:rPr lang="en-US" altLang="zh-CN" dirty="0"/>
              <a:t>Vue</a:t>
            </a:r>
            <a:r>
              <a:rPr lang="zh-CN" altLang="zh-CN" dirty="0"/>
              <a:t>组件都有一个名字。组件的名字可以采用</a:t>
            </a:r>
            <a:r>
              <a:rPr lang="en-US" altLang="zh-CN" dirty="0"/>
              <a:t>lower-kebab-case</a:t>
            </a:r>
            <a:r>
              <a:rPr lang="zh-CN" altLang="zh-CN" dirty="0"/>
              <a:t>（小写并且短横隔开）或者</a:t>
            </a:r>
            <a:r>
              <a:rPr lang="en-US" altLang="zh-CN" dirty="0"/>
              <a:t>upper-camel-case</a:t>
            </a:r>
            <a:r>
              <a:rPr lang="zh-CN" altLang="zh-CN" dirty="0"/>
              <a:t>（大写并且驼峰式）命名规则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lower-kebab-case</a:t>
            </a:r>
            <a:r>
              <a:rPr lang="zh-CN" altLang="zh-CN" dirty="0"/>
              <a:t>命名规则的约束条件为：</a:t>
            </a:r>
          </a:p>
          <a:p>
            <a:pPr lvl="1"/>
            <a:r>
              <a:rPr lang="zh-CN" altLang="zh-CN" dirty="0" smtClean="0"/>
              <a:t>名</a:t>
            </a:r>
            <a:r>
              <a:rPr lang="zh-CN" altLang="zh-CN" dirty="0"/>
              <a:t>字中的所有字符采用小写。</a:t>
            </a:r>
          </a:p>
          <a:p>
            <a:pPr lvl="1"/>
            <a:r>
              <a:rPr lang="zh-CN" altLang="zh-CN" dirty="0" smtClean="0"/>
              <a:t>名</a:t>
            </a:r>
            <a:r>
              <a:rPr lang="zh-CN" altLang="zh-CN" dirty="0"/>
              <a:t>字中的单词以符号“</a:t>
            </a:r>
            <a:r>
              <a:rPr lang="en-US" altLang="zh-CN" dirty="0"/>
              <a:t>-</a:t>
            </a:r>
            <a:r>
              <a:rPr lang="zh-CN" altLang="zh-CN" dirty="0"/>
              <a:t>”隔开，例如“</a:t>
            </a:r>
            <a:r>
              <a:rPr lang="en-US" altLang="zh-CN" dirty="0"/>
              <a:t>my-component-name</a:t>
            </a:r>
            <a:r>
              <a:rPr lang="zh-CN" altLang="zh-CN" dirty="0" smtClean="0"/>
              <a:t>”。</a:t>
            </a:r>
            <a:endParaRPr lang="en-US" altLang="zh-CN" dirty="0" smtClean="0"/>
          </a:p>
          <a:p>
            <a:pPr lvl="1"/>
            <a:endParaRPr lang="zh-CN" altLang="zh-CN" dirty="0"/>
          </a:p>
          <a:p>
            <a:r>
              <a:rPr lang="en-US" altLang="zh-CN" dirty="0"/>
              <a:t>upper-camel-case</a:t>
            </a:r>
            <a:r>
              <a:rPr lang="zh-CN" altLang="zh-CN" dirty="0"/>
              <a:t>命名规则也称为</a:t>
            </a:r>
            <a:r>
              <a:rPr lang="en-US" altLang="zh-CN" dirty="0"/>
              <a:t>pascal-case</a:t>
            </a:r>
            <a:r>
              <a:rPr lang="zh-CN" altLang="zh-CN" dirty="0"/>
              <a:t>命名规则，约束条件为：名字中的每个单词的首字母采用大写，例如“</a:t>
            </a:r>
            <a:r>
              <a:rPr lang="en-US" altLang="zh-CN" dirty="0"/>
              <a:t>MyComponentName</a:t>
            </a:r>
            <a:r>
              <a:rPr lang="zh-CN" altLang="zh-CN" dirty="0"/>
              <a:t>”。</a:t>
            </a: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1308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effectLst/>
              </a:rPr>
              <a:t>7.2  </a:t>
            </a:r>
            <a:r>
              <a:rPr lang="zh-CN" altLang="zh-CN" b="1" dirty="0">
                <a:effectLst/>
              </a:rPr>
              <a:t>组件的命名规</a:t>
            </a:r>
            <a:r>
              <a:rPr lang="zh-CN" altLang="zh-CN" b="1" dirty="0" smtClean="0">
                <a:effectLst/>
              </a:rPr>
              <a:t>则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2604937"/>
              </p:ext>
            </p:extLst>
          </p:nvPr>
        </p:nvGraphicFramePr>
        <p:xfrm>
          <a:off x="539552" y="2348880"/>
          <a:ext cx="7848872" cy="2808312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016224"/>
                <a:gridCol w="2397073"/>
                <a:gridCol w="3435575"/>
              </a:tblGrid>
              <a:tr h="681138">
                <a:tc>
                  <a:txBody>
                    <a:bodyPr/>
                    <a:lstStyle/>
                    <a:p>
                      <a:pPr indent="20955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600">
                          <a:effectLst/>
                        </a:rPr>
                        <a:t>组件名字</a:t>
                      </a:r>
                      <a:endParaRPr lang="zh-CN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71755" marR="71755" marT="0" marB="0" anchor="ctr"/>
                </a:tc>
                <a:tc>
                  <a:txBody>
                    <a:bodyPr/>
                    <a:lstStyle/>
                    <a:p>
                      <a:pPr indent="131445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600">
                          <a:effectLst/>
                        </a:rPr>
                        <a:t>插入到外置模板中</a:t>
                      </a:r>
                      <a:endParaRPr lang="zh-CN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71755" marR="71755" marT="0" marB="0" anchor="ctr"/>
                </a:tc>
                <a:tc>
                  <a:txBody>
                    <a:bodyPr/>
                    <a:lstStyle/>
                    <a:p>
                      <a:pPr indent="131445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600">
                          <a:effectLst/>
                        </a:rPr>
                        <a:t>插入到</a:t>
                      </a:r>
                      <a:r>
                        <a:rPr lang="en-US" sz="1600">
                          <a:effectLst/>
                        </a:rPr>
                        <a:t>template</a:t>
                      </a:r>
                      <a:r>
                        <a:rPr lang="zh-CN" sz="1600">
                          <a:effectLst/>
                        </a:rPr>
                        <a:t>选项的模板中</a:t>
                      </a:r>
                      <a:endParaRPr lang="zh-CN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71755" marR="71755" marT="0" marB="0" anchor="ctr"/>
                </a:tc>
              </a:tr>
              <a:tr h="1452413">
                <a:tc>
                  <a:txBody>
                    <a:bodyPr/>
                    <a:lstStyle/>
                    <a:p>
                      <a:pPr indent="107950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MyComponentName</a:t>
                      </a:r>
                      <a:endParaRPr lang="zh-CN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1755" marR="71755" marT="0" marB="0" anchor="ctr"/>
                </a:tc>
                <a:tc>
                  <a:txBody>
                    <a:bodyPr/>
                    <a:lstStyle/>
                    <a:p>
                      <a:pPr indent="107950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&lt;my-component-name&gt;</a:t>
                      </a:r>
                      <a:endParaRPr lang="zh-CN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1755" marR="71755" marT="0" marB="0" anchor="ctr"/>
                </a:tc>
                <a:tc>
                  <a:txBody>
                    <a:bodyPr/>
                    <a:lstStyle/>
                    <a:p>
                      <a:pPr indent="107950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&lt;my-component-name&gt;</a:t>
                      </a:r>
                      <a:endParaRPr lang="zh-CN" sz="1600">
                        <a:effectLst/>
                      </a:endParaRPr>
                    </a:p>
                    <a:p>
                      <a:pPr indent="107950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600">
                          <a:effectLst/>
                        </a:rPr>
                        <a:t>或者</a:t>
                      </a:r>
                      <a:r>
                        <a:rPr lang="en-US" sz="1600">
                          <a:effectLst/>
                        </a:rPr>
                        <a:t>&lt;MyComponentName&gt;</a:t>
                      </a:r>
                      <a:endParaRPr lang="zh-CN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1755" marR="71755" marT="0" marB="0" anchor="ctr"/>
                </a:tc>
              </a:tr>
              <a:tr h="674761">
                <a:tc>
                  <a:txBody>
                    <a:bodyPr/>
                    <a:lstStyle/>
                    <a:p>
                      <a:pPr indent="107950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my-component-name</a:t>
                      </a:r>
                      <a:endParaRPr lang="zh-CN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1755" marR="71755" marT="0" marB="0" anchor="ctr"/>
                </a:tc>
                <a:tc>
                  <a:txBody>
                    <a:bodyPr/>
                    <a:lstStyle/>
                    <a:p>
                      <a:pPr indent="107950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&lt;my-component-name&gt;</a:t>
                      </a:r>
                      <a:endParaRPr lang="zh-CN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1755" marR="71755" marT="0" marB="0" anchor="ctr"/>
                </a:tc>
                <a:tc>
                  <a:txBody>
                    <a:bodyPr/>
                    <a:lstStyle/>
                    <a:p>
                      <a:pPr indent="107950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&lt;my-component-name&gt;</a:t>
                      </a:r>
                      <a:endParaRPr lang="zh-CN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1755" marR="71755" marT="0" marB="0" anchor="ctr"/>
                </a:tc>
              </a:tr>
            </a:tbl>
          </a:graphicData>
        </a:graphic>
      </p:graphicFrame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7454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7.3  </a:t>
            </a:r>
            <a:r>
              <a:rPr lang="zh-CN" altLang="zh-CN" dirty="0" smtClean="0">
                <a:effectLst/>
              </a:rPr>
              <a:t>向</a:t>
            </a:r>
            <a:r>
              <a:rPr lang="zh-CN" altLang="zh-CN" dirty="0">
                <a:effectLst/>
              </a:rPr>
              <a:t>组件传递属性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zh-CN" dirty="0">
                <a:latin typeface="+mn-ea"/>
              </a:rPr>
              <a:t> </a:t>
            </a:r>
            <a:r>
              <a:rPr lang="en-US" altLang="zh-CN" dirty="0" smtClean="0">
                <a:latin typeface="+mn-ea"/>
              </a:rPr>
              <a:t>   &lt;</a:t>
            </a:r>
            <a:r>
              <a:rPr lang="en-US" altLang="zh-CN" dirty="0">
                <a:latin typeface="+mn-ea"/>
              </a:rPr>
              <a:t>div id="app"&gt;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&lt;essay </a:t>
            </a:r>
            <a:r>
              <a:rPr lang="en-US" altLang="zh-CN" b="1" dirty="0">
                <a:latin typeface="+mn-ea"/>
              </a:rPr>
              <a:t>title="Vue</a:t>
            </a:r>
            <a:r>
              <a:rPr lang="zh-CN" altLang="zh-CN" b="1" dirty="0">
                <a:latin typeface="+mn-ea"/>
              </a:rPr>
              <a:t>开发详解</a:t>
            </a:r>
            <a:r>
              <a:rPr lang="en-US" altLang="zh-CN" b="1" dirty="0">
                <a:latin typeface="+mn-ea"/>
              </a:rPr>
              <a:t>"</a:t>
            </a:r>
            <a:r>
              <a:rPr lang="en-US" altLang="zh-CN" dirty="0">
                <a:latin typeface="+mn-ea"/>
              </a:rPr>
              <a:t> &gt;&lt;/essay&gt;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&lt;essay </a:t>
            </a:r>
            <a:r>
              <a:rPr lang="en-US" altLang="zh-CN" b="1" dirty="0">
                <a:latin typeface="+mn-ea"/>
              </a:rPr>
              <a:t>title="Vue</a:t>
            </a:r>
            <a:r>
              <a:rPr lang="zh-CN" altLang="zh-CN" b="1" dirty="0">
                <a:latin typeface="+mn-ea"/>
              </a:rPr>
              <a:t>范例大全</a:t>
            </a:r>
            <a:r>
              <a:rPr lang="en-US" altLang="zh-CN" b="1" dirty="0">
                <a:latin typeface="+mn-ea"/>
              </a:rPr>
              <a:t>"</a:t>
            </a:r>
            <a:r>
              <a:rPr lang="en-US" altLang="zh-CN" dirty="0">
                <a:latin typeface="+mn-ea"/>
              </a:rPr>
              <a:t> &gt;&lt;/essay&gt;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&lt;/div&gt;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 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&lt;script&gt;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const app=Vue.createApp({ })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//</a:t>
            </a:r>
            <a:r>
              <a:rPr lang="zh-CN" altLang="zh-CN" dirty="0">
                <a:latin typeface="+mn-ea"/>
              </a:rPr>
              <a:t>定义一个名为</a:t>
            </a:r>
            <a:r>
              <a:rPr lang="en-US" altLang="zh-CN" dirty="0">
                <a:latin typeface="+mn-ea"/>
              </a:rPr>
              <a:t>essay</a:t>
            </a:r>
            <a:r>
              <a:rPr lang="zh-CN" altLang="zh-CN" dirty="0">
                <a:latin typeface="+mn-ea"/>
              </a:rPr>
              <a:t>的组件</a:t>
            </a: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app.component('essay', {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</a:t>
            </a:r>
            <a:r>
              <a:rPr lang="en-US" altLang="zh-CN" b="1" dirty="0">
                <a:latin typeface="+mn-ea"/>
              </a:rPr>
              <a:t>   props:['title']</a:t>
            </a:r>
            <a:r>
              <a:rPr lang="en-US" altLang="zh-CN" dirty="0">
                <a:latin typeface="+mn-ea"/>
              </a:rPr>
              <a:t>,   //</a:t>
            </a:r>
            <a:r>
              <a:rPr lang="zh-CN" altLang="zh-CN" dirty="0">
                <a:latin typeface="+mn-ea"/>
              </a:rPr>
              <a:t>定义</a:t>
            </a:r>
            <a:r>
              <a:rPr lang="en-US" altLang="zh-CN" dirty="0">
                <a:latin typeface="+mn-ea"/>
              </a:rPr>
              <a:t>title</a:t>
            </a:r>
            <a:r>
              <a:rPr lang="zh-CN" altLang="zh-CN" dirty="0">
                <a:latin typeface="+mn-ea"/>
              </a:rPr>
              <a:t>属性</a:t>
            </a: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template: '&lt;h2&gt;</a:t>
            </a:r>
            <a:r>
              <a:rPr lang="en-US" altLang="zh-CN" b="1" dirty="0">
                <a:latin typeface="+mn-ea"/>
              </a:rPr>
              <a:t>{{title}}</a:t>
            </a:r>
            <a:r>
              <a:rPr lang="en-US" altLang="zh-CN" dirty="0">
                <a:latin typeface="+mn-ea"/>
              </a:rPr>
              <a:t>&lt;/h2&gt;'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})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app.mount('#app')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&lt;/script&gt;</a:t>
            </a:r>
            <a:endParaRPr lang="zh-CN" altLang="en-US" dirty="0"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471183" y="1772816"/>
            <a:ext cx="122341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/>
              <a:t>prop</a:t>
            </a:r>
            <a:r>
              <a:rPr lang="zh-CN" altLang="zh-CN" dirty="0" smtClean="0"/>
              <a:t>.html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944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effectLst/>
              </a:rPr>
              <a:t>7.3.1  </a:t>
            </a:r>
            <a:r>
              <a:rPr lang="zh-CN" altLang="zh-CN" b="1" dirty="0">
                <a:effectLst/>
              </a:rPr>
              <a:t>传递动态</a:t>
            </a:r>
            <a:r>
              <a:rPr lang="zh-CN" altLang="zh-CN" b="1" dirty="0" smtClean="0">
                <a:effectLst/>
              </a:rPr>
              <a:t>值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在父组件的模板中，可以通过</a:t>
            </a:r>
            <a:r>
              <a:rPr lang="en-US" altLang="zh-CN" dirty="0"/>
              <a:t>v-bind</a:t>
            </a:r>
            <a:r>
              <a:rPr lang="zh-CN" altLang="zh-CN" dirty="0"/>
              <a:t>指令把一个变量和子组件的属性绑定。例如以下代码把父组件的</a:t>
            </a:r>
            <a:r>
              <a:rPr lang="en-US" altLang="zh-CN" dirty="0"/>
              <a:t>myText</a:t>
            </a:r>
            <a:r>
              <a:rPr lang="zh-CN" altLang="zh-CN" dirty="0"/>
              <a:t>变量与</a:t>
            </a:r>
            <a:r>
              <a:rPr lang="en-US" altLang="zh-CN" dirty="0"/>
              <a:t>&lt;sub-component&gt;</a:t>
            </a:r>
            <a:r>
              <a:rPr lang="zh-CN" altLang="zh-CN" dirty="0"/>
              <a:t>子组件的</a:t>
            </a:r>
            <a:r>
              <a:rPr lang="en-US" altLang="zh-CN" dirty="0"/>
              <a:t>title</a:t>
            </a:r>
            <a:r>
              <a:rPr lang="zh-CN" altLang="zh-CN" dirty="0"/>
              <a:t>属性绑定</a:t>
            </a:r>
            <a:r>
              <a:rPr lang="zh-CN" altLang="zh-CN" dirty="0" smtClean="0"/>
              <a:t>：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zh-CN" altLang="zh-CN" dirty="0"/>
          </a:p>
          <a:p>
            <a:pPr marL="0" indent="0">
              <a:buNone/>
            </a:pPr>
            <a:r>
              <a:rPr lang="en-US" altLang="zh-CN" sz="2000" dirty="0">
                <a:latin typeface="+mn-ea"/>
              </a:rPr>
              <a:t>&lt;sub-component </a:t>
            </a:r>
            <a:r>
              <a:rPr lang="en-US" altLang="zh-CN" sz="2000" b="1" dirty="0">
                <a:latin typeface="+mn-ea"/>
              </a:rPr>
              <a:t>v-bind:title="myText"</a:t>
            </a:r>
            <a:r>
              <a:rPr lang="en-US" altLang="zh-CN" sz="2000" dirty="0">
                <a:latin typeface="+mn-ea"/>
              </a:rPr>
              <a:t>&gt;&lt;/sub-component&gt;</a:t>
            </a:r>
            <a:endParaRPr lang="zh-CN" altLang="zh-CN" sz="2000" dirty="0"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latin typeface="+mn-ea"/>
              </a:rPr>
              <a:t>&lt;!-- </a:t>
            </a:r>
            <a:r>
              <a:rPr lang="zh-CN" altLang="zh-CN" sz="2000" dirty="0">
                <a:latin typeface="+mn-ea"/>
              </a:rPr>
              <a:t>简写为：</a:t>
            </a:r>
            <a:r>
              <a:rPr lang="en-US" altLang="zh-CN" sz="2000" dirty="0">
                <a:latin typeface="+mn-ea"/>
              </a:rPr>
              <a:t>--&gt;</a:t>
            </a:r>
            <a:endParaRPr lang="zh-CN" altLang="zh-CN" sz="2000" dirty="0"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latin typeface="+mn-ea"/>
              </a:rPr>
              <a:t>&lt;sub-component  </a:t>
            </a:r>
            <a:r>
              <a:rPr lang="en-US" altLang="zh-CN" sz="2000" b="1" dirty="0">
                <a:latin typeface="+mn-ea"/>
              </a:rPr>
              <a:t>:title="myText"</a:t>
            </a:r>
            <a:r>
              <a:rPr lang="en-US" altLang="zh-CN" sz="2000" dirty="0">
                <a:latin typeface="+mn-ea"/>
              </a:rPr>
              <a:t>&gt;&lt;/sub-component&gt;</a:t>
            </a:r>
            <a:endParaRPr lang="zh-CN" altLang="zh-CN" sz="2000" dirty="0">
              <a:latin typeface="+mn-ea"/>
            </a:endParaRPr>
          </a:p>
          <a:p>
            <a:pPr marL="0" indent="0">
              <a:buNone/>
            </a:pPr>
            <a:endParaRPr lang="zh-CN" altLang="en-US" dirty="0">
              <a:latin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5832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7.3.2  </a:t>
            </a:r>
            <a:r>
              <a:rPr lang="zh-CN" altLang="en-US" dirty="0" smtClean="0"/>
              <a:t>对象类型的属性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</a:t>
            </a:r>
            <a:r>
              <a:rPr lang="en-US" altLang="zh-CN" sz="1400" dirty="0" smtClean="0">
                <a:latin typeface="+mn-ea"/>
              </a:rPr>
              <a:t>   </a:t>
            </a:r>
            <a:r>
              <a:rPr lang="en-US" altLang="zh-CN" sz="1600" dirty="0" smtClean="0">
                <a:latin typeface="+mn-ea"/>
              </a:rPr>
              <a:t>&lt;</a:t>
            </a:r>
            <a:r>
              <a:rPr lang="en-US" altLang="zh-CN" sz="1600" dirty="0">
                <a:latin typeface="+mn-ea"/>
              </a:rPr>
              <a:t>div id="app"&gt;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&lt;student </a:t>
            </a:r>
            <a:r>
              <a:rPr lang="en-US" altLang="zh-CN" sz="1600" b="1" dirty="0">
                <a:latin typeface="+mn-ea"/>
              </a:rPr>
              <a:t>:student-detail="stu"</a:t>
            </a:r>
            <a:r>
              <a:rPr lang="en-US" altLang="zh-CN" sz="1600" dirty="0">
                <a:latin typeface="+mn-ea"/>
              </a:rPr>
              <a:t> &gt;&lt;/student&gt;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&lt;/div&gt;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 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&lt;script&gt;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const appData={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  data() </a:t>
            </a:r>
            <a:r>
              <a:rPr lang="en-US" altLang="zh-CN" sz="1600" dirty="0" smtClean="0">
                <a:latin typeface="+mn-ea"/>
              </a:rPr>
              <a:t>{   </a:t>
            </a:r>
            <a:r>
              <a:rPr lang="en-US" altLang="zh-CN" sz="1600" dirty="0">
                <a:latin typeface="+mn-ea"/>
              </a:rPr>
              <a:t>return </a:t>
            </a:r>
            <a:r>
              <a:rPr lang="en-US" altLang="zh-CN" sz="1600" dirty="0" smtClean="0">
                <a:latin typeface="+mn-ea"/>
              </a:rPr>
              <a:t>{  </a:t>
            </a:r>
            <a:r>
              <a:rPr lang="en-US" altLang="zh-CN" sz="1600" b="1" dirty="0" smtClean="0">
                <a:latin typeface="+mn-ea"/>
              </a:rPr>
              <a:t> </a:t>
            </a:r>
            <a:r>
              <a:rPr lang="en-US" altLang="zh-CN" sz="1600" b="1" dirty="0">
                <a:latin typeface="+mn-ea"/>
              </a:rPr>
              <a:t>stu </a:t>
            </a:r>
            <a:r>
              <a:rPr lang="en-US" altLang="zh-CN" sz="1600" dirty="0">
                <a:latin typeface="+mn-ea"/>
              </a:rPr>
              <a:t>: { id: 1, name: 'Tom',age: 18 </a:t>
            </a:r>
            <a:r>
              <a:rPr lang="en-US" altLang="zh-CN" sz="1600" dirty="0" smtClean="0">
                <a:latin typeface="+mn-ea"/>
              </a:rPr>
              <a:t>}   }     </a:t>
            </a:r>
            <a:r>
              <a:rPr lang="en-US" altLang="zh-CN" sz="1600" dirty="0">
                <a:latin typeface="+mn-ea"/>
              </a:rPr>
              <a:t>}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}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const app=Vue.createApp(appData)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app.component('student', {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  props:</a:t>
            </a:r>
            <a:r>
              <a:rPr lang="en-US" altLang="zh-CN" sz="1600" b="1" dirty="0">
                <a:latin typeface="+mn-ea"/>
              </a:rPr>
              <a:t>['studentDetail']</a:t>
            </a:r>
            <a:r>
              <a:rPr lang="en-US" altLang="zh-CN" sz="1600" dirty="0">
                <a:latin typeface="+mn-ea"/>
              </a:rPr>
              <a:t>,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  template: `&lt;p&gt;{{studentDetail.id}},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               {{studentDetail.name}},{{studentDetail.age}}&lt;/p&gt;`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})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app.mount('#app')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&lt;/script&gt;</a:t>
            </a:r>
            <a:endParaRPr lang="zh-CN" altLang="en-US" sz="1600" dirty="0"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471183" y="1772816"/>
            <a:ext cx="145424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/>
              <a:t>object</a:t>
            </a:r>
            <a:r>
              <a:rPr lang="zh-CN" altLang="zh-CN" dirty="0" smtClean="0"/>
              <a:t>.html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8867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ffectLst/>
              </a:rPr>
              <a:t>7.3.3  </a:t>
            </a:r>
            <a:r>
              <a:rPr lang="zh-CN" altLang="zh-CN" dirty="0">
                <a:effectLst/>
              </a:rPr>
              <a:t>数组类型的属性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</a:t>
            </a:r>
            <a:r>
              <a:rPr lang="en-US" altLang="zh-CN" sz="1600" dirty="0" smtClean="0">
                <a:latin typeface="+mn-ea"/>
              </a:rPr>
              <a:t>   &lt;</a:t>
            </a:r>
            <a:r>
              <a:rPr lang="en-US" altLang="zh-CN" sz="1600" dirty="0">
                <a:latin typeface="+mn-ea"/>
              </a:rPr>
              <a:t>div id="app"&gt;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&lt;hobby-list</a:t>
            </a:r>
            <a:r>
              <a:rPr lang="en-US" altLang="zh-CN" sz="1600" b="1" dirty="0">
                <a:latin typeface="+mn-ea"/>
              </a:rPr>
              <a:t> :hobbies=mydata</a:t>
            </a:r>
            <a:r>
              <a:rPr lang="en-US" altLang="zh-CN" sz="1600" dirty="0">
                <a:latin typeface="+mn-ea"/>
              </a:rPr>
              <a:t>&gt;&lt;/hobby-list&gt;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</a:t>
            </a:r>
            <a:r>
              <a:rPr lang="en-US" altLang="zh-CN" sz="1600" dirty="0" smtClean="0">
                <a:latin typeface="+mn-ea"/>
              </a:rPr>
              <a:t>&lt;/</a:t>
            </a:r>
            <a:r>
              <a:rPr lang="en-US" altLang="zh-CN" sz="1600" dirty="0">
                <a:latin typeface="+mn-ea"/>
              </a:rPr>
              <a:t>div&gt;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 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&lt;script&gt;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const app=Vue.createApp({ 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  data(){ 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    return { mydata:['sing','dance','basket'] }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  }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})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 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app.component('hobbyList', {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 </a:t>
            </a:r>
            <a:r>
              <a:rPr lang="en-US" altLang="zh-CN" sz="1600" b="1" dirty="0">
                <a:latin typeface="+mn-ea"/>
              </a:rPr>
              <a:t> props:['hobbies'],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  template: '&lt;div v-for="hobby in hobbies"&gt;{{hobby}}&lt;/div&gt;'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})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app.mount('#app')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&lt;/script&gt;</a:t>
            </a:r>
            <a:endParaRPr lang="zh-CN" altLang="en-US" sz="1600" dirty="0"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471183" y="1772816"/>
            <a:ext cx="133882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/>
              <a:t>array</a:t>
            </a:r>
            <a:r>
              <a:rPr lang="zh-CN" altLang="zh-CN" dirty="0" smtClean="0"/>
              <a:t>.html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1118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000" dirty="0"/>
              <a:t>1.3  </a:t>
            </a:r>
            <a:r>
              <a:rPr lang="zh-CN" altLang="en-US" sz="4000" dirty="0"/>
              <a:t>第一个</a:t>
            </a:r>
            <a:r>
              <a:rPr lang="en-US" altLang="zh-CN" sz="4000" dirty="0"/>
              <a:t>Vue</a:t>
            </a:r>
            <a:r>
              <a:rPr lang="zh-CN" altLang="en-US" sz="4000" dirty="0"/>
              <a:t>范例</a:t>
            </a:r>
            <a:r>
              <a:rPr lang="zh-CN" altLang="en-US" sz="4000" dirty="0" smtClean="0"/>
              <a:t>（</a:t>
            </a:r>
            <a:r>
              <a:rPr lang="en-US" altLang="zh-CN" sz="4000" dirty="0" smtClean="0"/>
              <a:t>input.html</a:t>
            </a:r>
            <a:r>
              <a:rPr lang="zh-CN" altLang="en-US" sz="4000" dirty="0"/>
              <a:t>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zh-CN" altLang="zh-CN" dirty="0">
                <a:latin typeface="+mn-ea"/>
              </a:rPr>
              <a:t>&lt;div id="app"&gt;</a:t>
            </a:r>
          </a:p>
          <a:p>
            <a:pPr marL="0" indent="0">
              <a:buNone/>
            </a:pPr>
            <a:r>
              <a:rPr lang="zh-CN" altLang="zh-CN" dirty="0">
                <a:solidFill>
                  <a:srgbClr val="0070C0"/>
                </a:solidFill>
                <a:latin typeface="+mn-ea"/>
              </a:rPr>
              <a:t>  &lt;input type="text"</a:t>
            </a:r>
            <a:r>
              <a:rPr lang="zh-CN" altLang="zh-CN" b="1" dirty="0">
                <a:solidFill>
                  <a:srgbClr val="0070C0"/>
                </a:solidFill>
                <a:latin typeface="+mn-ea"/>
              </a:rPr>
              <a:t> v-model="message"</a:t>
            </a:r>
            <a:r>
              <a:rPr lang="zh-CN" altLang="zh-CN" dirty="0">
                <a:solidFill>
                  <a:srgbClr val="0070C0"/>
                </a:solidFill>
                <a:latin typeface="+mn-ea"/>
              </a:rPr>
              <a:t> /&gt;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&lt;p&gt;Your input is : </a:t>
            </a:r>
            <a:r>
              <a:rPr lang="zh-CN" altLang="zh-CN" b="1" dirty="0">
                <a:latin typeface="+mn-ea"/>
              </a:rPr>
              <a:t>{{ message }}</a:t>
            </a:r>
            <a:r>
              <a:rPr lang="zh-CN" altLang="zh-CN" dirty="0">
                <a:latin typeface="+mn-ea"/>
              </a:rPr>
              <a:t>&lt;/p&gt;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&lt;/div&gt;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 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&lt;script&gt;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const vm=Vue.createApp({   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 data() {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   return {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   </a:t>
            </a:r>
            <a:r>
              <a:rPr lang="zh-CN" altLang="zh-CN" b="1" dirty="0">
                <a:latin typeface="+mn-ea"/>
              </a:rPr>
              <a:t>  message: 'Hello'   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   }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 }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}).mount('#app')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&lt;/script&gt;</a:t>
            </a:r>
            <a:endParaRPr lang="zh-CN" altLang="en-US" dirty="0">
              <a:latin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6643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effectLst/>
              </a:rPr>
              <a:t>7.3.4  </a:t>
            </a:r>
            <a:r>
              <a:rPr lang="zh-CN" altLang="en-US" dirty="0" smtClean="0">
                <a:effectLst/>
              </a:rPr>
              <a:t>绑定静态数据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zh-CN" dirty="0">
                <a:latin typeface="+mn-ea"/>
              </a:rPr>
              <a:t> </a:t>
            </a:r>
            <a:r>
              <a:rPr lang="en-US" altLang="zh-CN" dirty="0" smtClean="0">
                <a:latin typeface="+mn-ea"/>
              </a:rPr>
              <a:t>   &lt;</a:t>
            </a:r>
            <a:r>
              <a:rPr lang="en-US" altLang="zh-CN" dirty="0">
                <a:latin typeface="+mn-ea"/>
              </a:rPr>
              <a:t>div id="app"&gt;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</a:t>
            </a:r>
            <a:r>
              <a:rPr lang="en-US" altLang="zh-CN" b="1" dirty="0">
                <a:latin typeface="+mn-ea"/>
              </a:rPr>
              <a:t>  &lt;add :v1="10" :v2="20"&gt;&lt;/add&gt;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b="1" dirty="0">
                <a:latin typeface="+mn-ea"/>
              </a:rPr>
              <a:t>      &lt;add v1="10" v2="20"&gt;&lt;/add&gt;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&lt;/div&gt;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 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&lt;script&gt;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const addComponent={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props:['v1','v2'],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template: ' &lt;p&gt;{{v1}}+{{v2}}=</a:t>
            </a:r>
            <a:r>
              <a:rPr lang="en-US" altLang="zh-CN" b="1" dirty="0">
                <a:latin typeface="+mn-ea"/>
              </a:rPr>
              <a:t>{{v1+v2}}</a:t>
            </a:r>
            <a:r>
              <a:rPr lang="en-US" altLang="zh-CN" dirty="0">
                <a:latin typeface="+mn-ea"/>
              </a:rPr>
              <a:t> &lt;/p&gt;' 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}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 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const app=Vue.createApp({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components: {  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  'add' : addComponent   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}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})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const vm=app.mount('#app')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&lt;/script&gt;</a:t>
            </a:r>
            <a:endParaRPr lang="zh-CN" altLang="en-US" dirty="0"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471183" y="1772816"/>
            <a:ext cx="145424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/>
              <a:t>number</a:t>
            </a:r>
            <a:r>
              <a:rPr lang="zh-CN" altLang="zh-CN" dirty="0" smtClean="0"/>
              <a:t>.html</a:t>
            </a:r>
            <a:endParaRPr lang="zh-CN" altLang="en-US" dirty="0"/>
          </a:p>
        </p:txBody>
      </p:sp>
      <p:pic>
        <p:nvPicPr>
          <p:cNvPr id="6" name="图片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861048"/>
            <a:ext cx="4381500" cy="11112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9915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ffectLst/>
              </a:rPr>
              <a:t>7.4  </a:t>
            </a:r>
            <a:r>
              <a:rPr lang="zh-CN" altLang="zh-CN" dirty="0">
                <a:effectLst/>
              </a:rPr>
              <a:t>监听子组件的事件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zh-CN" sz="3600" dirty="0"/>
              <a:t>父组件通过子组件的属性来向子组件传递数据</a:t>
            </a:r>
            <a:r>
              <a:rPr lang="zh-CN" altLang="zh-CN" sz="3600" dirty="0" smtClean="0"/>
              <a:t>。</a:t>
            </a:r>
            <a:endParaRPr lang="en-US" altLang="zh-CN" sz="3600" dirty="0" smtClean="0"/>
          </a:p>
          <a:p>
            <a:r>
              <a:rPr lang="zh-CN" altLang="zh-CN" sz="3600" dirty="0" smtClean="0"/>
              <a:t>子</a:t>
            </a:r>
            <a:r>
              <a:rPr lang="zh-CN" altLang="zh-CN" sz="3600" dirty="0"/>
              <a:t>组件该如何向父组件传递数据呢？答案是可以利用触发事件的方式。</a:t>
            </a:r>
            <a:endParaRPr lang="zh-CN" altLang="en-US" sz="36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454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ffectLst/>
              </a:rPr>
              <a:t>7.4  </a:t>
            </a:r>
            <a:r>
              <a:rPr lang="zh-CN" altLang="zh-CN" dirty="0">
                <a:effectLst/>
              </a:rPr>
              <a:t>监听子组件的事件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</a:t>
            </a:r>
            <a:r>
              <a:rPr lang="en-US" altLang="zh-CN" sz="1600" dirty="0" smtClean="0">
                <a:latin typeface="+mn-ea"/>
              </a:rPr>
              <a:t>   &lt;</a:t>
            </a:r>
            <a:r>
              <a:rPr lang="en-US" altLang="zh-CN" sz="1600" dirty="0">
                <a:latin typeface="+mn-ea"/>
              </a:rPr>
              <a:t>div id="app"&gt;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</a:t>
            </a:r>
            <a:r>
              <a:rPr lang="en-US" altLang="zh-CN" sz="1600" dirty="0" smtClean="0">
                <a:latin typeface="+mn-ea"/>
              </a:rPr>
              <a:t>      </a:t>
            </a:r>
            <a:r>
              <a:rPr lang="en-US" altLang="zh-CN" sz="1600" dirty="0">
                <a:latin typeface="+mn-ea"/>
              </a:rPr>
              <a:t>&lt;!-- greet-event</a:t>
            </a:r>
            <a:r>
              <a:rPr lang="zh-CN" altLang="zh-CN" sz="1600" dirty="0">
                <a:latin typeface="+mn-ea"/>
              </a:rPr>
              <a:t>采用</a:t>
            </a:r>
            <a:r>
              <a:rPr lang="en-US" altLang="zh-CN" sz="1600" dirty="0">
                <a:latin typeface="+mn-ea"/>
              </a:rPr>
              <a:t>lower-kebab-case</a:t>
            </a:r>
            <a:r>
              <a:rPr lang="zh-CN" altLang="zh-CN" sz="1600" dirty="0">
                <a:latin typeface="+mn-ea"/>
              </a:rPr>
              <a:t>命名规则</a:t>
            </a:r>
            <a:r>
              <a:rPr lang="en-US" altLang="zh-CN" sz="1600" dirty="0">
                <a:latin typeface="+mn-ea"/>
              </a:rPr>
              <a:t> --&gt;  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 &lt;greet </a:t>
            </a:r>
            <a:r>
              <a:rPr lang="en-US" altLang="zh-CN" sz="1600" b="1" dirty="0">
                <a:latin typeface="+mn-ea"/>
              </a:rPr>
              <a:t>@greet-event="sayHello"</a:t>
            </a:r>
            <a:r>
              <a:rPr lang="en-US" altLang="zh-CN" sz="1600" dirty="0">
                <a:latin typeface="+mn-ea"/>
              </a:rPr>
              <a:t>&gt;&lt;/greet&gt; 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&lt;/div&gt;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 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&lt;script&gt;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const app=Vue.createApp({ 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  methods: {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    sayHello(name){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       alert("Hello,"+name)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    }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  }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})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 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</a:t>
            </a:r>
            <a:endParaRPr lang="zh-CN" altLang="en-US" sz="1600" dirty="0"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471183" y="1772816"/>
            <a:ext cx="122341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/>
              <a:t>emit</a:t>
            </a:r>
            <a:r>
              <a:rPr lang="zh-CN" altLang="zh-CN" dirty="0" smtClean="0"/>
              <a:t>.html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1949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ffectLst/>
              </a:rPr>
              <a:t>7.4  </a:t>
            </a:r>
            <a:r>
              <a:rPr lang="zh-CN" altLang="zh-CN" dirty="0">
                <a:effectLst/>
              </a:rPr>
              <a:t>监听子组件的事件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1600" dirty="0" smtClean="0">
                <a:latin typeface="+mn-ea"/>
              </a:rPr>
              <a:t>      app.component</a:t>
            </a:r>
            <a:r>
              <a:rPr lang="en-US" altLang="zh-CN" sz="1600" dirty="0">
                <a:latin typeface="+mn-ea"/>
              </a:rPr>
              <a:t>('greet', {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  data() {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    return {   name: ''  }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  },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</a:t>
            </a:r>
            <a:r>
              <a:rPr lang="en-US" altLang="zh-CN" sz="1600" b="1" dirty="0">
                <a:latin typeface="+mn-ea"/>
              </a:rPr>
              <a:t>      emits: ['greetEvent'],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  methods:{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    doClick(){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     </a:t>
            </a:r>
            <a:r>
              <a:rPr lang="en-US" altLang="zh-CN" sz="1600" b="1" dirty="0">
                <a:latin typeface="+mn-ea"/>
              </a:rPr>
              <a:t> this.$emit('greetEvent',this.name)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    }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  },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  template: ` &lt;input v-model="name" /&gt;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       &lt;button @click="doClick"&gt;Greet&lt;/button&gt;`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})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app.mount('#app')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&lt;/script&gt;</a:t>
            </a:r>
            <a:endParaRPr lang="zh-CN" altLang="en-US" sz="1600" dirty="0"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779912" y="1580292"/>
            <a:ext cx="122341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/>
              <a:t>emit</a:t>
            </a:r>
            <a:r>
              <a:rPr lang="zh-CN" altLang="zh-CN" dirty="0" smtClean="0"/>
              <a:t>.html</a:t>
            </a:r>
            <a:endParaRPr lang="zh-CN" altLang="en-US" dirty="0"/>
          </a:p>
        </p:txBody>
      </p:sp>
      <p:pic>
        <p:nvPicPr>
          <p:cNvPr id="5" name="图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080111"/>
            <a:ext cx="4527426" cy="149290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7718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7.4.1  </a:t>
            </a:r>
            <a:r>
              <a:rPr lang="zh-CN" altLang="en-US" dirty="0"/>
              <a:t>验</a:t>
            </a:r>
            <a:r>
              <a:rPr lang="zh-CN" altLang="en-US" dirty="0" smtClean="0"/>
              <a:t>证事件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zh-CN" dirty="0">
                <a:latin typeface="+mn-ea"/>
              </a:rPr>
              <a:t> </a:t>
            </a:r>
            <a:r>
              <a:rPr lang="en-US" altLang="zh-CN" dirty="0" smtClean="0">
                <a:latin typeface="+mn-ea"/>
              </a:rPr>
              <a:t>     app.component</a:t>
            </a:r>
            <a:r>
              <a:rPr lang="en-US" altLang="zh-CN" dirty="0">
                <a:latin typeface="+mn-ea"/>
              </a:rPr>
              <a:t>('greet', {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data() {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  return {   name: ''  }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},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emits: {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  //</a:t>
            </a:r>
            <a:r>
              <a:rPr lang="zh-CN" altLang="zh-CN" dirty="0">
                <a:latin typeface="+mn-ea"/>
              </a:rPr>
              <a:t>验证</a:t>
            </a:r>
            <a:r>
              <a:rPr lang="en-US" altLang="zh-CN" dirty="0">
                <a:latin typeface="+mn-ea"/>
              </a:rPr>
              <a:t>name</a:t>
            </a:r>
            <a:r>
              <a:rPr lang="zh-CN" altLang="zh-CN" dirty="0">
                <a:latin typeface="+mn-ea"/>
              </a:rPr>
              <a:t>参数不允许为空 </a:t>
            </a: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  greetEvent: ( name ) =&gt; {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    if (name) {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      return true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    } else {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      alert('Please input name')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      return false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    }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  }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},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……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})</a:t>
            </a:r>
            <a:endParaRPr lang="zh-CN" altLang="en-US" dirty="0">
              <a:latin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5272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000" dirty="0" smtClean="0">
                <a:effectLst/>
              </a:rPr>
              <a:t>7.4.2  </a:t>
            </a:r>
            <a:r>
              <a:rPr lang="zh-CN" altLang="zh-CN" sz="4000" dirty="0">
                <a:effectLst/>
              </a:rPr>
              <a:t>通过</a:t>
            </a:r>
            <a:r>
              <a:rPr lang="en-US" altLang="zh-CN" sz="4000" dirty="0">
                <a:effectLst/>
              </a:rPr>
              <a:t>v-model</a:t>
            </a:r>
            <a:r>
              <a:rPr lang="zh-CN" altLang="zh-CN" sz="4000" dirty="0">
                <a:effectLst/>
              </a:rPr>
              <a:t>指令绑定属性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</a:t>
            </a:r>
            <a:r>
              <a:rPr lang="en-US" altLang="zh-CN" sz="1600" dirty="0" smtClean="0">
                <a:latin typeface="+mn-ea"/>
              </a:rPr>
              <a:t>   &lt;</a:t>
            </a:r>
            <a:r>
              <a:rPr lang="en-US" altLang="zh-CN" sz="1600" dirty="0">
                <a:latin typeface="+mn-ea"/>
              </a:rPr>
              <a:t>div id="app"&gt;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&lt;title-component </a:t>
            </a:r>
            <a:r>
              <a:rPr lang="en-US" altLang="zh-CN" sz="1600" b="1" dirty="0">
                <a:latin typeface="+mn-ea"/>
              </a:rPr>
              <a:t>v-model:currtitle="title" </a:t>
            </a:r>
            <a:r>
              <a:rPr lang="en-US" altLang="zh-CN" sz="1600" dirty="0">
                <a:latin typeface="+mn-ea"/>
              </a:rPr>
              <a:t>&gt;&lt;/title-component&gt;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&lt;p&gt;</a:t>
            </a:r>
            <a:r>
              <a:rPr lang="zh-CN" altLang="zh-CN" sz="1600" dirty="0">
                <a:latin typeface="+mn-ea"/>
              </a:rPr>
              <a:t>根组件的</a:t>
            </a:r>
            <a:r>
              <a:rPr lang="en-US" altLang="zh-CN" sz="1600" dirty="0">
                <a:latin typeface="+mn-ea"/>
              </a:rPr>
              <a:t>title</a:t>
            </a:r>
            <a:r>
              <a:rPr lang="zh-CN" altLang="zh-CN" sz="1600" dirty="0">
                <a:latin typeface="+mn-ea"/>
              </a:rPr>
              <a:t>变量：</a:t>
            </a:r>
            <a:r>
              <a:rPr lang="en-US" altLang="zh-CN" sz="1600" dirty="0">
                <a:latin typeface="+mn-ea"/>
              </a:rPr>
              <a:t>{{title}}&lt;/p&gt;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&lt;/div&gt;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 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&lt;script&gt;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const app=Vue.createApp({ 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  data(){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    return {title:''}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  }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})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 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</a:t>
            </a:r>
            <a:endParaRPr lang="zh-CN" altLang="en-US" sz="1600" dirty="0"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444208" y="1582041"/>
            <a:ext cx="145424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/>
              <a:t>vmodel</a:t>
            </a:r>
            <a:r>
              <a:rPr lang="zh-CN" altLang="zh-CN" dirty="0" smtClean="0"/>
              <a:t>.html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3980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000" dirty="0" smtClean="0">
                <a:effectLst/>
              </a:rPr>
              <a:t>7.4.2  </a:t>
            </a:r>
            <a:r>
              <a:rPr lang="zh-CN" altLang="zh-CN" sz="4000" dirty="0">
                <a:effectLst/>
              </a:rPr>
              <a:t>通过</a:t>
            </a:r>
            <a:r>
              <a:rPr lang="en-US" altLang="zh-CN" sz="4000" dirty="0">
                <a:effectLst/>
              </a:rPr>
              <a:t>v-model</a:t>
            </a:r>
            <a:r>
              <a:rPr lang="zh-CN" altLang="zh-CN" sz="4000" dirty="0">
                <a:effectLst/>
              </a:rPr>
              <a:t>指令绑定属性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1600" dirty="0" smtClean="0">
                <a:latin typeface="+mn-ea"/>
              </a:rPr>
              <a:t>     app.component</a:t>
            </a:r>
            <a:r>
              <a:rPr lang="en-US" altLang="zh-CN" sz="1600" dirty="0">
                <a:latin typeface="+mn-ea"/>
              </a:rPr>
              <a:t>('title-component', {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  props: ['currtitle'],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  emits: ['</a:t>
            </a:r>
            <a:r>
              <a:rPr lang="en-US" altLang="zh-CN" sz="1600" b="1" dirty="0">
                <a:latin typeface="+mn-ea"/>
              </a:rPr>
              <a:t>update:currtitle</a:t>
            </a:r>
            <a:r>
              <a:rPr lang="en-US" altLang="zh-CN" sz="1600" dirty="0">
                <a:latin typeface="+mn-ea"/>
              </a:rPr>
              <a:t>'],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 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  template: `&lt;p&gt;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  &lt;input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      type="text"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      :value="currtitle"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     </a:t>
            </a:r>
            <a:r>
              <a:rPr lang="en-US" altLang="zh-CN" sz="1600" b="1" dirty="0">
                <a:latin typeface="+mn-ea"/>
              </a:rPr>
              <a:t> @input="$emit('update:currtitle', $event.target.value)"</a:t>
            </a:r>
            <a:r>
              <a:rPr lang="en-US" altLang="zh-CN" sz="1600" dirty="0">
                <a:latin typeface="+mn-ea"/>
              </a:rPr>
              <a:t>&gt;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  &lt;/p&gt;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  &lt;p&gt;title-component</a:t>
            </a:r>
            <a:r>
              <a:rPr lang="zh-CN" altLang="zh-CN" sz="1600" dirty="0">
                <a:latin typeface="+mn-ea"/>
              </a:rPr>
              <a:t>组件的</a:t>
            </a:r>
            <a:r>
              <a:rPr lang="en-US" altLang="zh-CN" sz="1600" dirty="0">
                <a:latin typeface="+mn-ea"/>
              </a:rPr>
              <a:t>currtitle</a:t>
            </a:r>
            <a:r>
              <a:rPr lang="zh-CN" altLang="zh-CN" sz="1600" dirty="0">
                <a:latin typeface="+mn-ea"/>
              </a:rPr>
              <a:t>属性：</a:t>
            </a:r>
            <a:r>
              <a:rPr lang="en-US" altLang="zh-CN" sz="1600" dirty="0">
                <a:latin typeface="+mn-ea"/>
              </a:rPr>
              <a:t>{{this.currtitle}}&lt;/p&gt;`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})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 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app.mount('#app')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&lt;/script&gt;</a:t>
            </a:r>
            <a:endParaRPr lang="zh-CN" altLang="en-US" sz="1600" dirty="0"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444208" y="1582041"/>
            <a:ext cx="145424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/>
              <a:t>vmodel</a:t>
            </a:r>
            <a:r>
              <a:rPr lang="zh-CN" altLang="zh-CN" dirty="0" smtClean="0"/>
              <a:t>.html</a:t>
            </a:r>
            <a:endParaRPr lang="zh-CN" altLang="en-US" dirty="0"/>
          </a:p>
        </p:txBody>
      </p:sp>
      <p:pic>
        <p:nvPicPr>
          <p:cNvPr id="5" name="图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733" y="2276872"/>
            <a:ext cx="4552950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0855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800" dirty="0"/>
              <a:t>第</a:t>
            </a:r>
            <a:r>
              <a:rPr lang="en-US" altLang="zh-CN" sz="4800" dirty="0"/>
              <a:t>8</a:t>
            </a:r>
            <a:r>
              <a:rPr lang="zh-CN" altLang="en-US" sz="4800" dirty="0"/>
              <a:t>章  </a:t>
            </a:r>
            <a:r>
              <a:rPr lang="en-US" altLang="zh-CN" sz="4800" dirty="0"/>
              <a:t>Vue</a:t>
            </a:r>
            <a:r>
              <a:rPr lang="zh-CN" altLang="en-US" sz="4800" dirty="0"/>
              <a:t>组件开发高级技术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CN" sz="2800" dirty="0"/>
              <a:t>8.1 </a:t>
            </a:r>
            <a:r>
              <a:rPr lang="zh-CN" altLang="en-US" sz="2800" dirty="0"/>
              <a:t>插槽</a:t>
            </a:r>
            <a:r>
              <a:rPr lang="en-US" altLang="zh-CN" sz="2800" dirty="0"/>
              <a:t>&lt;slot&gt;	</a:t>
            </a:r>
          </a:p>
          <a:p>
            <a:pPr lvl="1"/>
            <a:r>
              <a:rPr lang="en-US" altLang="zh-CN" sz="2400" dirty="0"/>
              <a:t>8.1.1  &lt;slot&gt;</a:t>
            </a:r>
            <a:r>
              <a:rPr lang="zh-CN" altLang="en-US" sz="2400" dirty="0"/>
              <a:t>组件的渲染作用域	</a:t>
            </a:r>
          </a:p>
          <a:p>
            <a:pPr lvl="1"/>
            <a:r>
              <a:rPr lang="en-US" altLang="zh-CN" sz="2400" dirty="0"/>
              <a:t>8.1.2  &lt;slot&gt;</a:t>
            </a:r>
            <a:r>
              <a:rPr lang="zh-CN" altLang="en-US" sz="2400" dirty="0"/>
              <a:t>组件的默认内容	</a:t>
            </a:r>
          </a:p>
          <a:p>
            <a:pPr lvl="1"/>
            <a:r>
              <a:rPr lang="en-US" altLang="zh-CN" sz="2400" dirty="0"/>
              <a:t>8.1.3  </a:t>
            </a:r>
            <a:r>
              <a:rPr lang="zh-CN" altLang="en-US" sz="2400" dirty="0"/>
              <a:t>为</a:t>
            </a:r>
            <a:r>
              <a:rPr lang="en-US" altLang="zh-CN" sz="2400" dirty="0"/>
              <a:t>&lt;slot&gt;</a:t>
            </a:r>
            <a:r>
              <a:rPr lang="zh-CN" altLang="en-US" sz="2400" dirty="0"/>
              <a:t>组件命名	</a:t>
            </a:r>
          </a:p>
          <a:p>
            <a:r>
              <a:rPr lang="en-US" altLang="zh-CN" sz="2800" dirty="0"/>
              <a:t>8.2  </a:t>
            </a:r>
            <a:r>
              <a:rPr lang="zh-CN" altLang="en-US" sz="2800" dirty="0"/>
              <a:t>动态组件</a:t>
            </a:r>
            <a:r>
              <a:rPr lang="en-US" altLang="zh-CN" sz="2800" dirty="0"/>
              <a:t>&lt;component&gt;	</a:t>
            </a:r>
          </a:p>
          <a:p>
            <a:r>
              <a:rPr lang="en-US" altLang="zh-CN" sz="2800" dirty="0"/>
              <a:t>8.4  </a:t>
            </a:r>
            <a:r>
              <a:rPr lang="zh-CN" altLang="en-US" sz="2800" dirty="0"/>
              <a:t>组件的生命周期	</a:t>
            </a:r>
          </a:p>
          <a:p>
            <a:r>
              <a:rPr lang="en-US" altLang="zh-CN" sz="2800" dirty="0"/>
              <a:t>8.5  </a:t>
            </a:r>
            <a:r>
              <a:rPr lang="zh-CN" altLang="en-US" sz="2800" dirty="0"/>
              <a:t>组件的混入块	</a:t>
            </a:r>
          </a:p>
          <a:p>
            <a:pPr lvl="1"/>
            <a:r>
              <a:rPr lang="en-US" altLang="zh-CN" sz="2400" dirty="0"/>
              <a:t>8.5.1  </a:t>
            </a:r>
            <a:r>
              <a:rPr lang="zh-CN" altLang="en-US" sz="2400" dirty="0"/>
              <a:t>合并规则	</a:t>
            </a:r>
          </a:p>
          <a:p>
            <a:pPr lvl="1"/>
            <a:r>
              <a:rPr lang="en-US" altLang="zh-CN" sz="2400" dirty="0"/>
              <a:t>8.5.2 </a:t>
            </a:r>
            <a:r>
              <a:rPr lang="en-US" altLang="zh-CN" sz="2400" dirty="0" smtClean="0"/>
              <a:t> </a:t>
            </a:r>
            <a:r>
              <a:rPr lang="zh-CN" altLang="en-US" sz="2400" dirty="0" smtClean="0"/>
              <a:t>全</a:t>
            </a:r>
            <a:r>
              <a:rPr lang="zh-CN" altLang="en-US" sz="2400" dirty="0"/>
              <a:t>局混入块	</a:t>
            </a:r>
          </a:p>
          <a:p>
            <a:r>
              <a:rPr lang="en-US" altLang="zh-CN" sz="2800" dirty="0"/>
              <a:t>8.6  </a:t>
            </a:r>
            <a:r>
              <a:rPr lang="zh-CN" altLang="en-US" sz="2800" dirty="0"/>
              <a:t>组件之间的互相访问	</a:t>
            </a:r>
          </a:p>
          <a:p>
            <a:pPr lvl="1"/>
            <a:r>
              <a:rPr lang="en-US" altLang="zh-CN" sz="2400" dirty="0"/>
              <a:t>8.6.1  </a:t>
            </a:r>
            <a:r>
              <a:rPr lang="zh-CN" altLang="en-US" sz="2400" dirty="0"/>
              <a:t>访问根组件	</a:t>
            </a:r>
          </a:p>
          <a:p>
            <a:pPr lvl="1"/>
            <a:r>
              <a:rPr lang="en-US" altLang="zh-CN" sz="2400" dirty="0"/>
              <a:t>8.6.2  </a:t>
            </a:r>
            <a:r>
              <a:rPr lang="zh-CN" altLang="en-US" sz="2400" dirty="0"/>
              <a:t>访问父组件	</a:t>
            </a:r>
          </a:p>
          <a:p>
            <a:pPr lvl="1"/>
            <a:r>
              <a:rPr lang="en-US" altLang="zh-CN" sz="2400" dirty="0"/>
              <a:t>8.6.3  </a:t>
            </a:r>
            <a:r>
              <a:rPr lang="zh-CN" altLang="en-US" sz="2400" dirty="0"/>
              <a:t>访问子组件	</a:t>
            </a:r>
          </a:p>
          <a:p>
            <a:pPr lvl="1"/>
            <a:r>
              <a:rPr lang="en-US" altLang="zh-CN" sz="2400" dirty="0"/>
              <a:t>8.6.4  </a:t>
            </a:r>
            <a:r>
              <a:rPr lang="zh-CN" altLang="en-US" sz="2400" dirty="0"/>
              <a:t>依赖注入	</a:t>
            </a: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7844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8.1 </a:t>
            </a:r>
            <a:r>
              <a:rPr lang="zh-CN" altLang="en-US" dirty="0"/>
              <a:t>插槽</a:t>
            </a:r>
            <a:r>
              <a:rPr lang="en-US" altLang="zh-CN" dirty="0"/>
              <a:t>&lt;slot&gt;	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&lt;slot&gt;</a:t>
            </a:r>
            <a:r>
              <a:rPr lang="zh-CN" altLang="zh-CN" dirty="0"/>
              <a:t>组件的工作机制如下：</a:t>
            </a:r>
          </a:p>
          <a:p>
            <a:pPr lvl="1"/>
            <a:r>
              <a:rPr lang="zh-CN" altLang="zh-CN" dirty="0"/>
              <a:t>（</a:t>
            </a:r>
            <a:r>
              <a:rPr lang="en-US" altLang="zh-CN" dirty="0"/>
              <a:t>1</a:t>
            </a:r>
            <a:r>
              <a:rPr lang="zh-CN" altLang="zh-CN" dirty="0"/>
              <a:t>）在子组件的模板的特定位置插入</a:t>
            </a:r>
            <a:r>
              <a:rPr lang="en-US" altLang="zh-CN" dirty="0"/>
              <a:t>&lt;slot&gt;</a:t>
            </a:r>
            <a:r>
              <a:rPr lang="zh-CN" altLang="zh-CN" dirty="0"/>
              <a:t>组件，表示此处存在一个插槽。</a:t>
            </a:r>
          </a:p>
          <a:p>
            <a:pPr lvl="1"/>
            <a:r>
              <a:rPr lang="zh-CN" altLang="zh-CN" dirty="0"/>
              <a:t>（</a:t>
            </a:r>
            <a:r>
              <a:rPr lang="en-US" altLang="zh-CN" dirty="0"/>
              <a:t>2</a:t>
            </a:r>
            <a:r>
              <a:rPr lang="zh-CN" altLang="zh-CN" dirty="0"/>
              <a:t>）父组件的模板为子组件模板中的</a:t>
            </a:r>
            <a:r>
              <a:rPr lang="en-US" altLang="zh-CN" dirty="0"/>
              <a:t>&lt;slot&gt;</a:t>
            </a:r>
            <a:r>
              <a:rPr lang="zh-CN" altLang="zh-CN" dirty="0"/>
              <a:t>组件提供内容，子组件模板的</a:t>
            </a:r>
            <a:r>
              <a:rPr lang="en-US" altLang="zh-CN" dirty="0"/>
              <a:t>&lt;slot&gt;</a:t>
            </a:r>
            <a:r>
              <a:rPr lang="zh-CN" altLang="zh-CN" dirty="0"/>
              <a:t>组件读取父组件提供的内容，并把它插入到子组件模板中。</a:t>
            </a:r>
          </a:p>
          <a:p>
            <a:endParaRPr lang="zh-CN" altLang="en-US" dirty="0"/>
          </a:p>
        </p:txBody>
      </p:sp>
      <p:pic>
        <p:nvPicPr>
          <p:cNvPr id="4" name="图片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403" y="3717032"/>
            <a:ext cx="4536504" cy="20162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8054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8.1 </a:t>
            </a:r>
            <a:r>
              <a:rPr lang="zh-CN" altLang="en-US" dirty="0"/>
              <a:t>插槽</a:t>
            </a:r>
            <a:r>
              <a:rPr lang="en-US" altLang="zh-CN" dirty="0"/>
              <a:t>&lt;slot&gt;	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</a:t>
            </a:r>
            <a:r>
              <a:rPr lang="en-US" altLang="zh-CN" sz="1400" dirty="0" smtClean="0">
                <a:latin typeface="+mn-ea"/>
              </a:rPr>
              <a:t>   &lt;</a:t>
            </a:r>
            <a:r>
              <a:rPr lang="en-US" altLang="zh-CN" sz="1400" dirty="0">
                <a:latin typeface="+mn-ea"/>
              </a:rPr>
              <a:t>style&gt;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.pinkbox {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  width: 200px;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  height: 25px;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  background-color: pink;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  text-align:center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}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&lt;/style&gt;  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 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&lt;div id="app"&gt;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&lt;display class="pinkbox"&gt;</a:t>
            </a:r>
            <a:r>
              <a:rPr lang="en-US" altLang="zh-CN" sz="1400" b="1" dirty="0">
                <a:latin typeface="+mn-ea"/>
              </a:rPr>
              <a:t>Hello</a:t>
            </a:r>
            <a:r>
              <a:rPr lang="en-US" altLang="zh-CN" sz="1400" dirty="0">
                <a:latin typeface="+mn-ea"/>
              </a:rPr>
              <a:t>&lt;/display&gt;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&lt;/div&gt;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 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&lt;script&gt;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const app=Vue.createApp({ })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app.component('display', {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  template: '&lt;div&gt;</a:t>
            </a:r>
            <a:r>
              <a:rPr lang="en-US" altLang="zh-CN" sz="1400" b="1" dirty="0">
                <a:latin typeface="+mn-ea"/>
              </a:rPr>
              <a:t>&lt;slot&gt;&lt;/slot&gt;</a:t>
            </a:r>
            <a:r>
              <a:rPr lang="en-US" altLang="zh-CN" sz="1400" dirty="0">
                <a:latin typeface="+mn-ea"/>
              </a:rPr>
              <a:t>&lt;/div&gt;'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})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app.mount('#app')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&lt;/script&gt;</a:t>
            </a:r>
            <a:endParaRPr lang="zh-CN" altLang="en-US" sz="1400" dirty="0"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444208" y="1582041"/>
            <a:ext cx="133882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/>
              <a:t>basic</a:t>
            </a:r>
            <a:r>
              <a:rPr lang="zh-CN" altLang="zh-CN" dirty="0" smtClean="0"/>
              <a:t>.html</a:t>
            </a:r>
            <a:endParaRPr lang="zh-CN" altLang="en-US" dirty="0"/>
          </a:p>
        </p:txBody>
      </p:sp>
      <p:pic>
        <p:nvPicPr>
          <p:cNvPr id="5" name="图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852936"/>
            <a:ext cx="3778250" cy="8763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1261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000" dirty="0"/>
              <a:t>1.3  </a:t>
            </a:r>
            <a:r>
              <a:rPr lang="zh-CN" altLang="en-US" sz="4000" dirty="0"/>
              <a:t>第一个</a:t>
            </a:r>
            <a:r>
              <a:rPr lang="en-US" altLang="zh-CN" sz="4000" dirty="0"/>
              <a:t>Vue</a:t>
            </a:r>
            <a:r>
              <a:rPr lang="zh-CN" altLang="en-US" sz="4000" dirty="0"/>
              <a:t>范例（</a:t>
            </a:r>
            <a:r>
              <a:rPr lang="en-US" altLang="zh-CN" sz="4000" dirty="0"/>
              <a:t>input.html</a:t>
            </a:r>
            <a:r>
              <a:rPr lang="zh-CN" altLang="en-US" sz="4000" dirty="0"/>
              <a:t>）</a:t>
            </a:r>
          </a:p>
        </p:txBody>
      </p:sp>
      <p:pic>
        <p:nvPicPr>
          <p:cNvPr id="4" name="内容占位符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45025"/>
            <a:ext cx="6984775" cy="16561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67544" y="1844824"/>
            <a:ext cx="7776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dirty="0"/>
              <a:t>Vue框架把视图的&lt;input&gt;输入框与模型的message变量双向绑定，并且把模型的message变量绑定到视图的{{message}}插值表达式。</a:t>
            </a:r>
          </a:p>
          <a:p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1943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000" dirty="0">
                <a:effectLst/>
              </a:rPr>
              <a:t>8.1.1  &lt;slot&gt;</a:t>
            </a:r>
            <a:r>
              <a:rPr lang="zh-CN" altLang="zh-CN" sz="4000" dirty="0">
                <a:effectLst/>
              </a:rPr>
              <a:t>组件的渲染作用域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1800" dirty="0">
                <a:latin typeface="+mn-ea"/>
              </a:rPr>
              <a:t> </a:t>
            </a:r>
            <a:r>
              <a:rPr lang="en-US" altLang="zh-CN" sz="1800" dirty="0" smtClean="0">
                <a:latin typeface="+mn-ea"/>
              </a:rPr>
              <a:t>   &lt;</a:t>
            </a:r>
            <a:r>
              <a:rPr lang="en-US" altLang="zh-CN" sz="1800" dirty="0">
                <a:latin typeface="+mn-ea"/>
              </a:rPr>
              <a:t>div id="app"&gt;</a:t>
            </a:r>
            <a:endParaRPr lang="zh-CN" altLang="zh-CN" sz="1800" dirty="0"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>
                <a:latin typeface="+mn-ea"/>
              </a:rPr>
              <a:t>      &lt;display class="pinkbox"&gt;Hello,</a:t>
            </a:r>
            <a:r>
              <a:rPr lang="en-US" altLang="zh-CN" sz="1800" b="1" dirty="0">
                <a:latin typeface="+mn-ea"/>
              </a:rPr>
              <a:t>{{name}}</a:t>
            </a:r>
            <a:r>
              <a:rPr lang="en-US" altLang="zh-CN" sz="1800" dirty="0">
                <a:latin typeface="+mn-ea"/>
              </a:rPr>
              <a:t>&lt;/display&gt;</a:t>
            </a:r>
            <a:endParaRPr lang="zh-CN" altLang="zh-CN" sz="1800" dirty="0"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>
                <a:latin typeface="+mn-ea"/>
              </a:rPr>
              <a:t>    &lt;/div&gt;</a:t>
            </a:r>
            <a:endParaRPr lang="zh-CN" altLang="zh-CN" sz="1800" dirty="0"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>
                <a:latin typeface="+mn-ea"/>
              </a:rPr>
              <a:t> </a:t>
            </a:r>
            <a:endParaRPr lang="zh-CN" altLang="zh-CN" sz="1800" dirty="0"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>
                <a:latin typeface="+mn-ea"/>
              </a:rPr>
              <a:t>    &lt;script&gt;</a:t>
            </a:r>
            <a:endParaRPr lang="zh-CN" altLang="zh-CN" sz="1800" dirty="0"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>
                <a:latin typeface="+mn-ea"/>
              </a:rPr>
              <a:t>      const app=Vue.createApp({</a:t>
            </a:r>
            <a:endParaRPr lang="zh-CN" altLang="zh-CN" sz="1800" dirty="0"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>
                <a:latin typeface="+mn-ea"/>
              </a:rPr>
              <a:t>        data(){</a:t>
            </a:r>
            <a:endParaRPr lang="zh-CN" altLang="zh-CN" sz="1800" dirty="0"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>
                <a:latin typeface="+mn-ea"/>
              </a:rPr>
              <a:t>        </a:t>
            </a:r>
            <a:r>
              <a:rPr lang="en-US" altLang="zh-CN" sz="1800" b="1" dirty="0">
                <a:latin typeface="+mn-ea"/>
              </a:rPr>
              <a:t>  return {name:'Tom'}</a:t>
            </a:r>
            <a:endParaRPr lang="zh-CN" altLang="zh-CN" sz="1800" dirty="0"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>
                <a:latin typeface="+mn-ea"/>
              </a:rPr>
              <a:t>        }</a:t>
            </a:r>
            <a:endParaRPr lang="zh-CN" altLang="zh-CN" sz="1800" dirty="0"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>
                <a:latin typeface="+mn-ea"/>
              </a:rPr>
              <a:t>      })</a:t>
            </a:r>
            <a:endParaRPr lang="zh-CN" altLang="zh-CN" sz="1800" dirty="0"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>
                <a:latin typeface="+mn-ea"/>
              </a:rPr>
              <a:t>      app.component('display', {</a:t>
            </a:r>
            <a:endParaRPr lang="zh-CN" altLang="zh-CN" sz="1800" dirty="0"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>
                <a:latin typeface="+mn-ea"/>
              </a:rPr>
              <a:t>        template: '&lt;div&gt;</a:t>
            </a:r>
            <a:r>
              <a:rPr lang="en-US" altLang="zh-CN" sz="1800" b="1" dirty="0">
                <a:latin typeface="+mn-ea"/>
              </a:rPr>
              <a:t>&lt;slot&gt;&lt;/slot&gt;</a:t>
            </a:r>
            <a:r>
              <a:rPr lang="en-US" altLang="zh-CN" sz="1800" dirty="0">
                <a:latin typeface="+mn-ea"/>
              </a:rPr>
              <a:t>&lt;/div&gt;'</a:t>
            </a:r>
            <a:endParaRPr lang="zh-CN" altLang="zh-CN" sz="1800" dirty="0"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>
                <a:latin typeface="+mn-ea"/>
              </a:rPr>
              <a:t>      })</a:t>
            </a:r>
            <a:endParaRPr lang="zh-CN" altLang="zh-CN" sz="1800" dirty="0"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>
                <a:latin typeface="+mn-ea"/>
              </a:rPr>
              <a:t>      app.mount('#app')</a:t>
            </a:r>
            <a:endParaRPr lang="zh-CN" altLang="zh-CN" sz="1800" dirty="0"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>
                <a:latin typeface="+mn-ea"/>
              </a:rPr>
              <a:t>    &lt;/script&gt;</a:t>
            </a:r>
            <a:endParaRPr lang="zh-CN" altLang="en-US" sz="1800" dirty="0"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444208" y="1582041"/>
            <a:ext cx="133882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/>
              <a:t>scope</a:t>
            </a:r>
            <a:r>
              <a:rPr lang="zh-CN" altLang="zh-CN" dirty="0" smtClean="0"/>
              <a:t>.html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5566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400" dirty="0">
                <a:effectLst/>
              </a:rPr>
              <a:t>8.1.2  &lt;slot&gt;</a:t>
            </a:r>
            <a:r>
              <a:rPr lang="zh-CN" altLang="zh-CN" sz="4400" dirty="0">
                <a:effectLst/>
              </a:rPr>
              <a:t>组件的默认内容</a:t>
            </a:r>
            <a:endParaRPr lang="zh-CN" altLang="en-US" sz="4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000" dirty="0">
                <a:latin typeface="+mn-ea"/>
              </a:rPr>
              <a:t> </a:t>
            </a:r>
            <a:r>
              <a:rPr lang="en-US" altLang="zh-CN" sz="2000" dirty="0" smtClean="0">
                <a:latin typeface="+mn-ea"/>
              </a:rPr>
              <a:t>  &lt;</a:t>
            </a:r>
            <a:r>
              <a:rPr lang="en-US" altLang="zh-CN" sz="2000" dirty="0">
                <a:latin typeface="+mn-ea"/>
              </a:rPr>
              <a:t>div id="app"&gt;</a:t>
            </a:r>
            <a:endParaRPr lang="zh-CN" altLang="zh-CN" sz="2000" dirty="0"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latin typeface="+mn-ea"/>
              </a:rPr>
              <a:t>     &lt;display class="pinkbox"&gt;&lt;/display&gt;</a:t>
            </a:r>
            <a:endParaRPr lang="zh-CN" altLang="zh-CN" sz="2000" dirty="0"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latin typeface="+mn-ea"/>
              </a:rPr>
              <a:t>     &lt;display class="pinkbox"&gt;Hi&lt;/display&gt;</a:t>
            </a:r>
            <a:endParaRPr lang="zh-CN" altLang="zh-CN" sz="2000" dirty="0"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latin typeface="+mn-ea"/>
              </a:rPr>
              <a:t>   &lt;/div&gt;</a:t>
            </a:r>
            <a:endParaRPr lang="zh-CN" altLang="zh-CN" sz="2000" dirty="0"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latin typeface="+mn-ea"/>
              </a:rPr>
              <a:t> </a:t>
            </a:r>
            <a:endParaRPr lang="zh-CN" altLang="zh-CN" sz="2000" dirty="0"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latin typeface="+mn-ea"/>
              </a:rPr>
              <a:t>   &lt;script&gt;</a:t>
            </a:r>
            <a:endParaRPr lang="zh-CN" altLang="zh-CN" sz="2000" dirty="0"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latin typeface="+mn-ea"/>
              </a:rPr>
              <a:t>     const app=Vue.createApp({ })</a:t>
            </a:r>
            <a:endParaRPr lang="zh-CN" altLang="zh-CN" sz="2000" dirty="0"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latin typeface="+mn-ea"/>
              </a:rPr>
              <a:t>     app.component('display', {</a:t>
            </a:r>
            <a:endParaRPr lang="zh-CN" altLang="zh-CN" sz="2000" dirty="0"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latin typeface="+mn-ea"/>
              </a:rPr>
              <a:t>       template: '&lt;div&gt;&lt;slot&gt;</a:t>
            </a:r>
            <a:r>
              <a:rPr lang="en-US" altLang="zh-CN" sz="2000" b="1" dirty="0">
                <a:latin typeface="+mn-ea"/>
              </a:rPr>
              <a:t>Hello</a:t>
            </a:r>
            <a:r>
              <a:rPr lang="en-US" altLang="zh-CN" sz="2000" dirty="0">
                <a:latin typeface="+mn-ea"/>
              </a:rPr>
              <a:t>&lt;/slot&gt;&lt;/div&gt;'</a:t>
            </a:r>
            <a:endParaRPr lang="zh-CN" altLang="zh-CN" sz="2000" dirty="0"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latin typeface="+mn-ea"/>
              </a:rPr>
              <a:t>     })</a:t>
            </a:r>
            <a:endParaRPr lang="zh-CN" altLang="zh-CN" sz="2000" dirty="0"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latin typeface="+mn-ea"/>
              </a:rPr>
              <a:t>     app.mount('#app')</a:t>
            </a:r>
            <a:endParaRPr lang="zh-CN" altLang="zh-CN" sz="2000" dirty="0"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latin typeface="+mn-ea"/>
              </a:rPr>
              <a:t>   &lt;/script&gt;</a:t>
            </a:r>
            <a:endParaRPr lang="zh-CN" altLang="en-US" sz="2000" dirty="0"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444208" y="1582041"/>
            <a:ext cx="156966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/>
              <a:t>default</a:t>
            </a:r>
            <a:r>
              <a:rPr lang="zh-CN" altLang="zh-CN" dirty="0" smtClean="0"/>
              <a:t>.html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2001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ffectLst/>
              </a:rPr>
              <a:t>8.1.3  </a:t>
            </a:r>
            <a:r>
              <a:rPr lang="zh-CN" altLang="zh-CN" dirty="0">
                <a:effectLst/>
              </a:rPr>
              <a:t>为</a:t>
            </a:r>
            <a:r>
              <a:rPr lang="en-US" altLang="zh-CN" dirty="0">
                <a:effectLst/>
              </a:rPr>
              <a:t>&lt;slot&gt;</a:t>
            </a:r>
            <a:r>
              <a:rPr lang="zh-CN" altLang="zh-CN" dirty="0">
                <a:effectLst/>
              </a:rPr>
              <a:t>组件命名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582041"/>
            <a:ext cx="41148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1600" dirty="0" smtClean="0">
                <a:latin typeface="+mn-ea"/>
              </a:rPr>
              <a:t>    </a:t>
            </a:r>
            <a:r>
              <a:rPr lang="en-US" altLang="zh-CN" sz="1600" dirty="0">
                <a:latin typeface="+mn-ea"/>
              </a:rPr>
              <a:t>&lt;div id="app"&gt;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&lt;essay&gt;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  &lt;template </a:t>
            </a:r>
            <a:r>
              <a:rPr lang="en-US" altLang="zh-CN" sz="1600" b="1" dirty="0">
                <a:latin typeface="+mn-ea"/>
              </a:rPr>
              <a:t>v-slot:title</a:t>
            </a:r>
            <a:r>
              <a:rPr lang="en-US" altLang="zh-CN" sz="1600" dirty="0">
                <a:latin typeface="+mn-ea"/>
              </a:rPr>
              <a:t>&gt;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     &lt;h1&gt;</a:t>
            </a:r>
            <a:r>
              <a:rPr lang="zh-CN" altLang="zh-CN" sz="1600" dirty="0">
                <a:latin typeface="+mn-ea"/>
              </a:rPr>
              <a:t>精通</a:t>
            </a:r>
            <a:r>
              <a:rPr lang="en-US" altLang="zh-CN" sz="1600" dirty="0">
                <a:latin typeface="+mn-ea"/>
              </a:rPr>
              <a:t>Vue.js &lt;/h1&gt;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  &lt;/template&gt; 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  &lt;template </a:t>
            </a:r>
            <a:r>
              <a:rPr lang="en-US" altLang="zh-CN" sz="1600" b="1" dirty="0">
                <a:latin typeface="+mn-ea"/>
              </a:rPr>
              <a:t>v-slot:author</a:t>
            </a:r>
            <a:r>
              <a:rPr lang="en-US" altLang="zh-CN" sz="1600" dirty="0">
                <a:latin typeface="+mn-ea"/>
              </a:rPr>
              <a:t>&gt;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     &lt;h5&gt;</a:t>
            </a:r>
            <a:r>
              <a:rPr lang="zh-CN" altLang="zh-CN" sz="1600" dirty="0">
                <a:latin typeface="+mn-ea"/>
              </a:rPr>
              <a:t>作者：孙卫琴</a:t>
            </a:r>
            <a:r>
              <a:rPr lang="en-US" altLang="zh-CN" sz="1600" dirty="0">
                <a:latin typeface="+mn-ea"/>
              </a:rPr>
              <a:t>&lt;/h5&gt;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  &lt;/template&gt;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  &lt;template </a:t>
            </a:r>
            <a:r>
              <a:rPr lang="en-US" altLang="zh-CN" sz="1600" b="1" dirty="0">
                <a:latin typeface="+mn-ea"/>
              </a:rPr>
              <a:t>v-slot:default</a:t>
            </a:r>
            <a:r>
              <a:rPr lang="en-US" altLang="zh-CN" sz="1600" dirty="0">
                <a:latin typeface="+mn-ea"/>
              </a:rPr>
              <a:t>&gt;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     &lt;p&gt;</a:t>
            </a:r>
            <a:r>
              <a:rPr lang="zh-CN" altLang="zh-CN" sz="1600" dirty="0">
                <a:latin typeface="+mn-ea"/>
              </a:rPr>
              <a:t>跟我学</a:t>
            </a:r>
            <a:r>
              <a:rPr lang="en-US" altLang="zh-CN" sz="1600" dirty="0">
                <a:latin typeface="+mn-ea"/>
              </a:rPr>
              <a:t>Vue</a:t>
            </a:r>
            <a:r>
              <a:rPr lang="zh-CN" altLang="zh-CN" sz="1600" dirty="0">
                <a:latin typeface="+mn-ea"/>
              </a:rPr>
              <a:t>编程！！！</a:t>
            </a:r>
            <a:r>
              <a:rPr lang="en-US" altLang="zh-CN" sz="1600" dirty="0">
                <a:latin typeface="+mn-ea"/>
              </a:rPr>
              <a:t>&lt;/p&gt;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  &lt;/template&gt; 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&lt;/essay&gt;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&lt;/div&gt;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100" dirty="0">
                <a:latin typeface="+mn-ea"/>
              </a:rPr>
              <a:t> </a:t>
            </a:r>
            <a:endParaRPr lang="zh-CN" altLang="zh-CN" sz="1100" dirty="0"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444208" y="1582041"/>
            <a:ext cx="133882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/>
              <a:t>named</a:t>
            </a:r>
            <a:r>
              <a:rPr lang="zh-CN" altLang="zh-CN" dirty="0" smtClean="0"/>
              <a:t>.html</a:t>
            </a:r>
            <a:endParaRPr lang="zh-CN" altLang="en-US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3773533" y="1582041"/>
            <a:ext cx="5004048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zh-CN" sz="1600" dirty="0" smtClean="0">
                <a:latin typeface="+mn-ea"/>
              </a:rPr>
              <a:t> </a:t>
            </a:r>
            <a:endParaRPr lang="zh-CN" altLang="zh-CN" sz="1600" dirty="0" smtClean="0"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1600" dirty="0" smtClean="0">
                <a:latin typeface="+mn-ea"/>
              </a:rPr>
              <a:t>    &lt;script&gt;</a:t>
            </a:r>
            <a:endParaRPr lang="zh-CN" altLang="zh-CN" sz="1600" dirty="0" smtClean="0"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1600" dirty="0" smtClean="0">
                <a:latin typeface="+mn-ea"/>
              </a:rPr>
              <a:t>      const app=Vue.createApp({ })</a:t>
            </a:r>
            <a:endParaRPr lang="zh-CN" altLang="zh-CN" sz="1600" dirty="0" smtClean="0"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1600" dirty="0" smtClean="0">
                <a:latin typeface="+mn-ea"/>
              </a:rPr>
              <a:t>      app.component('essay', {</a:t>
            </a:r>
            <a:endParaRPr lang="zh-CN" altLang="zh-CN" sz="1600" dirty="0" smtClean="0"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1600" dirty="0" smtClean="0">
                <a:latin typeface="+mn-ea"/>
              </a:rPr>
              <a:t>        template: `</a:t>
            </a:r>
            <a:endParaRPr lang="zh-CN" altLang="zh-CN" sz="1600" dirty="0" smtClean="0"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1600" dirty="0" smtClean="0">
                <a:latin typeface="+mn-ea"/>
              </a:rPr>
              <a:t>          &lt;div&gt;&lt;slot </a:t>
            </a:r>
            <a:r>
              <a:rPr lang="en-US" altLang="zh-CN" sz="1600" b="1" dirty="0" smtClean="0">
                <a:latin typeface="+mn-ea"/>
              </a:rPr>
              <a:t>name="title"</a:t>
            </a:r>
            <a:r>
              <a:rPr lang="en-US" altLang="zh-CN" sz="1600" dirty="0" smtClean="0">
                <a:latin typeface="+mn-ea"/>
              </a:rPr>
              <a:t>&gt;&lt;/slot&gt;&lt;/div&gt;</a:t>
            </a:r>
            <a:endParaRPr lang="zh-CN" altLang="zh-CN" sz="1600" dirty="0" smtClean="0"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1600" dirty="0" smtClean="0">
                <a:latin typeface="+mn-ea"/>
              </a:rPr>
              <a:t>          &lt;div&gt;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zh-CN" sz="1600" dirty="0" smtClean="0">
                <a:latin typeface="+mn-ea"/>
              </a:rPr>
              <a:t>             &lt;slot </a:t>
            </a:r>
            <a:r>
              <a:rPr lang="en-US" altLang="zh-CN" sz="1600" b="1" dirty="0" smtClean="0">
                <a:latin typeface="+mn-ea"/>
              </a:rPr>
              <a:t>name="author"</a:t>
            </a:r>
            <a:r>
              <a:rPr lang="en-US" altLang="zh-CN" sz="1600" dirty="0" smtClean="0">
                <a:latin typeface="+mn-ea"/>
              </a:rPr>
              <a:t>&gt;&lt;/slot&gt;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zh-CN" sz="1600" dirty="0">
                <a:latin typeface="+mn-ea"/>
              </a:rPr>
              <a:t> </a:t>
            </a:r>
            <a:r>
              <a:rPr lang="en-US" altLang="zh-CN" sz="1600" dirty="0" smtClean="0">
                <a:latin typeface="+mn-ea"/>
              </a:rPr>
              <a:t>         &lt;/div&gt;</a:t>
            </a:r>
            <a:endParaRPr lang="zh-CN" altLang="zh-CN" sz="1600" dirty="0" smtClean="0"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1600" dirty="0" smtClean="0">
                <a:latin typeface="+mn-ea"/>
              </a:rPr>
              <a:t>          &lt;div&gt;&lt;slot&gt;&lt;/slot&gt;&lt;/div&gt;`</a:t>
            </a:r>
            <a:endParaRPr lang="zh-CN" altLang="zh-CN" sz="1600" dirty="0" smtClean="0"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1600" dirty="0" smtClean="0">
                <a:latin typeface="+mn-ea"/>
              </a:rPr>
              <a:t> </a:t>
            </a:r>
            <a:endParaRPr lang="zh-CN" altLang="zh-CN" sz="1600" dirty="0" smtClean="0"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1600" dirty="0" smtClean="0">
                <a:latin typeface="+mn-ea"/>
              </a:rPr>
              <a:t>      })</a:t>
            </a:r>
            <a:endParaRPr lang="zh-CN" altLang="zh-CN" sz="1600" dirty="0" smtClean="0"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1600" dirty="0" smtClean="0">
                <a:latin typeface="+mn-ea"/>
              </a:rPr>
              <a:t>      app.mount('#app')</a:t>
            </a:r>
            <a:endParaRPr lang="zh-CN" altLang="zh-CN" sz="1600" dirty="0" smtClean="0"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1600" dirty="0" smtClean="0">
                <a:latin typeface="+mn-ea"/>
              </a:rPr>
              <a:t>    &lt;/script&gt;</a:t>
            </a:r>
            <a:endParaRPr lang="zh-CN" altLang="en-US" sz="1600" dirty="0">
              <a:latin typeface="+mn-ea"/>
            </a:endParaRPr>
          </a:p>
        </p:txBody>
      </p:sp>
      <p:pic>
        <p:nvPicPr>
          <p:cNvPr id="6" name="图片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9" y="5438079"/>
            <a:ext cx="3956050" cy="13398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3770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>
                <a:effectLst/>
              </a:rPr>
              <a:t>8.2  </a:t>
            </a:r>
            <a:r>
              <a:rPr lang="zh-CN" altLang="zh-CN" b="1" dirty="0">
                <a:effectLst/>
              </a:rPr>
              <a:t>动态组件</a:t>
            </a:r>
            <a:r>
              <a:rPr lang="en-US" altLang="zh-CN" b="1" dirty="0">
                <a:effectLst/>
              </a:rPr>
              <a:t>&lt;component</a:t>
            </a:r>
            <a:r>
              <a:rPr lang="en-US" altLang="zh-CN" b="1" dirty="0" smtClean="0">
                <a:effectLst/>
              </a:rPr>
              <a:t>&gt;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Vue</a:t>
            </a:r>
            <a:r>
              <a:rPr lang="zh-CN" altLang="zh-CN" dirty="0"/>
              <a:t>提供了</a:t>
            </a:r>
            <a:r>
              <a:rPr lang="en-US" altLang="zh-CN" dirty="0"/>
              <a:t>&lt;component&gt;</a:t>
            </a:r>
            <a:r>
              <a:rPr lang="zh-CN" altLang="zh-CN" dirty="0"/>
              <a:t>组件，它的作用是动态插入其他的组件。例如在一个模板中，以下代码用于动态插入名为“</a:t>
            </a:r>
            <a:r>
              <a:rPr lang="en-US" altLang="zh-CN" dirty="0"/>
              <a:t>comment-comp</a:t>
            </a:r>
            <a:r>
              <a:rPr lang="zh-CN" altLang="zh-CN" dirty="0"/>
              <a:t>”的组件</a:t>
            </a:r>
            <a:r>
              <a:rPr lang="zh-CN" altLang="zh-CN" dirty="0" smtClean="0"/>
              <a:t>：</a:t>
            </a:r>
            <a:endParaRPr lang="en-US" altLang="zh-CN" dirty="0" smtClean="0"/>
          </a:p>
          <a:p>
            <a:endParaRPr lang="zh-CN" altLang="zh-CN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rgbClr val="0070C0"/>
                </a:solidFill>
                <a:latin typeface="+mn-ea"/>
              </a:rPr>
              <a:t>&lt;div id="app"&gt;</a:t>
            </a:r>
            <a:endParaRPr lang="en-US" altLang="zh-CN" dirty="0" smtClean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dirty="0" smtClean="0">
                <a:solidFill>
                  <a:srgbClr val="0070C0"/>
                </a:solidFill>
                <a:latin typeface="+mn-ea"/>
              </a:rPr>
              <a:t>  &lt;</a:t>
            </a:r>
            <a:r>
              <a:rPr lang="en-US" altLang="zh-CN" dirty="0">
                <a:solidFill>
                  <a:srgbClr val="0070C0"/>
                </a:solidFill>
                <a:latin typeface="+mn-ea"/>
              </a:rPr>
              <a:t>component  is="comment-comp" &gt;&lt;/component&gt;</a:t>
            </a:r>
            <a:endParaRPr lang="zh-CN" altLang="zh-CN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dirty="0" smtClean="0">
                <a:solidFill>
                  <a:srgbClr val="0070C0"/>
                </a:solidFill>
                <a:latin typeface="+mn-ea"/>
              </a:rPr>
              <a:t>&lt;/div&gt;</a:t>
            </a:r>
            <a:endParaRPr lang="zh-CN" altLang="en-US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019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>
                <a:effectLst/>
              </a:rPr>
              <a:t>8.2  </a:t>
            </a:r>
            <a:r>
              <a:rPr lang="zh-CN" altLang="zh-CN" b="1" dirty="0">
                <a:effectLst/>
              </a:rPr>
              <a:t>动态组件</a:t>
            </a:r>
            <a:r>
              <a:rPr lang="en-US" altLang="zh-CN" b="1" dirty="0">
                <a:effectLst/>
              </a:rPr>
              <a:t>&lt;component&gt;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&lt;component&gt;</a:t>
            </a:r>
            <a:r>
              <a:rPr lang="zh-CN" altLang="zh-CN" dirty="0"/>
              <a:t>组件的</a:t>
            </a:r>
            <a:r>
              <a:rPr lang="en-US" altLang="zh-CN" dirty="0"/>
              <a:t>is</a:t>
            </a:r>
            <a:r>
              <a:rPr lang="zh-CN" altLang="zh-CN" dirty="0"/>
              <a:t>属性指定需要插入的其他组件。以下代码通过</a:t>
            </a:r>
            <a:r>
              <a:rPr lang="en-US" altLang="zh-CN" dirty="0"/>
              <a:t>v-bind</a:t>
            </a:r>
            <a:r>
              <a:rPr lang="zh-CN" altLang="zh-CN" dirty="0"/>
              <a:t>指令把</a:t>
            </a:r>
            <a:r>
              <a:rPr lang="en-US" altLang="zh-CN" dirty="0"/>
              <a:t>is</a:t>
            </a:r>
            <a:r>
              <a:rPr lang="zh-CN" altLang="zh-CN" dirty="0"/>
              <a:t>属性与</a:t>
            </a:r>
            <a:r>
              <a:rPr lang="en-US" altLang="zh-CN" dirty="0"/>
              <a:t>currentComp</a:t>
            </a:r>
            <a:r>
              <a:rPr lang="zh-CN" altLang="zh-CN" dirty="0"/>
              <a:t>变量绑定，由这个</a:t>
            </a:r>
            <a:r>
              <a:rPr lang="en-US" altLang="zh-CN" dirty="0"/>
              <a:t>currentComp</a:t>
            </a:r>
            <a:r>
              <a:rPr lang="zh-CN" altLang="zh-CN" dirty="0"/>
              <a:t>变量指定待插入的组件</a:t>
            </a:r>
            <a:r>
              <a:rPr lang="zh-CN" altLang="zh-CN" dirty="0" smtClean="0"/>
              <a:t>：</a:t>
            </a:r>
            <a:endParaRPr lang="en-US" altLang="zh-CN" dirty="0" smtClean="0"/>
          </a:p>
          <a:p>
            <a:endParaRPr lang="en-US" altLang="zh-CN" dirty="0"/>
          </a:p>
          <a:p>
            <a:endParaRPr lang="zh-CN" altLang="zh-CN" dirty="0"/>
          </a:p>
          <a:p>
            <a:pPr marL="0" indent="0">
              <a:buNone/>
            </a:pP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&lt;component  v-bind:is="currentComp" &gt;&lt;/component&gt;</a:t>
            </a:r>
            <a:endParaRPr lang="zh-CN" altLang="zh-CN" sz="20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&lt;!-- </a:t>
            </a:r>
            <a:r>
              <a:rPr lang="zh-CN" altLang="zh-CN" sz="2000" dirty="0">
                <a:solidFill>
                  <a:srgbClr val="0070C0"/>
                </a:solidFill>
                <a:latin typeface="+mn-ea"/>
              </a:rPr>
              <a:t>简写为：</a:t>
            </a: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--&gt;</a:t>
            </a:r>
            <a:endParaRPr lang="zh-CN" altLang="zh-CN" sz="20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&lt;component  :is="currentComp" &gt;&lt;/component&gt;</a:t>
            </a:r>
            <a:endParaRPr lang="zh-CN" altLang="zh-CN" sz="2000" dirty="0">
              <a:solidFill>
                <a:srgbClr val="0070C0"/>
              </a:solidFill>
              <a:latin typeface="+mn-ea"/>
            </a:endParaRP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0711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ffectLst/>
              </a:rPr>
              <a:t>8.3  </a:t>
            </a:r>
            <a:r>
              <a:rPr lang="zh-CN" altLang="zh-CN" dirty="0">
                <a:effectLst/>
              </a:rPr>
              <a:t>组件的生命周期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sz="3200" dirty="0"/>
              <a:t>在</a:t>
            </a:r>
            <a:r>
              <a:rPr lang="en-US" altLang="zh-CN" sz="3200" dirty="0"/>
              <a:t>Vue</a:t>
            </a:r>
            <a:r>
              <a:rPr lang="zh-CN" altLang="zh-CN" sz="3200" dirty="0"/>
              <a:t>组件实例的生命周期中，会经历初始化、模板编译、挂载</a:t>
            </a:r>
            <a:r>
              <a:rPr lang="en-US" altLang="zh-CN" sz="3200" dirty="0"/>
              <a:t>DOM</a:t>
            </a:r>
            <a:r>
              <a:rPr lang="zh-CN" altLang="zh-CN" sz="3200" dirty="0"/>
              <a:t>、渲染</a:t>
            </a:r>
            <a:r>
              <a:rPr lang="en-US" altLang="zh-CN" sz="3200" dirty="0"/>
              <a:t>-</a:t>
            </a:r>
            <a:r>
              <a:rPr lang="zh-CN" altLang="zh-CN" sz="3200" dirty="0"/>
              <a:t>更新</a:t>
            </a:r>
            <a:r>
              <a:rPr lang="en-US" altLang="zh-CN" sz="3200" dirty="0"/>
              <a:t>-</a:t>
            </a:r>
            <a:r>
              <a:rPr lang="zh-CN" altLang="zh-CN" sz="3200" dirty="0"/>
              <a:t>渲染、以及卸载等阶段</a:t>
            </a:r>
            <a:r>
              <a:rPr lang="zh-CN" altLang="zh-CN" sz="3200" dirty="0" smtClean="0"/>
              <a:t>。</a:t>
            </a:r>
            <a:endParaRPr lang="en-US" altLang="zh-CN" sz="3200" dirty="0" smtClean="0"/>
          </a:p>
          <a:p>
            <a:r>
              <a:rPr lang="zh-CN" altLang="zh-CN" sz="3200" dirty="0" smtClean="0"/>
              <a:t>卸</a:t>
            </a:r>
            <a:r>
              <a:rPr lang="zh-CN" altLang="zh-CN" sz="3200" dirty="0"/>
              <a:t>载是挂载的反向操作，即解除挂载</a:t>
            </a:r>
            <a:r>
              <a:rPr lang="zh-CN" altLang="zh-CN" sz="3200" dirty="0" smtClean="0"/>
              <a:t>。</a:t>
            </a:r>
            <a:endParaRPr lang="en-US" altLang="zh-CN" sz="3200" dirty="0" smtClean="0"/>
          </a:p>
          <a:p>
            <a:r>
              <a:rPr lang="zh-CN" altLang="zh-CN" sz="3200" dirty="0" smtClean="0"/>
              <a:t>在</a:t>
            </a:r>
            <a:r>
              <a:rPr lang="en-US" altLang="zh-CN" sz="3200" dirty="0"/>
              <a:t>Vue</a:t>
            </a:r>
            <a:r>
              <a:rPr lang="zh-CN" altLang="zh-CN" sz="3200" dirty="0"/>
              <a:t>组件实例的生命周期的特定时机，</a:t>
            </a:r>
            <a:r>
              <a:rPr lang="en-US" altLang="zh-CN" sz="3200" dirty="0"/>
              <a:t>Vue</a:t>
            </a:r>
            <a:r>
              <a:rPr lang="zh-CN" altLang="zh-CN" sz="3200" dirty="0"/>
              <a:t>框架会调用相应的钩子函数，来完成特定的操作。</a:t>
            </a: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8496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ffectLst/>
              </a:rPr>
              <a:t>8.3  </a:t>
            </a:r>
            <a:r>
              <a:rPr lang="zh-CN" altLang="zh-CN" dirty="0">
                <a:effectLst/>
              </a:rPr>
              <a:t>组件的生命周期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zh-CN" dirty="0"/>
              <a:t>在Vue组件实例的生命周期中，Vue框架会执行各种操作，并且在特定的时机自动调用以下钩子函数：</a:t>
            </a:r>
          </a:p>
          <a:p>
            <a:pPr lvl="1"/>
            <a:r>
              <a:rPr lang="zh-CN" altLang="zh-CN" dirty="0"/>
              <a:t>（1）beforeCreate（Vue组件实例创建</a:t>
            </a:r>
            <a:r>
              <a:rPr lang="zh-CN" altLang="zh-CN" dirty="0" smtClean="0"/>
              <a:t>前</a:t>
            </a:r>
            <a:r>
              <a:rPr lang="zh-CN" altLang="en-US" dirty="0" smtClean="0"/>
              <a:t>）</a:t>
            </a:r>
            <a:endParaRPr lang="zh-CN" altLang="zh-CN" dirty="0"/>
          </a:p>
          <a:p>
            <a:pPr lvl="1"/>
            <a:r>
              <a:rPr lang="zh-CN" altLang="zh-CN" dirty="0"/>
              <a:t>（2）created（Vue组件实例创建后</a:t>
            </a:r>
            <a:r>
              <a:rPr lang="zh-CN" altLang="zh-CN" dirty="0" smtClean="0"/>
              <a:t>）</a:t>
            </a:r>
            <a:endParaRPr lang="zh-CN" altLang="zh-CN" dirty="0"/>
          </a:p>
          <a:p>
            <a:pPr lvl="1"/>
            <a:r>
              <a:rPr lang="zh-CN" altLang="zh-CN" dirty="0"/>
              <a:t>（3）beforeMount（挂载前</a:t>
            </a:r>
            <a:r>
              <a:rPr lang="zh-CN" altLang="zh-CN" dirty="0" smtClean="0"/>
              <a:t>）</a:t>
            </a:r>
            <a:endParaRPr lang="zh-CN" altLang="zh-CN" dirty="0"/>
          </a:p>
          <a:p>
            <a:pPr lvl="1"/>
            <a:r>
              <a:rPr lang="zh-CN" altLang="zh-CN" dirty="0"/>
              <a:t>（4）mounted（挂载后</a:t>
            </a:r>
            <a:r>
              <a:rPr lang="zh-CN" altLang="zh-CN" dirty="0" smtClean="0"/>
              <a:t>）</a:t>
            </a:r>
            <a:endParaRPr lang="en-US" altLang="zh-CN" dirty="0" smtClean="0"/>
          </a:p>
          <a:p>
            <a:pPr lvl="1"/>
            <a:r>
              <a:rPr lang="zh-CN" altLang="zh-CN" dirty="0" smtClean="0"/>
              <a:t>（</a:t>
            </a:r>
            <a:r>
              <a:rPr lang="zh-CN" altLang="zh-CN" dirty="0"/>
              <a:t>5）beforeUpdate（DOM重新渲染</a:t>
            </a:r>
            <a:r>
              <a:rPr lang="zh-CN" altLang="zh-CN" dirty="0" smtClean="0"/>
              <a:t>前</a:t>
            </a:r>
            <a:endParaRPr lang="en-US" altLang="zh-CN" dirty="0" smtClean="0"/>
          </a:p>
          <a:p>
            <a:pPr lvl="1"/>
            <a:r>
              <a:rPr lang="zh-CN" altLang="zh-CN" dirty="0" smtClean="0"/>
              <a:t>（</a:t>
            </a:r>
            <a:r>
              <a:rPr lang="zh-CN" altLang="zh-CN" dirty="0"/>
              <a:t>6）updated（DOM重新渲染</a:t>
            </a:r>
            <a:r>
              <a:rPr lang="zh-CN" altLang="zh-CN" dirty="0" smtClean="0"/>
              <a:t>后</a:t>
            </a:r>
            <a:endParaRPr lang="en-US" altLang="zh-CN" dirty="0"/>
          </a:p>
          <a:p>
            <a:pPr lvl="1"/>
            <a:r>
              <a:rPr lang="zh-CN" altLang="zh-CN" dirty="0" smtClean="0"/>
              <a:t>（</a:t>
            </a:r>
            <a:r>
              <a:rPr lang="zh-CN" altLang="zh-CN" dirty="0"/>
              <a:t>7）beforeUnmount（Vue组件实例卸载</a:t>
            </a:r>
            <a:r>
              <a:rPr lang="zh-CN" altLang="zh-CN" dirty="0" smtClean="0"/>
              <a:t>前</a:t>
            </a:r>
            <a:r>
              <a:rPr lang="zh-CN" altLang="en-US" dirty="0" smtClean="0"/>
              <a:t>）</a:t>
            </a:r>
            <a:endParaRPr lang="zh-CN" altLang="zh-CN" dirty="0"/>
          </a:p>
          <a:p>
            <a:pPr lvl="1"/>
            <a:r>
              <a:rPr lang="zh-CN" altLang="zh-CN" dirty="0"/>
              <a:t>（8）unmounted（Vue组件实例卸载后</a:t>
            </a:r>
            <a:r>
              <a:rPr lang="zh-CN" altLang="zh-CN" dirty="0" smtClean="0"/>
              <a:t>）</a:t>
            </a:r>
            <a:endParaRPr lang="zh-CN" altLang="zh-CN" dirty="0"/>
          </a:p>
          <a:p>
            <a:pPr lvl="1"/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583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ffectLst/>
              </a:rPr>
              <a:t>8.3  </a:t>
            </a:r>
            <a:r>
              <a:rPr lang="zh-CN" altLang="zh-CN" dirty="0">
                <a:effectLst/>
              </a:rPr>
              <a:t>组件的生命周期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zh-CN" altLang="zh-CN" sz="1600" dirty="0"/>
              <a:t> </a:t>
            </a:r>
            <a:r>
              <a:rPr lang="en-US" altLang="zh-CN" sz="1600" dirty="0"/>
              <a:t> </a:t>
            </a:r>
            <a:r>
              <a:rPr lang="en-US" altLang="zh-CN" sz="1600" dirty="0">
                <a:latin typeface="+mn-ea"/>
              </a:rPr>
              <a:t>&lt;div id="app</a:t>
            </a:r>
            <a:r>
              <a:rPr lang="en-US" altLang="zh-CN" sz="1600" dirty="0" smtClean="0">
                <a:latin typeface="+mn-ea"/>
              </a:rPr>
              <a:t>"&gt;&lt;</a:t>
            </a:r>
            <a:r>
              <a:rPr lang="en-US" altLang="zh-CN" sz="1600" dirty="0">
                <a:latin typeface="+mn-ea"/>
              </a:rPr>
              <a:t>time-comp&gt;&lt;/time-comp</a:t>
            </a:r>
            <a:r>
              <a:rPr lang="en-US" altLang="zh-CN" sz="1600" dirty="0" smtClean="0">
                <a:latin typeface="+mn-ea"/>
              </a:rPr>
              <a:t>&gt;&lt;/</a:t>
            </a:r>
            <a:r>
              <a:rPr lang="en-US" altLang="zh-CN" sz="1600" dirty="0">
                <a:latin typeface="+mn-ea"/>
              </a:rPr>
              <a:t>div&gt;</a:t>
            </a:r>
            <a:endParaRPr lang="en-US" altLang="zh-CN" sz="1600" dirty="0" smtClean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</a:t>
            </a:r>
            <a:r>
              <a:rPr lang="en-US" altLang="zh-CN" sz="1600" dirty="0" smtClean="0">
                <a:latin typeface="+mn-ea"/>
              </a:rPr>
              <a:t>  </a:t>
            </a:r>
            <a:r>
              <a:rPr lang="zh-CN" altLang="zh-CN" sz="1600" dirty="0" smtClean="0">
                <a:latin typeface="+mn-ea"/>
              </a:rPr>
              <a:t>&lt;</a:t>
            </a:r>
            <a:r>
              <a:rPr lang="zh-CN" altLang="zh-CN" sz="1600" dirty="0">
                <a:latin typeface="+mn-ea"/>
              </a:rPr>
              <a:t>script&gt;</a:t>
            </a:r>
          </a:p>
          <a:p>
            <a:pPr marL="0" indent="0">
              <a:buNone/>
            </a:pPr>
            <a:r>
              <a:rPr lang="en-US" altLang="zh-CN" sz="1600" dirty="0" smtClean="0">
                <a:latin typeface="+mn-ea"/>
              </a:rPr>
              <a:t>      </a:t>
            </a:r>
            <a:r>
              <a:rPr lang="zh-CN" altLang="zh-CN" sz="1600" dirty="0" smtClean="0">
                <a:latin typeface="+mn-ea"/>
              </a:rPr>
              <a:t>var </a:t>
            </a:r>
            <a:r>
              <a:rPr lang="zh-CN" altLang="zh-CN" sz="1600" dirty="0">
                <a:latin typeface="+mn-ea"/>
              </a:rPr>
              <a:t>img=document.createElement("img") </a:t>
            </a:r>
            <a:r>
              <a:rPr lang="zh-CN" altLang="zh-CN" sz="1600" dirty="0">
                <a:solidFill>
                  <a:srgbClr val="00B050"/>
                </a:solidFill>
                <a:latin typeface="+mn-ea"/>
              </a:rPr>
              <a:t>//创建&lt;img&gt;元素</a:t>
            </a:r>
          </a:p>
          <a:p>
            <a:pPr marL="0" indent="0">
              <a:buNone/>
            </a:pPr>
            <a:r>
              <a:rPr lang="en-US" altLang="zh-CN" sz="1600" dirty="0" smtClean="0">
                <a:latin typeface="+mn-ea"/>
              </a:rPr>
              <a:t>      </a:t>
            </a:r>
            <a:r>
              <a:rPr lang="zh-CN" altLang="zh-CN" sz="1600" dirty="0" smtClean="0">
                <a:latin typeface="+mn-ea"/>
              </a:rPr>
              <a:t>img.setAttribute</a:t>
            </a:r>
            <a:r>
              <a:rPr lang="zh-CN" altLang="zh-CN" sz="1600" dirty="0">
                <a:latin typeface="+mn-ea"/>
              </a:rPr>
              <a:t>("src","loading.gif") </a:t>
            </a:r>
            <a:r>
              <a:rPr lang="zh-CN" altLang="zh-CN" sz="1600" dirty="0">
                <a:solidFill>
                  <a:srgbClr val="00B050"/>
                </a:solidFill>
                <a:latin typeface="+mn-ea"/>
              </a:rPr>
              <a:t>//设置&lt;img&gt;元素的src属性</a:t>
            </a:r>
          </a:p>
          <a:p>
            <a:pPr marL="0" indent="0">
              <a:buNone/>
            </a:pPr>
            <a:r>
              <a:rPr lang="zh-CN" altLang="zh-CN" sz="1600" dirty="0" smtClean="0">
                <a:latin typeface="+mn-ea"/>
              </a:rPr>
              <a:t>      </a:t>
            </a:r>
            <a:r>
              <a:rPr lang="zh-CN" altLang="zh-CN" sz="1600" dirty="0">
                <a:latin typeface="+mn-ea"/>
              </a:rPr>
              <a:t>const app=Vue.createApp({ })</a:t>
            </a:r>
          </a:p>
          <a:p>
            <a:pPr marL="0" indent="0">
              <a:buNone/>
            </a:pPr>
            <a:r>
              <a:rPr lang="zh-CN" altLang="zh-CN" sz="1600" dirty="0">
                <a:latin typeface="+mn-ea"/>
              </a:rPr>
              <a:t> </a:t>
            </a:r>
          </a:p>
          <a:p>
            <a:pPr marL="0" indent="0">
              <a:buNone/>
            </a:pPr>
            <a:r>
              <a:rPr lang="zh-CN" altLang="zh-CN" sz="1600" dirty="0">
                <a:latin typeface="+mn-ea"/>
              </a:rPr>
              <a:t>      app.component('time-comp', {</a:t>
            </a:r>
          </a:p>
          <a:p>
            <a:pPr marL="0" indent="0">
              <a:buNone/>
            </a:pPr>
            <a:r>
              <a:rPr lang="zh-CN" altLang="zh-CN" sz="1600" dirty="0">
                <a:latin typeface="+mn-ea"/>
              </a:rPr>
              <a:t>        data(){</a:t>
            </a:r>
          </a:p>
          <a:p>
            <a:pPr marL="0" indent="0">
              <a:buNone/>
            </a:pPr>
            <a:r>
              <a:rPr lang="zh-CN" altLang="zh-CN" sz="1600" dirty="0">
                <a:latin typeface="+mn-ea"/>
              </a:rPr>
              <a:t>          return{</a:t>
            </a:r>
          </a:p>
          <a:p>
            <a:pPr marL="0" indent="0">
              <a:buNone/>
            </a:pPr>
            <a:r>
              <a:rPr lang="zh-CN" altLang="zh-CN" sz="1600" dirty="0">
                <a:latin typeface="+mn-ea"/>
              </a:rPr>
              <a:t>            currentTime:'?'</a:t>
            </a:r>
          </a:p>
          <a:p>
            <a:pPr marL="0" indent="0">
              <a:buNone/>
            </a:pPr>
            <a:r>
              <a:rPr lang="zh-CN" altLang="zh-CN" sz="1600" dirty="0">
                <a:latin typeface="+mn-ea"/>
              </a:rPr>
              <a:t>          }</a:t>
            </a:r>
          </a:p>
          <a:p>
            <a:pPr marL="0" indent="0">
              <a:buNone/>
            </a:pPr>
            <a:r>
              <a:rPr lang="zh-CN" altLang="zh-CN" sz="1600" dirty="0">
                <a:latin typeface="+mn-ea"/>
              </a:rPr>
              <a:t>        },  </a:t>
            </a:r>
          </a:p>
          <a:p>
            <a:pPr marL="0" indent="0">
              <a:buNone/>
            </a:pPr>
            <a:r>
              <a:rPr lang="zh-CN" altLang="zh-CN" sz="1600" dirty="0">
                <a:latin typeface="+mn-ea"/>
              </a:rPr>
              <a:t> </a:t>
            </a:r>
          </a:p>
          <a:p>
            <a:pPr marL="0" indent="0">
              <a:buNone/>
            </a:pPr>
            <a:r>
              <a:rPr lang="zh-CN" altLang="zh-CN" sz="1600" dirty="0">
                <a:latin typeface="+mn-ea"/>
              </a:rPr>
              <a:t>        beforeCreate(){</a:t>
            </a:r>
          </a:p>
          <a:p>
            <a:pPr marL="0" indent="0">
              <a:buNone/>
            </a:pPr>
            <a:r>
              <a:rPr lang="zh-CN" altLang="zh-CN" sz="1600" dirty="0">
                <a:latin typeface="+mn-ea"/>
              </a:rPr>
              <a:t>          //在网页中加入&lt;img&gt;元素</a:t>
            </a:r>
          </a:p>
          <a:p>
            <a:pPr marL="0" indent="0">
              <a:buNone/>
            </a:pPr>
            <a:r>
              <a:rPr lang="zh-CN" altLang="zh-CN" sz="1600" dirty="0">
                <a:latin typeface="+mn-ea"/>
              </a:rPr>
              <a:t>          document.body.appendChild(img) </a:t>
            </a:r>
          </a:p>
          <a:p>
            <a:pPr marL="0" indent="0">
              <a:buNone/>
            </a:pPr>
            <a:r>
              <a:rPr lang="zh-CN" altLang="zh-CN" sz="1600" dirty="0">
                <a:latin typeface="+mn-ea"/>
              </a:rPr>
              <a:t>        },</a:t>
            </a:r>
          </a:p>
          <a:p>
            <a:pPr marL="0" indent="0">
              <a:buNone/>
            </a:pPr>
            <a:r>
              <a:rPr lang="zh-CN" altLang="zh-CN" sz="1600" dirty="0">
                <a:latin typeface="+mn-ea"/>
              </a:rPr>
              <a:t> </a:t>
            </a:r>
          </a:p>
        </p:txBody>
      </p:sp>
      <p:sp>
        <p:nvSpPr>
          <p:cNvPr id="4" name="矩形 3"/>
          <p:cNvSpPr/>
          <p:nvPr/>
        </p:nvSpPr>
        <p:spPr>
          <a:xfrm>
            <a:off x="6444208" y="1582041"/>
            <a:ext cx="1800493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/>
              <a:t>lifecycle</a:t>
            </a:r>
            <a:r>
              <a:rPr lang="zh-CN" altLang="zh-CN" dirty="0" smtClean="0"/>
              <a:t>.html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5789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ffectLst/>
              </a:rPr>
              <a:t>8.3  </a:t>
            </a:r>
            <a:r>
              <a:rPr lang="zh-CN" altLang="zh-CN" dirty="0">
                <a:effectLst/>
              </a:rPr>
              <a:t>组件的生命周期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1600" dirty="0" smtClean="0">
                <a:latin typeface="+mn-ea"/>
              </a:rPr>
              <a:t>        </a:t>
            </a:r>
            <a:r>
              <a:rPr lang="zh-CN" altLang="zh-CN" sz="1600" dirty="0" smtClean="0">
                <a:latin typeface="+mn-ea"/>
              </a:rPr>
              <a:t>created</a:t>
            </a:r>
            <a:r>
              <a:rPr lang="zh-CN" altLang="zh-CN" sz="1600" dirty="0">
                <a:latin typeface="+mn-ea"/>
              </a:rPr>
              <a:t>(){</a:t>
            </a:r>
          </a:p>
          <a:p>
            <a:pPr marL="0" indent="0">
              <a:buNone/>
            </a:pPr>
            <a:r>
              <a:rPr lang="zh-CN" altLang="zh-CN" sz="1600" dirty="0">
                <a:solidFill>
                  <a:srgbClr val="00B050"/>
                </a:solidFill>
                <a:latin typeface="+mn-ea"/>
              </a:rPr>
              <a:t>          //模拟耗时的计算currentTime变量的操作</a:t>
            </a:r>
          </a:p>
          <a:p>
            <a:pPr marL="0" indent="0">
              <a:buNone/>
            </a:pPr>
            <a:r>
              <a:rPr lang="zh-CN" altLang="zh-CN" sz="1600" dirty="0">
                <a:solidFill>
                  <a:srgbClr val="00B050"/>
                </a:solidFill>
                <a:latin typeface="+mn-ea"/>
              </a:rPr>
              <a:t>          //等待5秒后移除&lt;img&gt;元素，并设置this.currentTime</a:t>
            </a:r>
          </a:p>
          <a:p>
            <a:pPr marL="0" indent="0">
              <a:buNone/>
            </a:pPr>
            <a:r>
              <a:rPr lang="zh-CN" altLang="zh-CN" sz="1600" dirty="0">
                <a:latin typeface="+mn-ea"/>
              </a:rPr>
              <a:t>          setTimeout(()=&gt;{</a:t>
            </a:r>
          </a:p>
          <a:p>
            <a:pPr marL="0" indent="0">
              <a:buNone/>
            </a:pPr>
            <a:r>
              <a:rPr lang="en-US" altLang="zh-CN" sz="1600" dirty="0" smtClean="0">
                <a:latin typeface="+mn-ea"/>
              </a:rPr>
              <a:t>            </a:t>
            </a:r>
            <a:r>
              <a:rPr lang="zh-CN" altLang="zh-CN" sz="1600" dirty="0" smtClean="0">
                <a:latin typeface="+mn-ea"/>
              </a:rPr>
              <a:t>document.body.removeChild(img</a:t>
            </a:r>
            <a:r>
              <a:rPr lang="zh-CN" altLang="zh-CN" sz="1600" dirty="0">
                <a:latin typeface="+mn-ea"/>
              </a:rPr>
              <a:t>) </a:t>
            </a:r>
            <a:r>
              <a:rPr lang="zh-CN" altLang="zh-CN" sz="1600" dirty="0">
                <a:solidFill>
                  <a:srgbClr val="00B050"/>
                </a:solidFill>
                <a:latin typeface="+mn-ea"/>
              </a:rPr>
              <a:t>//在网页中移除&lt;img&gt;元素 </a:t>
            </a:r>
          </a:p>
          <a:p>
            <a:pPr marL="0" indent="0">
              <a:buNone/>
            </a:pPr>
            <a:r>
              <a:rPr lang="zh-CN" altLang="zh-CN" sz="1600" dirty="0">
                <a:solidFill>
                  <a:srgbClr val="00B050"/>
                </a:solidFill>
                <a:latin typeface="+mn-ea"/>
              </a:rPr>
              <a:t> </a:t>
            </a:r>
          </a:p>
          <a:p>
            <a:pPr marL="0" indent="0">
              <a:buNone/>
            </a:pPr>
            <a:r>
              <a:rPr lang="zh-CN" altLang="zh-CN" sz="1600" dirty="0">
                <a:solidFill>
                  <a:srgbClr val="00B050"/>
                </a:solidFill>
                <a:latin typeface="+mn-ea"/>
              </a:rPr>
              <a:t>            //设置待显示的数据</a:t>
            </a:r>
          </a:p>
          <a:p>
            <a:pPr marL="0" indent="0">
              <a:buNone/>
            </a:pPr>
            <a:r>
              <a:rPr lang="zh-CN" altLang="zh-CN" sz="1600" dirty="0">
                <a:latin typeface="+mn-ea"/>
              </a:rPr>
              <a:t>            this.currentTime=new Date().toLocaleTimeString()</a:t>
            </a:r>
          </a:p>
          <a:p>
            <a:pPr marL="0" indent="0">
              <a:buNone/>
            </a:pPr>
            <a:r>
              <a:rPr lang="zh-CN" altLang="zh-CN" sz="1600" dirty="0">
                <a:latin typeface="+mn-ea"/>
              </a:rPr>
              <a:t>          },5000)</a:t>
            </a:r>
          </a:p>
          <a:p>
            <a:pPr marL="0" indent="0">
              <a:buNone/>
            </a:pPr>
            <a:r>
              <a:rPr lang="zh-CN" altLang="zh-CN" sz="1600" dirty="0">
                <a:latin typeface="+mn-ea"/>
              </a:rPr>
              <a:t>        },</a:t>
            </a:r>
          </a:p>
          <a:p>
            <a:pPr marL="0" indent="0">
              <a:buNone/>
            </a:pPr>
            <a:r>
              <a:rPr lang="zh-CN" altLang="zh-CN" sz="1600" dirty="0">
                <a:latin typeface="+mn-ea"/>
              </a:rPr>
              <a:t>        mounted(){</a:t>
            </a:r>
          </a:p>
          <a:p>
            <a:pPr marL="0" indent="0">
              <a:buNone/>
            </a:pPr>
            <a:r>
              <a:rPr lang="zh-CN" altLang="zh-CN" sz="1600" dirty="0">
                <a:latin typeface="+mn-ea"/>
              </a:rPr>
              <a:t>          console.log('mounted')</a:t>
            </a:r>
          </a:p>
          <a:p>
            <a:pPr marL="0" indent="0">
              <a:buNone/>
            </a:pPr>
            <a:r>
              <a:rPr lang="zh-CN" altLang="zh-CN" sz="1600" dirty="0">
                <a:latin typeface="+mn-ea"/>
              </a:rPr>
              <a:t>        },</a:t>
            </a:r>
          </a:p>
          <a:p>
            <a:pPr marL="0" indent="0">
              <a:buNone/>
            </a:pPr>
            <a:r>
              <a:rPr lang="zh-CN" altLang="zh-CN" sz="1600" dirty="0">
                <a:latin typeface="+mn-ea"/>
              </a:rPr>
              <a:t>        template: '&lt;div&gt;当前时间：{{currentTime}}&lt;/div&gt;'</a:t>
            </a:r>
          </a:p>
          <a:p>
            <a:pPr marL="0" indent="0">
              <a:buNone/>
            </a:pPr>
            <a:r>
              <a:rPr lang="zh-CN" altLang="zh-CN" sz="1600" dirty="0">
                <a:latin typeface="+mn-ea"/>
              </a:rPr>
              <a:t>      })</a:t>
            </a:r>
          </a:p>
          <a:p>
            <a:pPr marL="0" indent="0">
              <a:buNone/>
            </a:pPr>
            <a:r>
              <a:rPr lang="zh-CN" altLang="zh-CN" sz="1600" dirty="0">
                <a:latin typeface="+mn-ea"/>
              </a:rPr>
              <a:t>      app.mount('#app')</a:t>
            </a:r>
          </a:p>
          <a:p>
            <a:pPr marL="0" indent="0">
              <a:buNone/>
            </a:pPr>
            <a:r>
              <a:rPr lang="zh-CN" altLang="zh-CN" sz="1600" dirty="0">
                <a:latin typeface="+mn-ea"/>
              </a:rPr>
              <a:t>    &lt;/script&gt;</a:t>
            </a:r>
            <a:endParaRPr lang="zh-CN" altLang="en-US" sz="1600" dirty="0"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444208" y="1582041"/>
            <a:ext cx="1800493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/>
              <a:t>lifecycle</a:t>
            </a:r>
            <a:r>
              <a:rPr lang="zh-CN" altLang="zh-CN" dirty="0" smtClean="0"/>
              <a:t>.html</a:t>
            </a:r>
            <a:endParaRPr lang="zh-CN" altLang="en-US" dirty="0"/>
          </a:p>
        </p:txBody>
      </p:sp>
      <p:pic>
        <p:nvPicPr>
          <p:cNvPr id="5" name="图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899" y="4005064"/>
            <a:ext cx="3657600" cy="1320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510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 smtClean="0">
                <a:effectLst/>
              </a:rPr>
              <a:t>8.4  </a:t>
            </a:r>
            <a:r>
              <a:rPr lang="zh-CN" altLang="zh-CN" b="1" dirty="0" smtClean="0">
                <a:effectLst/>
              </a:rPr>
              <a:t>组</a:t>
            </a:r>
            <a:r>
              <a:rPr lang="zh-CN" altLang="zh-CN" b="1" dirty="0">
                <a:effectLst/>
              </a:rPr>
              <a:t>件的混入</a:t>
            </a:r>
            <a:r>
              <a:rPr lang="zh-CN" altLang="zh-CN" b="1" dirty="0" smtClean="0">
                <a:effectLst/>
              </a:rPr>
              <a:t>块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zh-CN" dirty="0" smtClean="0">
                <a:latin typeface="+mn-ea"/>
              </a:rPr>
              <a:t>    &lt;</a:t>
            </a:r>
            <a:r>
              <a:rPr lang="en-US" altLang="zh-CN" dirty="0">
                <a:latin typeface="+mn-ea"/>
              </a:rPr>
              <a:t>div id="app"&gt;Hello,{{name}}&lt;/div&gt;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 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&lt;script&gt;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</a:t>
            </a:r>
            <a:r>
              <a:rPr lang="en-US" altLang="zh-CN" b="1" dirty="0">
                <a:latin typeface="+mn-ea"/>
              </a:rPr>
              <a:t> const myMixin</a:t>
            </a:r>
            <a:r>
              <a:rPr lang="en-US" altLang="zh-CN" dirty="0">
                <a:latin typeface="+mn-ea"/>
              </a:rPr>
              <a:t> = {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created() </a:t>
            </a:r>
            <a:r>
              <a:rPr lang="en-US" altLang="zh-CN" dirty="0" smtClean="0">
                <a:latin typeface="+mn-ea"/>
              </a:rPr>
              <a:t>{   </a:t>
            </a:r>
            <a:r>
              <a:rPr lang="en-US" altLang="zh-CN" dirty="0">
                <a:latin typeface="+mn-ea"/>
              </a:rPr>
              <a:t>this.test</a:t>
            </a:r>
            <a:r>
              <a:rPr lang="en-US" altLang="zh-CN" dirty="0" smtClean="0">
                <a:latin typeface="+mn-ea"/>
              </a:rPr>
              <a:t>()     </a:t>
            </a:r>
            <a:r>
              <a:rPr lang="en-US" altLang="zh-CN" dirty="0">
                <a:latin typeface="+mn-ea"/>
              </a:rPr>
              <a:t>},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data</a:t>
            </a:r>
            <a:r>
              <a:rPr lang="en-US" altLang="zh-CN" dirty="0" smtClean="0">
                <a:latin typeface="+mn-ea"/>
              </a:rPr>
              <a:t>(){   </a:t>
            </a:r>
            <a:r>
              <a:rPr lang="en-US" altLang="zh-CN" dirty="0">
                <a:latin typeface="+mn-ea"/>
              </a:rPr>
              <a:t>return {name:'Tom</a:t>
            </a:r>
            <a:r>
              <a:rPr lang="en-US" altLang="zh-CN" dirty="0" smtClean="0">
                <a:latin typeface="+mn-ea"/>
              </a:rPr>
              <a:t>'}     </a:t>
            </a:r>
            <a:r>
              <a:rPr lang="en-US" altLang="zh-CN" dirty="0">
                <a:latin typeface="+mn-ea"/>
              </a:rPr>
              <a:t>}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}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 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const app = Vue.createApp({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</a:t>
            </a:r>
            <a:r>
              <a:rPr lang="en-US" altLang="zh-CN" b="1" dirty="0">
                <a:latin typeface="+mn-ea"/>
              </a:rPr>
              <a:t>mixins: [myMixin]</a:t>
            </a:r>
            <a:r>
              <a:rPr lang="en-US" altLang="zh-CN" dirty="0">
                <a:latin typeface="+mn-ea"/>
              </a:rPr>
              <a:t>,   </a:t>
            </a:r>
            <a:r>
              <a:rPr lang="en-US" altLang="zh-CN" dirty="0">
                <a:solidFill>
                  <a:srgbClr val="00B050"/>
                </a:solidFill>
                <a:latin typeface="+mn-ea"/>
              </a:rPr>
              <a:t>//</a:t>
            </a:r>
            <a:r>
              <a:rPr lang="zh-CN" altLang="zh-CN" dirty="0">
                <a:solidFill>
                  <a:srgbClr val="00B050"/>
                </a:solidFill>
                <a:latin typeface="+mn-ea"/>
              </a:rPr>
              <a:t>添加</a:t>
            </a:r>
            <a:r>
              <a:rPr lang="en-US" altLang="zh-CN" dirty="0">
                <a:solidFill>
                  <a:srgbClr val="00B050"/>
                </a:solidFill>
                <a:latin typeface="+mn-ea"/>
              </a:rPr>
              <a:t>myMixin</a:t>
            </a:r>
            <a:r>
              <a:rPr lang="zh-CN" altLang="zh-CN" dirty="0">
                <a:solidFill>
                  <a:srgbClr val="00B050"/>
                </a:solidFill>
                <a:latin typeface="+mn-ea"/>
              </a:rPr>
              <a:t>混入块</a:t>
            </a: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methods: {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  test() </a:t>
            </a:r>
            <a:r>
              <a:rPr lang="en-US" altLang="zh-CN" dirty="0" smtClean="0">
                <a:latin typeface="+mn-ea"/>
              </a:rPr>
              <a:t>{  console.log</a:t>
            </a:r>
            <a:r>
              <a:rPr lang="en-US" altLang="zh-CN" dirty="0">
                <a:latin typeface="+mn-ea"/>
              </a:rPr>
              <a:t>('test from mixin</a:t>
            </a:r>
            <a:r>
              <a:rPr lang="en-US" altLang="zh-CN" dirty="0" smtClean="0">
                <a:latin typeface="+mn-ea"/>
              </a:rPr>
              <a:t>!')    </a:t>
            </a:r>
            <a:r>
              <a:rPr lang="en-US" altLang="zh-CN" dirty="0">
                <a:latin typeface="+mn-ea"/>
              </a:rPr>
              <a:t>}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}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})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app.mount('#app') 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&lt;/script&gt;</a:t>
            </a:r>
            <a:endParaRPr lang="zh-CN" altLang="en-US" dirty="0"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444208" y="1582041"/>
            <a:ext cx="133882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/>
              <a:t>mixin.html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0507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000" dirty="0"/>
              <a:t>1.3  </a:t>
            </a:r>
            <a:r>
              <a:rPr lang="zh-CN" altLang="en-US" sz="4000" dirty="0"/>
              <a:t>第一个</a:t>
            </a:r>
            <a:r>
              <a:rPr lang="en-US" altLang="zh-CN" sz="4000" dirty="0"/>
              <a:t>Vue</a:t>
            </a:r>
            <a:r>
              <a:rPr lang="zh-CN" altLang="en-US" sz="4000" dirty="0"/>
              <a:t>范例</a:t>
            </a:r>
            <a:r>
              <a:rPr lang="zh-CN" altLang="en-US" sz="4000" dirty="0" smtClean="0"/>
              <a:t>（</a:t>
            </a:r>
            <a:r>
              <a:rPr lang="en-US" altLang="zh-CN" sz="4000" dirty="0" smtClean="0"/>
              <a:t>input.html</a:t>
            </a:r>
            <a:r>
              <a:rPr lang="zh-CN" altLang="en-US" sz="4000" dirty="0"/>
              <a:t>）</a:t>
            </a:r>
          </a:p>
        </p:txBody>
      </p:sp>
      <p:pic>
        <p:nvPicPr>
          <p:cNvPr id="4" name="内容占位符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48880"/>
            <a:ext cx="6768752" cy="205715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圆角矩形标注 4"/>
          <p:cNvSpPr/>
          <p:nvPr/>
        </p:nvSpPr>
        <p:spPr>
          <a:xfrm>
            <a:off x="3203848" y="4709664"/>
            <a:ext cx="5760640" cy="648072"/>
          </a:xfrm>
          <a:prstGeom prst="wedgeRoundRectCallout">
            <a:avLst>
              <a:gd name="adj1" fmla="val -42443"/>
              <a:gd name="adj2" fmla="val -231573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zh-CN" dirty="0">
                <a:solidFill>
                  <a:srgbClr val="0070C0"/>
                </a:solidFill>
                <a:latin typeface="+mn-ea"/>
              </a:rPr>
              <a:t>&lt;input type="text"</a:t>
            </a:r>
            <a:r>
              <a:rPr lang="zh-CN" altLang="zh-CN" b="1" dirty="0">
                <a:solidFill>
                  <a:srgbClr val="0070C0"/>
                </a:solidFill>
                <a:latin typeface="+mn-ea"/>
              </a:rPr>
              <a:t> v-model="message"</a:t>
            </a:r>
            <a:r>
              <a:rPr lang="zh-CN" altLang="zh-CN" dirty="0">
                <a:solidFill>
                  <a:srgbClr val="0070C0"/>
                </a:solidFill>
                <a:latin typeface="+mn-ea"/>
              </a:rPr>
              <a:t> /&gt;</a:t>
            </a:r>
            <a:r>
              <a:rPr lang="zh-CN" altLang="zh-CN" dirty="0" smtClean="0">
                <a:latin typeface="+mn-ea"/>
              </a:rPr>
              <a:t> 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9222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ffectLst/>
              </a:rPr>
              <a:t>8.4.1  </a:t>
            </a:r>
            <a:r>
              <a:rPr lang="zh-CN" altLang="zh-CN" dirty="0">
                <a:effectLst/>
              </a:rPr>
              <a:t>合并规则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dirty="0" smtClean="0"/>
              <a:t>data</a:t>
            </a:r>
            <a:r>
              <a:rPr lang="zh-CN" altLang="en-US" sz="2800" dirty="0"/>
              <a:t>选项合并的规则：组件本身的</a:t>
            </a:r>
            <a:r>
              <a:rPr lang="en-US" altLang="zh-CN" sz="2800" dirty="0"/>
              <a:t>data</a:t>
            </a:r>
            <a:r>
              <a:rPr lang="zh-CN" altLang="en-US" sz="2800" dirty="0"/>
              <a:t>选项优先。</a:t>
            </a:r>
          </a:p>
          <a:p>
            <a:r>
              <a:rPr lang="zh-CN" altLang="en-US" sz="2800" dirty="0" smtClean="0"/>
              <a:t>组</a:t>
            </a:r>
            <a:r>
              <a:rPr lang="zh-CN" altLang="en-US" sz="2800" dirty="0"/>
              <a:t>件的</a:t>
            </a:r>
            <a:r>
              <a:rPr lang="en-US" altLang="zh-CN" sz="2800" dirty="0"/>
              <a:t>methods</a:t>
            </a:r>
            <a:r>
              <a:rPr lang="zh-CN" altLang="en-US" sz="2800" dirty="0"/>
              <a:t>、</a:t>
            </a:r>
            <a:r>
              <a:rPr lang="en-US" altLang="zh-CN" sz="2800" dirty="0"/>
              <a:t>components</a:t>
            </a:r>
            <a:r>
              <a:rPr lang="zh-CN" altLang="en-US" sz="2800" dirty="0"/>
              <a:t>和</a:t>
            </a:r>
            <a:r>
              <a:rPr lang="en-US" altLang="zh-CN" sz="2800" dirty="0"/>
              <a:t>directives</a:t>
            </a:r>
            <a:r>
              <a:rPr lang="zh-CN" altLang="en-US" sz="2800" dirty="0"/>
              <a:t>选项的合并规则：把它们合并到同一个对象中，并且组件本身的选项优先</a:t>
            </a:r>
            <a:r>
              <a:rPr lang="zh-CN" altLang="en-US" sz="2800" dirty="0" smtClean="0"/>
              <a:t>。</a:t>
            </a:r>
            <a:endParaRPr lang="en-US" altLang="zh-CN" sz="2800" dirty="0" smtClean="0"/>
          </a:p>
          <a:p>
            <a:r>
              <a:rPr lang="zh-CN" altLang="en-US" sz="2800" dirty="0"/>
              <a:t>钩子函数的合并规则：把同名的函数合并到一个数组中，在组件的生命周期的特定时机，依次调用它们，首先调用混入块的函数，再调用组件本身的函数。</a:t>
            </a: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567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ffectLst/>
              </a:rPr>
              <a:t>8.4.1  </a:t>
            </a:r>
            <a:r>
              <a:rPr lang="zh-CN" altLang="zh-CN" dirty="0">
                <a:effectLst/>
              </a:rPr>
              <a:t>合并规则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1200" dirty="0">
                <a:latin typeface="+mn-ea"/>
              </a:rPr>
              <a:t> </a:t>
            </a:r>
            <a:r>
              <a:rPr lang="en-US" altLang="zh-CN" sz="1200" dirty="0" smtClean="0">
                <a:latin typeface="+mn-ea"/>
              </a:rPr>
              <a:t>    </a:t>
            </a:r>
            <a:r>
              <a:rPr lang="en-US" altLang="zh-CN" sz="1400" dirty="0" smtClean="0">
                <a:latin typeface="+mn-ea"/>
              </a:rPr>
              <a:t>&lt;</a:t>
            </a:r>
            <a:r>
              <a:rPr lang="en-US" altLang="zh-CN" sz="1400" dirty="0">
                <a:latin typeface="+mn-ea"/>
              </a:rPr>
              <a:t>div id="app"&gt;&lt;greet&gt;&lt;/greet&gt;&lt;/div&gt;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 </a:t>
            </a:r>
            <a:r>
              <a:rPr lang="en-US" altLang="zh-CN" sz="1400" dirty="0" smtClean="0">
                <a:latin typeface="+mn-ea"/>
              </a:rPr>
              <a:t>    </a:t>
            </a:r>
            <a:r>
              <a:rPr lang="en-US" altLang="zh-CN" sz="1400" dirty="0">
                <a:latin typeface="+mn-ea"/>
              </a:rPr>
              <a:t>&lt;script&gt;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const myMixin = {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  data() </a:t>
            </a:r>
            <a:r>
              <a:rPr lang="en-US" altLang="zh-CN" sz="1400" dirty="0" smtClean="0">
                <a:latin typeface="+mn-ea"/>
              </a:rPr>
              <a:t>{  return {   </a:t>
            </a:r>
            <a:r>
              <a:rPr lang="en-US" altLang="zh-CN" sz="1400" dirty="0">
                <a:latin typeface="+mn-ea"/>
              </a:rPr>
              <a:t>message: 'goodbye</a:t>
            </a:r>
            <a:r>
              <a:rPr lang="en-US" altLang="zh-CN" sz="1400" dirty="0" smtClean="0">
                <a:latin typeface="+mn-ea"/>
              </a:rPr>
              <a:t>',    </a:t>
            </a:r>
            <a:r>
              <a:rPr lang="en-US" altLang="zh-CN" sz="1400" dirty="0">
                <a:latin typeface="+mn-ea"/>
              </a:rPr>
              <a:t>fruit: </a:t>
            </a:r>
            <a:r>
              <a:rPr lang="en-US" altLang="zh-CN" sz="1400" dirty="0" smtClean="0">
                <a:latin typeface="+mn-ea"/>
              </a:rPr>
              <a:t>'apple‘     }   </a:t>
            </a:r>
            <a:r>
              <a:rPr lang="en-US" altLang="zh-CN" sz="1400" dirty="0">
                <a:latin typeface="+mn-ea"/>
              </a:rPr>
              <a:t>}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}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const app = Vue.createApp({})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  app.component('greet',{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 </a:t>
            </a:r>
            <a:r>
              <a:rPr lang="en-US" altLang="zh-CN" sz="1400" b="1" dirty="0">
                <a:latin typeface="+mn-ea"/>
              </a:rPr>
              <a:t>   mixins: [myMixin]</a:t>
            </a:r>
            <a:r>
              <a:rPr lang="en-US" altLang="zh-CN" sz="1400" dirty="0">
                <a:latin typeface="+mn-ea"/>
              </a:rPr>
              <a:t>,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    data() {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       return </a:t>
            </a:r>
            <a:r>
              <a:rPr lang="en-US" altLang="zh-CN" sz="1400" dirty="0" smtClean="0">
                <a:latin typeface="+mn-ea"/>
              </a:rPr>
              <a:t>{   </a:t>
            </a:r>
            <a:r>
              <a:rPr lang="en-US" altLang="zh-CN" sz="1400" dirty="0">
                <a:latin typeface="+mn-ea"/>
              </a:rPr>
              <a:t>message: 'hello</a:t>
            </a:r>
            <a:r>
              <a:rPr lang="en-US" altLang="zh-CN" sz="1400" dirty="0" smtClean="0">
                <a:latin typeface="+mn-ea"/>
              </a:rPr>
              <a:t>',   </a:t>
            </a:r>
            <a:r>
              <a:rPr lang="en-US" altLang="zh-CN" sz="1400" dirty="0">
                <a:latin typeface="+mn-ea"/>
              </a:rPr>
              <a:t>pet: </a:t>
            </a:r>
            <a:r>
              <a:rPr lang="en-US" altLang="zh-CN" sz="1400" dirty="0" smtClean="0">
                <a:latin typeface="+mn-ea"/>
              </a:rPr>
              <a:t>'dog‘    </a:t>
            </a:r>
            <a:r>
              <a:rPr lang="en-US" altLang="zh-CN" sz="1400" dirty="0">
                <a:latin typeface="+mn-ea"/>
              </a:rPr>
              <a:t>}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    },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    created() {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solidFill>
                  <a:srgbClr val="00B050"/>
                </a:solidFill>
                <a:latin typeface="+mn-ea"/>
              </a:rPr>
              <a:t>            //</a:t>
            </a:r>
            <a:r>
              <a:rPr lang="zh-CN" altLang="zh-CN" sz="1400" dirty="0">
                <a:solidFill>
                  <a:srgbClr val="00B050"/>
                </a:solidFill>
                <a:latin typeface="+mn-ea"/>
              </a:rPr>
              <a:t>输出日志：</a:t>
            </a:r>
            <a:r>
              <a:rPr lang="en-US" altLang="zh-CN" sz="1400" dirty="0">
                <a:solidFill>
                  <a:srgbClr val="00B050"/>
                </a:solidFill>
                <a:latin typeface="+mn-ea"/>
              </a:rPr>
              <a:t>{ message: "hello", fruit: "apple", pet: "dog" }</a:t>
            </a:r>
            <a:endParaRPr lang="zh-CN" altLang="zh-CN" sz="1400" dirty="0">
              <a:solidFill>
                <a:srgbClr val="00B05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      console.log(this.$data) 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    },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    template:'&lt;div&gt;{{message}}&lt;/div&gt;'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})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 smtClean="0">
                <a:latin typeface="+mn-ea"/>
              </a:rPr>
              <a:t>      app.mount</a:t>
            </a:r>
            <a:r>
              <a:rPr lang="en-US" altLang="zh-CN" sz="1400" dirty="0">
                <a:latin typeface="+mn-ea"/>
              </a:rPr>
              <a:t>('#app') 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&lt;/script&gt;</a:t>
            </a:r>
            <a:endParaRPr lang="zh-CN" altLang="en-US" sz="1400" dirty="0"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444208" y="1582041"/>
            <a:ext cx="1800493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/>
              <a:t>mergedata</a:t>
            </a:r>
            <a:r>
              <a:rPr lang="zh-CN" altLang="zh-CN" dirty="0" smtClean="0"/>
              <a:t>.html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0088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effectLst/>
              </a:rPr>
              <a:t>8.5.2 </a:t>
            </a:r>
            <a:r>
              <a:rPr lang="zh-CN" altLang="zh-CN" b="1" dirty="0">
                <a:effectLst/>
              </a:rPr>
              <a:t>全局混入</a:t>
            </a:r>
            <a:r>
              <a:rPr lang="zh-CN" altLang="zh-CN" b="1" dirty="0" smtClean="0">
                <a:effectLst/>
              </a:rPr>
              <a:t>块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zh-CN" altLang="zh-CN" sz="6200" dirty="0"/>
              <a:t>全局混入块会自动添加到所有的组件中，具有很高的可重用性</a:t>
            </a:r>
            <a:r>
              <a:rPr lang="zh-CN" altLang="zh-CN" sz="6200" dirty="0" smtClean="0"/>
              <a:t>。</a:t>
            </a:r>
            <a:endParaRPr lang="en-US" altLang="zh-CN" sz="6200" dirty="0" smtClean="0"/>
          </a:p>
          <a:p>
            <a:endParaRPr lang="en-US" altLang="zh-CN" dirty="0" smtClean="0"/>
          </a:p>
          <a:p>
            <a:pPr marL="0" indent="0">
              <a:buNone/>
            </a:pPr>
            <a:r>
              <a:rPr lang="en-US" altLang="zh-CN" sz="5600" dirty="0">
                <a:latin typeface="+mn-ea"/>
              </a:rPr>
              <a:t> </a:t>
            </a:r>
            <a:r>
              <a:rPr lang="en-US" altLang="zh-CN" sz="5600" dirty="0" smtClean="0">
                <a:latin typeface="+mn-ea"/>
              </a:rPr>
              <a:t>  &lt;</a:t>
            </a:r>
            <a:r>
              <a:rPr lang="en-US" altLang="zh-CN" sz="5600" dirty="0">
                <a:latin typeface="+mn-ea"/>
              </a:rPr>
              <a:t>div id="app"&gt;&lt;greet&gt;&lt;/greet&gt;&lt;/div&gt;</a:t>
            </a:r>
            <a:endParaRPr lang="zh-CN" altLang="zh-CN" sz="5600" dirty="0">
              <a:latin typeface="+mn-ea"/>
            </a:endParaRPr>
          </a:p>
          <a:p>
            <a:pPr marL="0" indent="0">
              <a:buNone/>
            </a:pPr>
            <a:r>
              <a:rPr lang="en-US" altLang="zh-CN" sz="5600" dirty="0">
                <a:latin typeface="+mn-ea"/>
              </a:rPr>
              <a:t> </a:t>
            </a:r>
            <a:endParaRPr lang="zh-CN" altLang="zh-CN" sz="5600" dirty="0">
              <a:latin typeface="+mn-ea"/>
            </a:endParaRPr>
          </a:p>
          <a:p>
            <a:pPr marL="0" indent="0">
              <a:buNone/>
            </a:pPr>
            <a:r>
              <a:rPr lang="en-US" altLang="zh-CN" sz="5600" dirty="0">
                <a:latin typeface="+mn-ea"/>
              </a:rPr>
              <a:t>    &lt;script&gt;</a:t>
            </a:r>
            <a:endParaRPr lang="zh-CN" altLang="zh-CN" sz="5600" dirty="0">
              <a:latin typeface="+mn-ea"/>
            </a:endParaRPr>
          </a:p>
          <a:p>
            <a:pPr marL="0" indent="0">
              <a:buNone/>
            </a:pPr>
            <a:r>
              <a:rPr lang="en-US" altLang="zh-CN" sz="5600" dirty="0">
                <a:latin typeface="+mn-ea"/>
              </a:rPr>
              <a:t>      const app = Vue.createApp({</a:t>
            </a:r>
            <a:endParaRPr lang="zh-CN" altLang="zh-CN" sz="5600" dirty="0">
              <a:latin typeface="+mn-ea"/>
            </a:endParaRPr>
          </a:p>
          <a:p>
            <a:pPr marL="0" indent="0">
              <a:buNone/>
            </a:pPr>
            <a:r>
              <a:rPr lang="en-US" altLang="zh-CN" sz="5600" dirty="0" smtClean="0">
                <a:latin typeface="+mn-ea"/>
              </a:rPr>
              <a:t>        myOption</a:t>
            </a:r>
            <a:r>
              <a:rPr lang="en-US" altLang="zh-CN" sz="5600" dirty="0">
                <a:latin typeface="+mn-ea"/>
              </a:rPr>
              <a:t>:'</a:t>
            </a:r>
            <a:r>
              <a:rPr lang="zh-CN" altLang="zh-CN" sz="5600" dirty="0">
                <a:latin typeface="+mn-ea"/>
              </a:rPr>
              <a:t>根组件的自定义选项</a:t>
            </a:r>
            <a:r>
              <a:rPr lang="en-US" altLang="zh-CN" sz="5600" dirty="0">
                <a:latin typeface="+mn-ea"/>
              </a:rPr>
              <a:t>'</a:t>
            </a:r>
            <a:endParaRPr lang="zh-CN" altLang="zh-CN" sz="5600" dirty="0">
              <a:latin typeface="+mn-ea"/>
            </a:endParaRPr>
          </a:p>
          <a:p>
            <a:pPr marL="0" indent="0">
              <a:buNone/>
            </a:pPr>
            <a:r>
              <a:rPr lang="en-US" altLang="zh-CN" sz="5600" dirty="0">
                <a:latin typeface="+mn-ea"/>
              </a:rPr>
              <a:t>      })</a:t>
            </a:r>
            <a:endParaRPr lang="zh-CN" altLang="zh-CN" sz="5600" dirty="0">
              <a:latin typeface="+mn-ea"/>
            </a:endParaRPr>
          </a:p>
          <a:p>
            <a:pPr marL="0" indent="0">
              <a:buNone/>
            </a:pPr>
            <a:r>
              <a:rPr lang="en-US" altLang="zh-CN" sz="5600" dirty="0">
                <a:latin typeface="+mn-ea"/>
              </a:rPr>
              <a:t> </a:t>
            </a:r>
            <a:endParaRPr lang="zh-CN" altLang="zh-CN" sz="5600" dirty="0">
              <a:latin typeface="+mn-ea"/>
            </a:endParaRPr>
          </a:p>
          <a:p>
            <a:pPr marL="0" indent="0">
              <a:buNone/>
            </a:pPr>
            <a:r>
              <a:rPr lang="en-US" altLang="zh-CN" sz="5600" dirty="0">
                <a:latin typeface="+mn-ea"/>
              </a:rPr>
              <a:t>      </a:t>
            </a:r>
            <a:r>
              <a:rPr lang="en-US" altLang="zh-CN" sz="5600" b="1" dirty="0">
                <a:latin typeface="+mn-ea"/>
              </a:rPr>
              <a:t>app.mixin</a:t>
            </a:r>
            <a:r>
              <a:rPr lang="en-US" altLang="zh-CN" sz="5600" dirty="0">
                <a:latin typeface="+mn-ea"/>
              </a:rPr>
              <a:t>({  </a:t>
            </a:r>
            <a:r>
              <a:rPr lang="en-US" altLang="zh-CN" sz="5600" dirty="0">
                <a:solidFill>
                  <a:srgbClr val="00B050"/>
                </a:solidFill>
                <a:latin typeface="+mn-ea"/>
              </a:rPr>
              <a:t>//</a:t>
            </a:r>
            <a:r>
              <a:rPr lang="zh-CN" altLang="zh-CN" sz="5600" dirty="0">
                <a:solidFill>
                  <a:srgbClr val="00B050"/>
                </a:solidFill>
                <a:latin typeface="+mn-ea"/>
              </a:rPr>
              <a:t>定义全局混入块</a:t>
            </a:r>
          </a:p>
          <a:p>
            <a:pPr marL="0" indent="0">
              <a:buNone/>
            </a:pPr>
            <a:r>
              <a:rPr lang="en-US" altLang="zh-CN" sz="5600" dirty="0">
                <a:latin typeface="+mn-ea"/>
              </a:rPr>
              <a:t>        created(){</a:t>
            </a:r>
            <a:endParaRPr lang="zh-CN" altLang="zh-CN" sz="5600" dirty="0">
              <a:latin typeface="+mn-ea"/>
            </a:endParaRPr>
          </a:p>
          <a:p>
            <a:pPr marL="0" indent="0">
              <a:buNone/>
            </a:pPr>
            <a:r>
              <a:rPr lang="en-US" altLang="zh-CN" sz="5600" dirty="0">
                <a:latin typeface="+mn-ea"/>
              </a:rPr>
              <a:t>          const myOption=this.$options.myOption</a:t>
            </a:r>
            <a:endParaRPr lang="zh-CN" altLang="zh-CN" sz="5600" dirty="0">
              <a:latin typeface="+mn-ea"/>
            </a:endParaRPr>
          </a:p>
          <a:p>
            <a:pPr marL="0" indent="0">
              <a:buNone/>
            </a:pPr>
            <a:r>
              <a:rPr lang="en-US" altLang="zh-CN" sz="5600" dirty="0">
                <a:latin typeface="+mn-ea"/>
              </a:rPr>
              <a:t>          if(myOption)</a:t>
            </a:r>
            <a:endParaRPr lang="zh-CN" altLang="zh-CN" sz="5600" dirty="0">
              <a:latin typeface="+mn-ea"/>
            </a:endParaRPr>
          </a:p>
          <a:p>
            <a:pPr marL="0" indent="0">
              <a:buNone/>
            </a:pPr>
            <a:r>
              <a:rPr lang="en-US" altLang="zh-CN" sz="5600" dirty="0">
                <a:latin typeface="+mn-ea"/>
              </a:rPr>
              <a:t>          </a:t>
            </a:r>
            <a:r>
              <a:rPr lang="en-US" altLang="zh-CN" sz="5600" b="1" dirty="0">
                <a:latin typeface="+mn-ea"/>
              </a:rPr>
              <a:t>  console.log('from created():'+myOption)</a:t>
            </a:r>
            <a:endParaRPr lang="zh-CN" altLang="zh-CN" sz="5600" dirty="0">
              <a:latin typeface="+mn-ea"/>
            </a:endParaRPr>
          </a:p>
          <a:p>
            <a:pPr marL="0" indent="0">
              <a:buNone/>
            </a:pPr>
            <a:r>
              <a:rPr lang="en-US" altLang="zh-CN" sz="5600" dirty="0">
                <a:latin typeface="+mn-ea"/>
              </a:rPr>
              <a:t>        }</a:t>
            </a:r>
            <a:endParaRPr lang="zh-CN" altLang="zh-CN" sz="5600" dirty="0">
              <a:latin typeface="+mn-ea"/>
            </a:endParaRPr>
          </a:p>
          <a:p>
            <a:pPr marL="0" indent="0">
              <a:buNone/>
            </a:pPr>
            <a:r>
              <a:rPr lang="en-US" altLang="zh-CN" sz="5600" dirty="0">
                <a:latin typeface="+mn-ea"/>
              </a:rPr>
              <a:t>      })</a:t>
            </a:r>
            <a:endParaRPr lang="zh-CN" altLang="zh-CN" sz="5600" dirty="0">
              <a:latin typeface="+mn-ea"/>
            </a:endParaRPr>
          </a:p>
          <a:p>
            <a:pPr marL="0" indent="0">
              <a:buNone/>
            </a:pPr>
            <a:r>
              <a:rPr lang="en-US" altLang="zh-CN" sz="5600" dirty="0">
                <a:latin typeface="+mn-ea"/>
              </a:rPr>
              <a:t> </a:t>
            </a:r>
            <a:endParaRPr lang="zh-CN" altLang="zh-CN" sz="5600" dirty="0">
              <a:latin typeface="+mn-ea"/>
            </a:endParaRPr>
          </a:p>
          <a:p>
            <a:pPr marL="0" indent="0">
              <a:buNone/>
            </a:pPr>
            <a:r>
              <a:rPr lang="en-US" altLang="zh-CN" sz="5600" dirty="0">
                <a:latin typeface="+mn-ea"/>
              </a:rPr>
              <a:t>      app.component('greet', {</a:t>
            </a:r>
            <a:endParaRPr lang="zh-CN" altLang="zh-CN" sz="5600" dirty="0">
              <a:latin typeface="+mn-ea"/>
            </a:endParaRPr>
          </a:p>
          <a:p>
            <a:pPr marL="0" indent="0">
              <a:buNone/>
            </a:pPr>
            <a:r>
              <a:rPr lang="en-US" altLang="zh-CN" sz="5600" dirty="0" smtClean="0">
                <a:latin typeface="+mn-ea"/>
              </a:rPr>
              <a:t>        myOption</a:t>
            </a:r>
            <a:r>
              <a:rPr lang="en-US" altLang="zh-CN" sz="5600" dirty="0">
                <a:latin typeface="+mn-ea"/>
              </a:rPr>
              <a:t>: 'greet</a:t>
            </a:r>
            <a:r>
              <a:rPr lang="zh-CN" altLang="zh-CN" sz="5600" dirty="0">
                <a:latin typeface="+mn-ea"/>
              </a:rPr>
              <a:t>组件的自定义选项</a:t>
            </a:r>
            <a:r>
              <a:rPr lang="en-US" altLang="zh-CN" sz="5600" dirty="0">
                <a:latin typeface="+mn-ea"/>
              </a:rPr>
              <a:t>',</a:t>
            </a:r>
            <a:endParaRPr lang="zh-CN" altLang="zh-CN" sz="5600" dirty="0">
              <a:latin typeface="+mn-ea"/>
            </a:endParaRPr>
          </a:p>
          <a:p>
            <a:pPr marL="0" indent="0">
              <a:buNone/>
            </a:pPr>
            <a:r>
              <a:rPr lang="en-US" altLang="zh-CN" sz="5600" dirty="0">
                <a:latin typeface="+mn-ea"/>
              </a:rPr>
              <a:t>        template:'&lt;div&gt;{{$options.myOption}}&lt;/div&gt;'  </a:t>
            </a:r>
            <a:endParaRPr lang="zh-CN" altLang="zh-CN" sz="5600" dirty="0">
              <a:latin typeface="+mn-ea"/>
            </a:endParaRPr>
          </a:p>
          <a:p>
            <a:pPr marL="0" indent="0">
              <a:buNone/>
            </a:pPr>
            <a:r>
              <a:rPr lang="en-US" altLang="zh-CN" sz="5600" dirty="0">
                <a:latin typeface="+mn-ea"/>
              </a:rPr>
              <a:t>      })</a:t>
            </a:r>
            <a:endParaRPr lang="zh-CN" altLang="zh-CN" sz="5600" dirty="0">
              <a:latin typeface="+mn-ea"/>
            </a:endParaRPr>
          </a:p>
          <a:p>
            <a:pPr marL="0" indent="0">
              <a:buNone/>
            </a:pPr>
            <a:r>
              <a:rPr lang="en-US" altLang="zh-CN" sz="5600" dirty="0">
                <a:latin typeface="+mn-ea"/>
              </a:rPr>
              <a:t>      const vm = app.mount('#app')</a:t>
            </a:r>
            <a:endParaRPr lang="zh-CN" altLang="zh-CN" sz="5600" dirty="0">
              <a:latin typeface="+mn-ea"/>
            </a:endParaRPr>
          </a:p>
          <a:p>
            <a:pPr marL="0" indent="0">
              <a:buNone/>
            </a:pPr>
            <a:r>
              <a:rPr lang="en-US" altLang="zh-CN" sz="5600" dirty="0">
                <a:latin typeface="+mn-ea"/>
              </a:rPr>
              <a:t>    &lt;/script&gt;</a:t>
            </a:r>
            <a:endParaRPr lang="zh-CN" altLang="en-US" sz="5600" dirty="0"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868144" y="2348880"/>
            <a:ext cx="2031325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/>
              <a:t>globalmixin</a:t>
            </a:r>
            <a:r>
              <a:rPr lang="zh-CN" altLang="zh-CN" dirty="0" smtClean="0"/>
              <a:t>.html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5901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ffectLst/>
              </a:rPr>
              <a:t>8.6  </a:t>
            </a:r>
            <a:r>
              <a:rPr lang="zh-CN" altLang="zh-CN" dirty="0">
                <a:effectLst/>
              </a:rPr>
              <a:t>组件之间的互相访问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$root</a:t>
            </a:r>
            <a:r>
              <a:rPr lang="zh-CN" altLang="en-US" dirty="0" smtClean="0"/>
              <a:t>：访问根组件</a:t>
            </a:r>
            <a:endParaRPr lang="en-US" altLang="zh-CN" dirty="0" smtClean="0"/>
          </a:p>
          <a:p>
            <a:r>
              <a:rPr lang="en-US" altLang="zh-CN" dirty="0" smtClean="0"/>
              <a:t>$parent</a:t>
            </a:r>
            <a:r>
              <a:rPr lang="zh-CN" altLang="en-US" dirty="0" smtClean="0"/>
              <a:t>：访问父组件</a:t>
            </a:r>
            <a:endParaRPr lang="en-US" altLang="zh-CN" dirty="0" smtClean="0"/>
          </a:p>
          <a:p>
            <a:r>
              <a:rPr lang="en-US" altLang="zh-CN" dirty="0" smtClean="0"/>
              <a:t>$refs.greet</a:t>
            </a:r>
            <a:r>
              <a:rPr lang="zh-CN" altLang="en-US" dirty="0" smtClean="0"/>
              <a:t>：访问子组件</a:t>
            </a:r>
            <a:endParaRPr lang="en-US" altLang="zh-CN" dirty="0" smtClean="0"/>
          </a:p>
          <a:p>
            <a:r>
              <a:rPr lang="en-US" altLang="zh-CN" dirty="0" smtClean="0"/>
              <a:t>provide/inject</a:t>
            </a:r>
            <a:r>
              <a:rPr lang="zh-CN" altLang="en-US" dirty="0" smtClean="0"/>
              <a:t>：直接或间接的父子组件之间的数据共享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214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effectLst/>
              </a:rPr>
              <a:t>8.6.1  </a:t>
            </a:r>
            <a:r>
              <a:rPr lang="zh-CN" altLang="zh-CN" b="1" dirty="0">
                <a:effectLst/>
              </a:rPr>
              <a:t>访问根组</a:t>
            </a:r>
            <a:r>
              <a:rPr lang="zh-CN" altLang="zh-CN" b="1" dirty="0" smtClean="0">
                <a:effectLst/>
              </a:rPr>
              <a:t>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</a:t>
            </a:r>
            <a:r>
              <a:rPr lang="en-US" altLang="zh-CN" sz="1400" dirty="0" smtClean="0">
                <a:latin typeface="+mn-ea"/>
              </a:rPr>
              <a:t>   &lt;</a:t>
            </a:r>
            <a:r>
              <a:rPr lang="en-US" altLang="zh-CN" sz="1400" dirty="0">
                <a:latin typeface="+mn-ea"/>
              </a:rPr>
              <a:t>div id="app"&gt;&lt;greet&gt;&lt;/greet&gt;&lt;/div&gt;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 </a:t>
            </a:r>
            <a:r>
              <a:rPr lang="en-US" altLang="zh-CN" sz="1400" dirty="0" smtClean="0">
                <a:latin typeface="+mn-ea"/>
              </a:rPr>
              <a:t>   </a:t>
            </a:r>
            <a:r>
              <a:rPr lang="en-US" altLang="zh-CN" sz="1400" dirty="0">
                <a:latin typeface="+mn-ea"/>
              </a:rPr>
              <a:t>&lt;script&gt;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const app=Vue.createApp({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  data</a:t>
            </a:r>
            <a:r>
              <a:rPr lang="en-US" altLang="zh-CN" sz="1400" dirty="0" smtClean="0">
                <a:latin typeface="+mn-ea"/>
              </a:rPr>
              <a:t>(){    </a:t>
            </a:r>
            <a:r>
              <a:rPr lang="en-US" altLang="zh-CN" sz="1400" dirty="0">
                <a:latin typeface="+mn-ea"/>
              </a:rPr>
              <a:t>return {name:'Tom</a:t>
            </a:r>
            <a:r>
              <a:rPr lang="en-US" altLang="zh-CN" sz="1400" dirty="0" smtClean="0">
                <a:latin typeface="+mn-ea"/>
              </a:rPr>
              <a:t>'}      </a:t>
            </a:r>
            <a:r>
              <a:rPr lang="en-US" altLang="zh-CN" sz="1400" dirty="0">
                <a:latin typeface="+mn-ea"/>
              </a:rPr>
              <a:t>},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  methods:{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     sayHi(){console.log('Hi,'+</a:t>
            </a:r>
            <a:r>
              <a:rPr lang="en-US" altLang="zh-CN" sz="1400" b="1" dirty="0">
                <a:latin typeface="+mn-ea"/>
              </a:rPr>
              <a:t>this.name</a:t>
            </a:r>
            <a:r>
              <a:rPr lang="en-US" altLang="zh-CN" sz="1400" dirty="0">
                <a:latin typeface="+mn-ea"/>
              </a:rPr>
              <a:t>)}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  },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  computed:{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    markName</a:t>
            </a:r>
            <a:r>
              <a:rPr lang="en-US" altLang="zh-CN" sz="1400" dirty="0" smtClean="0">
                <a:latin typeface="+mn-ea"/>
              </a:rPr>
              <a:t>(){     </a:t>
            </a:r>
            <a:r>
              <a:rPr lang="en-US" altLang="zh-CN" sz="1400" dirty="0">
                <a:latin typeface="+mn-ea"/>
              </a:rPr>
              <a:t>return '('+this.name</a:t>
            </a:r>
            <a:r>
              <a:rPr lang="en-US" altLang="zh-CN" sz="1400" dirty="0" smtClean="0">
                <a:latin typeface="+mn-ea"/>
              </a:rPr>
              <a:t>+')‘      </a:t>
            </a:r>
            <a:r>
              <a:rPr lang="en-US" altLang="zh-CN" sz="1400" dirty="0">
                <a:latin typeface="+mn-ea"/>
              </a:rPr>
              <a:t>}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  }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})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app.component('greet', {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  data</a:t>
            </a:r>
            <a:r>
              <a:rPr lang="en-US" altLang="zh-CN" sz="1400" dirty="0" smtClean="0">
                <a:latin typeface="+mn-ea"/>
              </a:rPr>
              <a:t>(){   </a:t>
            </a:r>
            <a:r>
              <a:rPr lang="en-US" altLang="zh-CN" sz="1400" dirty="0">
                <a:latin typeface="+mn-ea"/>
              </a:rPr>
              <a:t>return {name:'Mike</a:t>
            </a:r>
            <a:r>
              <a:rPr lang="en-US" altLang="zh-CN" sz="1400" dirty="0" smtClean="0">
                <a:latin typeface="+mn-ea"/>
              </a:rPr>
              <a:t>'}         </a:t>
            </a:r>
            <a:r>
              <a:rPr lang="en-US" altLang="zh-CN" sz="1400" dirty="0">
                <a:latin typeface="+mn-ea"/>
              </a:rPr>
              <a:t>},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  created</a:t>
            </a:r>
            <a:r>
              <a:rPr lang="en-US" altLang="zh-CN" sz="1400" dirty="0" smtClean="0">
                <a:latin typeface="+mn-ea"/>
              </a:rPr>
              <a:t>(){  </a:t>
            </a:r>
            <a:r>
              <a:rPr lang="en-US" altLang="zh-CN" sz="1400" b="1" dirty="0" smtClean="0">
                <a:latin typeface="+mn-ea"/>
              </a:rPr>
              <a:t> </a:t>
            </a:r>
            <a:r>
              <a:rPr lang="en-US" altLang="zh-CN" sz="1400" b="1" dirty="0">
                <a:latin typeface="+mn-ea"/>
              </a:rPr>
              <a:t>this.$root.sayHi() </a:t>
            </a:r>
            <a:r>
              <a:rPr lang="en-US" altLang="zh-CN" sz="1400" dirty="0" smtClean="0">
                <a:latin typeface="+mn-ea"/>
              </a:rPr>
              <a:t>},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  template: '&lt;div&gt;{{</a:t>
            </a:r>
            <a:r>
              <a:rPr lang="en-US" altLang="zh-CN" sz="1400" b="1" dirty="0">
                <a:latin typeface="+mn-ea"/>
              </a:rPr>
              <a:t>$root.name</a:t>
            </a:r>
            <a:r>
              <a:rPr lang="en-US" altLang="zh-CN" sz="1400" dirty="0">
                <a:latin typeface="+mn-ea"/>
              </a:rPr>
              <a:t>}},{{</a:t>
            </a:r>
            <a:r>
              <a:rPr lang="en-US" altLang="zh-CN" sz="1400" b="1" dirty="0">
                <a:latin typeface="+mn-ea"/>
              </a:rPr>
              <a:t>$root.markName</a:t>
            </a:r>
            <a:r>
              <a:rPr lang="en-US" altLang="zh-CN" sz="1400" dirty="0">
                <a:latin typeface="+mn-ea"/>
              </a:rPr>
              <a:t>}}&lt;/div&gt;'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})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app.mount('#app')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&lt;/script&gt;</a:t>
            </a:r>
            <a:endParaRPr lang="zh-CN" altLang="en-US" sz="1400" dirty="0"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868144" y="2348880"/>
            <a:ext cx="1800493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/>
              <a:t>rootvisit</a:t>
            </a:r>
            <a:r>
              <a:rPr lang="zh-CN" altLang="zh-CN" dirty="0" smtClean="0"/>
              <a:t>.html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7294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effectLst/>
              </a:rPr>
              <a:t>8.6.2  </a:t>
            </a:r>
            <a:r>
              <a:rPr lang="zh-CN" altLang="zh-CN" b="1" dirty="0">
                <a:effectLst/>
              </a:rPr>
              <a:t>访</a:t>
            </a:r>
            <a:r>
              <a:rPr lang="zh-CN" altLang="zh-CN" b="1" dirty="0" smtClean="0">
                <a:effectLst/>
              </a:rPr>
              <a:t>问</a:t>
            </a:r>
            <a:r>
              <a:rPr lang="zh-CN" altLang="en-US" b="1" dirty="0">
                <a:effectLst/>
              </a:rPr>
              <a:t>父</a:t>
            </a:r>
            <a:r>
              <a:rPr lang="zh-CN" altLang="zh-CN" b="1" dirty="0" smtClean="0">
                <a:effectLst/>
              </a:rPr>
              <a:t>组</a:t>
            </a:r>
            <a:r>
              <a:rPr lang="zh-CN" altLang="zh-CN" b="1" dirty="0">
                <a:effectLst/>
              </a:rPr>
              <a:t>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CN" sz="1600" dirty="0">
                <a:latin typeface="+mn-ea"/>
              </a:rPr>
              <a:t>Vue</a:t>
            </a:r>
            <a:r>
              <a:rPr lang="zh-CN" altLang="zh-CN" sz="1600" dirty="0">
                <a:latin typeface="+mn-ea"/>
              </a:rPr>
              <a:t>组件的内置变量</a:t>
            </a:r>
            <a:r>
              <a:rPr lang="en-US" altLang="zh-CN" sz="1600" dirty="0">
                <a:latin typeface="+mn-ea"/>
              </a:rPr>
              <a:t>$parent</a:t>
            </a:r>
            <a:r>
              <a:rPr lang="zh-CN" altLang="zh-CN" sz="1600" dirty="0">
                <a:latin typeface="+mn-ea"/>
              </a:rPr>
              <a:t>表示父组件</a:t>
            </a:r>
            <a:r>
              <a:rPr lang="zh-CN" altLang="zh-CN" sz="1600" dirty="0" smtClean="0">
                <a:latin typeface="+mn-ea"/>
              </a:rPr>
              <a:t>。</a:t>
            </a:r>
            <a:endParaRPr lang="en-US" altLang="zh-CN" sz="1600" dirty="0" smtClean="0">
              <a:latin typeface="+mn-ea"/>
            </a:endParaRPr>
          </a:p>
          <a:p>
            <a:pPr marL="0" indent="0">
              <a:buNone/>
            </a:pPr>
            <a:r>
              <a:rPr lang="en-US" altLang="zh-CN" sz="1100" dirty="0">
                <a:latin typeface="+mn-ea"/>
              </a:rPr>
              <a:t> </a:t>
            </a:r>
            <a:r>
              <a:rPr lang="en-US" altLang="zh-CN" sz="1100" dirty="0" smtClean="0">
                <a:latin typeface="+mn-ea"/>
              </a:rPr>
              <a:t>   &lt;</a:t>
            </a:r>
            <a:r>
              <a:rPr lang="en-US" altLang="zh-CN" sz="1100" dirty="0">
                <a:latin typeface="+mn-ea"/>
              </a:rPr>
              <a:t>div id="app</a:t>
            </a:r>
            <a:r>
              <a:rPr lang="en-US" altLang="zh-CN" sz="1100" dirty="0" smtClean="0">
                <a:latin typeface="+mn-ea"/>
              </a:rPr>
              <a:t>"&gt; </a:t>
            </a:r>
            <a:r>
              <a:rPr lang="en-US" altLang="zh-CN" sz="1100" dirty="0">
                <a:latin typeface="+mn-ea"/>
              </a:rPr>
              <a:t>&lt;parent&gt;&lt;/parent</a:t>
            </a:r>
            <a:r>
              <a:rPr lang="en-US" altLang="zh-CN" sz="1100" dirty="0" smtClean="0">
                <a:latin typeface="+mn-ea"/>
              </a:rPr>
              <a:t>&gt;  </a:t>
            </a:r>
            <a:r>
              <a:rPr lang="en-US" altLang="zh-CN" sz="1100" dirty="0">
                <a:latin typeface="+mn-ea"/>
              </a:rPr>
              <a:t>&lt;/div&gt;</a:t>
            </a:r>
            <a:endParaRPr lang="zh-CN" altLang="zh-CN" sz="1100" dirty="0">
              <a:latin typeface="+mn-ea"/>
            </a:endParaRPr>
          </a:p>
          <a:p>
            <a:pPr marL="0" indent="0">
              <a:buNone/>
            </a:pPr>
            <a:r>
              <a:rPr lang="en-US" altLang="zh-CN" sz="1100" dirty="0">
                <a:latin typeface="+mn-ea"/>
              </a:rPr>
              <a:t> </a:t>
            </a:r>
            <a:endParaRPr lang="zh-CN" altLang="zh-CN" sz="1100" dirty="0">
              <a:latin typeface="+mn-ea"/>
            </a:endParaRPr>
          </a:p>
          <a:p>
            <a:pPr marL="0" indent="0">
              <a:buNone/>
            </a:pPr>
            <a:r>
              <a:rPr lang="en-US" altLang="zh-CN" sz="1100" dirty="0">
                <a:latin typeface="+mn-ea"/>
              </a:rPr>
              <a:t>    &lt;script&gt;</a:t>
            </a:r>
            <a:endParaRPr lang="zh-CN" altLang="zh-CN" sz="1100" dirty="0">
              <a:latin typeface="+mn-ea"/>
            </a:endParaRPr>
          </a:p>
          <a:p>
            <a:pPr marL="0" indent="0">
              <a:buNone/>
            </a:pPr>
            <a:r>
              <a:rPr lang="en-US" altLang="zh-CN" sz="1100" dirty="0">
                <a:latin typeface="+mn-ea"/>
              </a:rPr>
              <a:t>      const app=Vue.createApp({})</a:t>
            </a:r>
            <a:endParaRPr lang="zh-CN" altLang="zh-CN" sz="1100" dirty="0">
              <a:latin typeface="+mn-ea"/>
            </a:endParaRPr>
          </a:p>
          <a:p>
            <a:pPr marL="0" indent="0">
              <a:buNone/>
            </a:pPr>
            <a:r>
              <a:rPr lang="en-US" altLang="zh-CN" sz="1100" dirty="0">
                <a:latin typeface="+mn-ea"/>
              </a:rPr>
              <a:t>      app.component('parent',{</a:t>
            </a:r>
            <a:endParaRPr lang="zh-CN" altLang="zh-CN" sz="1100" dirty="0">
              <a:latin typeface="+mn-ea"/>
            </a:endParaRPr>
          </a:p>
          <a:p>
            <a:pPr marL="0" indent="0">
              <a:buNone/>
            </a:pPr>
            <a:r>
              <a:rPr lang="en-US" altLang="zh-CN" sz="1100" dirty="0">
                <a:latin typeface="+mn-ea"/>
              </a:rPr>
              <a:t>        data</a:t>
            </a:r>
            <a:r>
              <a:rPr lang="en-US" altLang="zh-CN" sz="1100" dirty="0" smtClean="0">
                <a:latin typeface="+mn-ea"/>
              </a:rPr>
              <a:t>(){  </a:t>
            </a:r>
            <a:r>
              <a:rPr lang="en-US" altLang="zh-CN" sz="1100" dirty="0">
                <a:latin typeface="+mn-ea"/>
              </a:rPr>
              <a:t>return {name:'Tom</a:t>
            </a:r>
            <a:r>
              <a:rPr lang="en-US" altLang="zh-CN" sz="1100" dirty="0" smtClean="0">
                <a:latin typeface="+mn-ea"/>
              </a:rPr>
              <a:t>'} },</a:t>
            </a:r>
            <a:endParaRPr lang="zh-CN" altLang="zh-CN" sz="1100" dirty="0">
              <a:latin typeface="+mn-ea"/>
            </a:endParaRPr>
          </a:p>
          <a:p>
            <a:pPr marL="0" indent="0">
              <a:buNone/>
            </a:pPr>
            <a:r>
              <a:rPr lang="en-US" altLang="zh-CN" sz="1100" dirty="0">
                <a:latin typeface="+mn-ea"/>
              </a:rPr>
              <a:t>        methods:{</a:t>
            </a:r>
            <a:endParaRPr lang="zh-CN" altLang="zh-CN" sz="1100" dirty="0">
              <a:latin typeface="+mn-ea"/>
            </a:endParaRPr>
          </a:p>
          <a:p>
            <a:pPr marL="0" indent="0">
              <a:buNone/>
            </a:pPr>
            <a:r>
              <a:rPr lang="en-US" altLang="zh-CN" sz="1100" dirty="0">
                <a:latin typeface="+mn-ea"/>
              </a:rPr>
              <a:t>           sayHi(){console.log('Hi,'+this.name)}</a:t>
            </a:r>
            <a:endParaRPr lang="zh-CN" altLang="zh-CN" sz="1100" dirty="0">
              <a:latin typeface="+mn-ea"/>
            </a:endParaRPr>
          </a:p>
          <a:p>
            <a:pPr marL="0" indent="0">
              <a:buNone/>
            </a:pPr>
            <a:r>
              <a:rPr lang="en-US" altLang="zh-CN" sz="1100" dirty="0">
                <a:latin typeface="+mn-ea"/>
              </a:rPr>
              <a:t>        },</a:t>
            </a:r>
            <a:endParaRPr lang="zh-CN" altLang="zh-CN" sz="1100" dirty="0">
              <a:latin typeface="+mn-ea"/>
            </a:endParaRPr>
          </a:p>
          <a:p>
            <a:pPr marL="0" indent="0">
              <a:buNone/>
            </a:pPr>
            <a:r>
              <a:rPr lang="en-US" altLang="zh-CN" sz="1100" dirty="0">
                <a:latin typeface="+mn-ea"/>
              </a:rPr>
              <a:t>        computed:{</a:t>
            </a:r>
            <a:endParaRPr lang="zh-CN" altLang="zh-CN" sz="1100" dirty="0">
              <a:latin typeface="+mn-ea"/>
            </a:endParaRPr>
          </a:p>
          <a:p>
            <a:pPr marL="0" indent="0">
              <a:buNone/>
            </a:pPr>
            <a:r>
              <a:rPr lang="en-US" altLang="zh-CN" sz="1100" dirty="0">
                <a:latin typeface="+mn-ea"/>
              </a:rPr>
              <a:t>          markName</a:t>
            </a:r>
            <a:r>
              <a:rPr lang="en-US" altLang="zh-CN" sz="1100" dirty="0" smtClean="0">
                <a:latin typeface="+mn-ea"/>
              </a:rPr>
              <a:t>(){    </a:t>
            </a:r>
            <a:r>
              <a:rPr lang="en-US" altLang="zh-CN" sz="1100" dirty="0">
                <a:latin typeface="+mn-ea"/>
              </a:rPr>
              <a:t>return '('+this.name</a:t>
            </a:r>
            <a:r>
              <a:rPr lang="en-US" altLang="zh-CN" sz="1100" dirty="0" smtClean="0">
                <a:latin typeface="+mn-ea"/>
              </a:rPr>
              <a:t>+')‘     </a:t>
            </a:r>
            <a:r>
              <a:rPr lang="en-US" altLang="zh-CN" sz="1100" dirty="0">
                <a:latin typeface="+mn-ea"/>
              </a:rPr>
              <a:t>}</a:t>
            </a:r>
            <a:endParaRPr lang="zh-CN" altLang="zh-CN" sz="1100" dirty="0">
              <a:latin typeface="+mn-ea"/>
            </a:endParaRPr>
          </a:p>
          <a:p>
            <a:pPr marL="0" indent="0">
              <a:buNone/>
            </a:pPr>
            <a:r>
              <a:rPr lang="en-US" altLang="zh-CN" sz="1100" dirty="0">
                <a:latin typeface="+mn-ea"/>
              </a:rPr>
              <a:t>        },</a:t>
            </a:r>
            <a:endParaRPr lang="zh-CN" altLang="zh-CN" sz="1100" dirty="0">
              <a:latin typeface="+mn-ea"/>
            </a:endParaRPr>
          </a:p>
          <a:p>
            <a:pPr marL="0" indent="0">
              <a:buNone/>
            </a:pPr>
            <a:r>
              <a:rPr lang="en-US" altLang="zh-CN" sz="1100" dirty="0">
                <a:latin typeface="+mn-ea"/>
              </a:rPr>
              <a:t>        template: '</a:t>
            </a:r>
            <a:r>
              <a:rPr lang="en-US" altLang="zh-CN" sz="1100" b="1" dirty="0">
                <a:latin typeface="+mn-ea"/>
              </a:rPr>
              <a:t>&lt;greet&gt;&lt;/greet&gt;</a:t>
            </a:r>
            <a:r>
              <a:rPr lang="en-US" altLang="zh-CN" sz="1100" dirty="0">
                <a:latin typeface="+mn-ea"/>
              </a:rPr>
              <a:t>'</a:t>
            </a:r>
            <a:endParaRPr lang="zh-CN" altLang="zh-CN" sz="1100" dirty="0">
              <a:latin typeface="+mn-ea"/>
            </a:endParaRPr>
          </a:p>
          <a:p>
            <a:pPr marL="0" indent="0">
              <a:buNone/>
            </a:pPr>
            <a:r>
              <a:rPr lang="en-US" altLang="zh-CN" sz="1100" dirty="0">
                <a:latin typeface="+mn-ea"/>
              </a:rPr>
              <a:t>      })</a:t>
            </a:r>
            <a:endParaRPr lang="zh-CN" altLang="zh-CN" sz="1100" dirty="0">
              <a:latin typeface="+mn-ea"/>
            </a:endParaRPr>
          </a:p>
          <a:p>
            <a:pPr marL="0" indent="0">
              <a:buNone/>
            </a:pPr>
            <a:r>
              <a:rPr lang="en-US" altLang="zh-CN" sz="1100" dirty="0">
                <a:latin typeface="+mn-ea"/>
              </a:rPr>
              <a:t> </a:t>
            </a:r>
            <a:endParaRPr lang="zh-CN" altLang="zh-CN" sz="1100" dirty="0">
              <a:latin typeface="+mn-ea"/>
            </a:endParaRPr>
          </a:p>
          <a:p>
            <a:pPr marL="0" indent="0">
              <a:buNone/>
            </a:pPr>
            <a:r>
              <a:rPr lang="en-US" altLang="zh-CN" sz="1100" dirty="0">
                <a:latin typeface="+mn-ea"/>
              </a:rPr>
              <a:t>      app.component('greet', {</a:t>
            </a:r>
            <a:endParaRPr lang="zh-CN" altLang="zh-CN" sz="1100" dirty="0">
              <a:latin typeface="+mn-ea"/>
            </a:endParaRPr>
          </a:p>
          <a:p>
            <a:pPr marL="0" indent="0">
              <a:buNone/>
            </a:pPr>
            <a:r>
              <a:rPr lang="en-US" altLang="zh-CN" sz="1100" dirty="0">
                <a:latin typeface="+mn-ea"/>
              </a:rPr>
              <a:t>        data</a:t>
            </a:r>
            <a:r>
              <a:rPr lang="en-US" altLang="zh-CN" sz="1100" dirty="0" smtClean="0">
                <a:latin typeface="+mn-ea"/>
              </a:rPr>
              <a:t>(){  return </a:t>
            </a:r>
            <a:r>
              <a:rPr lang="en-US" altLang="zh-CN" sz="1100" dirty="0">
                <a:latin typeface="+mn-ea"/>
              </a:rPr>
              <a:t>{name:'Mike</a:t>
            </a:r>
            <a:r>
              <a:rPr lang="en-US" altLang="zh-CN" sz="1100" dirty="0" smtClean="0">
                <a:latin typeface="+mn-ea"/>
              </a:rPr>
              <a:t>'}  </a:t>
            </a:r>
            <a:r>
              <a:rPr lang="en-US" altLang="zh-CN" sz="1100" dirty="0">
                <a:latin typeface="+mn-ea"/>
              </a:rPr>
              <a:t>},</a:t>
            </a:r>
            <a:endParaRPr lang="zh-CN" altLang="zh-CN" sz="1100" dirty="0">
              <a:latin typeface="+mn-ea"/>
            </a:endParaRPr>
          </a:p>
          <a:p>
            <a:pPr marL="0" indent="0">
              <a:buNone/>
            </a:pPr>
            <a:r>
              <a:rPr lang="en-US" altLang="zh-CN" sz="1100" dirty="0">
                <a:latin typeface="+mn-ea"/>
              </a:rPr>
              <a:t>        created</a:t>
            </a:r>
            <a:r>
              <a:rPr lang="en-US" altLang="zh-CN" sz="1100" dirty="0" smtClean="0">
                <a:latin typeface="+mn-ea"/>
              </a:rPr>
              <a:t>(){   </a:t>
            </a:r>
            <a:r>
              <a:rPr lang="en-US" altLang="zh-CN" sz="1100" b="1" dirty="0">
                <a:latin typeface="+mn-ea"/>
              </a:rPr>
              <a:t>this.$parent.sayHi()</a:t>
            </a:r>
            <a:r>
              <a:rPr lang="en-US" altLang="zh-CN" sz="1100" dirty="0">
                <a:latin typeface="+mn-ea"/>
              </a:rPr>
              <a:t> </a:t>
            </a:r>
            <a:r>
              <a:rPr lang="en-US" altLang="zh-CN" sz="1100" dirty="0" smtClean="0">
                <a:latin typeface="+mn-ea"/>
              </a:rPr>
              <a:t>},</a:t>
            </a:r>
            <a:endParaRPr lang="zh-CN" altLang="zh-CN" sz="1100" dirty="0">
              <a:latin typeface="+mn-ea"/>
            </a:endParaRPr>
          </a:p>
          <a:p>
            <a:pPr marL="0" indent="0">
              <a:buNone/>
            </a:pPr>
            <a:r>
              <a:rPr lang="en-US" altLang="zh-CN" sz="1100" dirty="0">
                <a:latin typeface="+mn-ea"/>
              </a:rPr>
              <a:t>        template: '&lt;div&gt;</a:t>
            </a:r>
            <a:r>
              <a:rPr lang="en-US" altLang="zh-CN" sz="1100" b="1" dirty="0">
                <a:latin typeface="+mn-ea"/>
              </a:rPr>
              <a:t>{{$parent.name}},{{$parent.markName}}</a:t>
            </a:r>
            <a:r>
              <a:rPr lang="en-US" altLang="zh-CN" sz="1100" dirty="0">
                <a:latin typeface="+mn-ea"/>
              </a:rPr>
              <a:t>&lt;/div&gt;'</a:t>
            </a:r>
            <a:endParaRPr lang="zh-CN" altLang="zh-CN" sz="1100" dirty="0">
              <a:latin typeface="+mn-ea"/>
            </a:endParaRPr>
          </a:p>
          <a:p>
            <a:pPr marL="0" indent="0">
              <a:buNone/>
            </a:pPr>
            <a:r>
              <a:rPr lang="en-US" altLang="zh-CN" sz="1100" dirty="0">
                <a:latin typeface="+mn-ea"/>
              </a:rPr>
              <a:t>      })</a:t>
            </a:r>
            <a:endParaRPr lang="zh-CN" altLang="zh-CN" sz="1100" dirty="0">
              <a:latin typeface="+mn-ea"/>
            </a:endParaRPr>
          </a:p>
          <a:p>
            <a:pPr marL="0" indent="0">
              <a:buNone/>
            </a:pPr>
            <a:r>
              <a:rPr lang="en-US" altLang="zh-CN" sz="1100" dirty="0">
                <a:latin typeface="+mn-ea"/>
              </a:rPr>
              <a:t>      app.mount('#app')</a:t>
            </a:r>
            <a:endParaRPr lang="zh-CN" altLang="zh-CN" sz="1100" dirty="0">
              <a:latin typeface="+mn-ea"/>
            </a:endParaRPr>
          </a:p>
          <a:p>
            <a:pPr marL="0" indent="0">
              <a:buNone/>
            </a:pPr>
            <a:r>
              <a:rPr lang="en-US" altLang="zh-CN" sz="1100" dirty="0">
                <a:latin typeface="+mn-ea"/>
              </a:rPr>
              <a:t>   &lt;/script&gt;</a:t>
            </a:r>
            <a:endParaRPr lang="zh-CN" altLang="en-US" sz="1100" dirty="0"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868144" y="2348880"/>
            <a:ext cx="2031325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/>
              <a:t>parentvisit</a:t>
            </a:r>
            <a:r>
              <a:rPr lang="zh-CN" altLang="zh-CN" dirty="0" smtClean="0"/>
              <a:t>.html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9687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8.6.3  </a:t>
            </a:r>
            <a:r>
              <a:rPr lang="zh-CN" altLang="en-US" dirty="0" smtClean="0"/>
              <a:t>访问子组件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zh-CN" sz="2000" dirty="0">
                <a:latin typeface="+mn-ea"/>
              </a:rPr>
              <a:t> </a:t>
            </a:r>
            <a:r>
              <a:rPr lang="en-US" altLang="zh-CN" sz="2000" dirty="0" smtClean="0">
                <a:latin typeface="+mn-ea"/>
              </a:rPr>
              <a:t>   &lt;</a:t>
            </a:r>
            <a:r>
              <a:rPr lang="en-US" altLang="zh-CN" sz="2000" dirty="0">
                <a:latin typeface="+mn-ea"/>
              </a:rPr>
              <a:t>div id="app"&gt;&lt;parent&gt;&lt;/parent&gt;&lt;/div&gt;</a:t>
            </a:r>
            <a:endParaRPr lang="zh-CN" altLang="zh-CN" sz="2000" dirty="0"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latin typeface="+mn-ea"/>
              </a:rPr>
              <a:t> </a:t>
            </a:r>
            <a:endParaRPr lang="zh-CN" altLang="zh-CN" sz="2000" dirty="0"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latin typeface="+mn-ea"/>
              </a:rPr>
              <a:t>    &lt;script&gt;</a:t>
            </a:r>
            <a:endParaRPr lang="zh-CN" altLang="zh-CN" sz="2000" dirty="0"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latin typeface="+mn-ea"/>
              </a:rPr>
              <a:t>      const app=Vue.createApp({})</a:t>
            </a:r>
            <a:endParaRPr lang="zh-CN" altLang="zh-CN" sz="2000" dirty="0"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latin typeface="+mn-ea"/>
              </a:rPr>
              <a:t>      app.component('parent',{</a:t>
            </a:r>
            <a:endParaRPr lang="zh-CN" altLang="zh-CN" sz="2000" dirty="0"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latin typeface="+mn-ea"/>
              </a:rPr>
              <a:t>        data</a:t>
            </a:r>
            <a:r>
              <a:rPr lang="en-US" altLang="zh-CN" sz="2000" dirty="0" smtClean="0">
                <a:latin typeface="+mn-ea"/>
              </a:rPr>
              <a:t>(){  </a:t>
            </a:r>
            <a:r>
              <a:rPr lang="en-US" altLang="zh-CN" sz="2000" dirty="0">
                <a:latin typeface="+mn-ea"/>
              </a:rPr>
              <a:t>return {username:'Tom</a:t>
            </a:r>
            <a:r>
              <a:rPr lang="en-US" altLang="zh-CN" sz="2000" dirty="0" smtClean="0">
                <a:latin typeface="+mn-ea"/>
              </a:rPr>
              <a:t>'}    </a:t>
            </a:r>
            <a:r>
              <a:rPr lang="en-US" altLang="zh-CN" sz="2000" dirty="0">
                <a:latin typeface="+mn-ea"/>
              </a:rPr>
              <a:t>},</a:t>
            </a:r>
            <a:endParaRPr lang="zh-CN" altLang="zh-CN" sz="2000" dirty="0"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latin typeface="+mn-ea"/>
              </a:rPr>
              <a:t>        mounted(){</a:t>
            </a:r>
            <a:endParaRPr lang="zh-CN" altLang="zh-CN" sz="2000" dirty="0"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latin typeface="+mn-ea"/>
              </a:rPr>
              <a:t>          </a:t>
            </a:r>
            <a:r>
              <a:rPr lang="en-US" altLang="zh-CN" sz="2000" b="1" dirty="0">
                <a:latin typeface="+mn-ea"/>
              </a:rPr>
              <a:t>this.$refs.inputElement.focus()</a:t>
            </a:r>
            <a:endParaRPr lang="zh-CN" altLang="zh-CN" sz="2000" dirty="0"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latin typeface="+mn-ea"/>
              </a:rPr>
              <a:t>          console.log(</a:t>
            </a:r>
            <a:r>
              <a:rPr lang="en-US" altLang="zh-CN" sz="2000" b="1" dirty="0">
                <a:latin typeface="+mn-ea"/>
              </a:rPr>
              <a:t>this.$refs.greet1.name</a:t>
            </a:r>
            <a:r>
              <a:rPr lang="en-US" altLang="zh-CN" sz="2000" dirty="0">
                <a:latin typeface="+mn-ea"/>
              </a:rPr>
              <a:t>)  //</a:t>
            </a:r>
            <a:r>
              <a:rPr lang="zh-CN" altLang="zh-CN" sz="2000" dirty="0">
                <a:latin typeface="+mn-ea"/>
              </a:rPr>
              <a:t>输出</a:t>
            </a:r>
            <a:r>
              <a:rPr lang="en-US" altLang="zh-CN" sz="2000" dirty="0">
                <a:latin typeface="+mn-ea"/>
              </a:rPr>
              <a:t>Mike</a:t>
            </a:r>
            <a:endParaRPr lang="zh-CN" altLang="zh-CN" sz="2000" dirty="0"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latin typeface="+mn-ea"/>
              </a:rPr>
              <a:t>          console.log(</a:t>
            </a:r>
            <a:r>
              <a:rPr lang="en-US" altLang="zh-CN" sz="2000" b="1" dirty="0">
                <a:latin typeface="+mn-ea"/>
              </a:rPr>
              <a:t>this.$refs.greet2.name</a:t>
            </a:r>
            <a:r>
              <a:rPr lang="en-US" altLang="zh-CN" sz="2000" dirty="0">
                <a:latin typeface="+mn-ea"/>
              </a:rPr>
              <a:t>)  //</a:t>
            </a:r>
            <a:r>
              <a:rPr lang="zh-CN" altLang="zh-CN" sz="2000" dirty="0">
                <a:latin typeface="+mn-ea"/>
              </a:rPr>
              <a:t>输出</a:t>
            </a:r>
            <a:r>
              <a:rPr lang="en-US" altLang="zh-CN" sz="2000" dirty="0">
                <a:latin typeface="+mn-ea"/>
              </a:rPr>
              <a:t>Tom</a:t>
            </a:r>
            <a:endParaRPr lang="zh-CN" altLang="zh-CN" sz="2000" dirty="0"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latin typeface="+mn-ea"/>
              </a:rPr>
              <a:t>        },</a:t>
            </a:r>
            <a:endParaRPr lang="zh-CN" altLang="zh-CN" sz="2000" dirty="0"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latin typeface="+mn-ea"/>
              </a:rPr>
              <a:t> </a:t>
            </a:r>
            <a:endParaRPr lang="zh-CN" altLang="zh-CN" sz="2000" dirty="0"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latin typeface="+mn-ea"/>
              </a:rPr>
              <a:t>        template: `&lt;greet name="Mike" </a:t>
            </a:r>
            <a:r>
              <a:rPr lang="en-US" altLang="zh-CN" sz="2000" b="1" dirty="0">
                <a:latin typeface="+mn-ea"/>
              </a:rPr>
              <a:t>ref="greet1"</a:t>
            </a:r>
            <a:r>
              <a:rPr lang="en-US" altLang="zh-CN" sz="2000" dirty="0">
                <a:latin typeface="+mn-ea"/>
              </a:rPr>
              <a:t>&gt;&lt;/greet&gt;</a:t>
            </a:r>
            <a:endParaRPr lang="zh-CN" altLang="zh-CN" sz="2000" dirty="0"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latin typeface="+mn-ea"/>
              </a:rPr>
              <a:t>                     &lt;greet :name="username" </a:t>
            </a:r>
            <a:r>
              <a:rPr lang="en-US" altLang="zh-CN" sz="2000" b="1" dirty="0">
                <a:latin typeface="+mn-ea"/>
              </a:rPr>
              <a:t>ref="greet2"</a:t>
            </a:r>
            <a:r>
              <a:rPr lang="en-US" altLang="zh-CN" sz="2000" dirty="0">
                <a:latin typeface="+mn-ea"/>
              </a:rPr>
              <a:t>&gt;&lt;/greet&gt;</a:t>
            </a:r>
            <a:endParaRPr lang="zh-CN" altLang="zh-CN" sz="2000" dirty="0"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latin typeface="+mn-ea"/>
              </a:rPr>
              <a:t>                     &lt;input v-model="username" </a:t>
            </a:r>
            <a:r>
              <a:rPr lang="en-US" altLang="zh-CN" sz="2000" b="1" dirty="0">
                <a:latin typeface="+mn-ea"/>
              </a:rPr>
              <a:t>ref="inputElement"</a:t>
            </a:r>
            <a:r>
              <a:rPr lang="en-US" altLang="zh-CN" sz="2000" dirty="0">
                <a:latin typeface="+mn-ea"/>
              </a:rPr>
              <a:t>&gt; `</a:t>
            </a:r>
            <a:endParaRPr lang="zh-CN" altLang="zh-CN" sz="2000" dirty="0"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latin typeface="+mn-ea"/>
              </a:rPr>
              <a:t>      })</a:t>
            </a:r>
            <a:endParaRPr lang="zh-CN" altLang="zh-CN" sz="2000" dirty="0"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latin typeface="+mn-ea"/>
              </a:rPr>
              <a:t> </a:t>
            </a:r>
            <a:endParaRPr lang="zh-CN" altLang="zh-CN" sz="2000" dirty="0"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latin typeface="+mn-ea"/>
              </a:rPr>
              <a:t>      app.component('greet', {</a:t>
            </a:r>
            <a:endParaRPr lang="zh-CN" altLang="zh-CN" sz="2000" dirty="0"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latin typeface="+mn-ea"/>
              </a:rPr>
              <a:t>        props:['name'],</a:t>
            </a:r>
            <a:endParaRPr lang="zh-CN" altLang="zh-CN" sz="2000" dirty="0"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latin typeface="+mn-ea"/>
              </a:rPr>
              <a:t>        template: '&lt;p&gt;Hello,{{name}}&lt;/p&gt;'</a:t>
            </a:r>
            <a:endParaRPr lang="zh-CN" altLang="zh-CN" sz="2000" dirty="0"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latin typeface="+mn-ea"/>
              </a:rPr>
              <a:t>      })</a:t>
            </a:r>
            <a:endParaRPr lang="zh-CN" altLang="zh-CN" sz="2000" dirty="0"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latin typeface="+mn-ea"/>
              </a:rPr>
              <a:t>      app.mount('#app')</a:t>
            </a:r>
            <a:endParaRPr lang="zh-CN" altLang="zh-CN" sz="2000" dirty="0"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latin typeface="+mn-ea"/>
              </a:rPr>
              <a:t>    &lt;/script&gt;</a:t>
            </a:r>
            <a:endParaRPr lang="zh-CN" altLang="en-US" sz="1600" dirty="0"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868144" y="2348880"/>
            <a:ext cx="1915909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/>
              <a:t>childvisit</a:t>
            </a:r>
            <a:r>
              <a:rPr lang="zh-CN" altLang="zh-CN" dirty="0" smtClean="0"/>
              <a:t>.html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1307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effectLst/>
              </a:rPr>
              <a:t>8.6.4  </a:t>
            </a:r>
            <a:r>
              <a:rPr lang="zh-CN" altLang="zh-CN" b="1" dirty="0">
                <a:effectLst/>
              </a:rPr>
              <a:t>依赖注</a:t>
            </a:r>
            <a:r>
              <a:rPr lang="zh-CN" altLang="zh-CN" b="1" dirty="0" smtClean="0">
                <a:effectLst/>
              </a:rPr>
              <a:t>入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3200" dirty="0"/>
              <a:t>Vue</a:t>
            </a:r>
            <a:r>
              <a:rPr lang="zh-CN" altLang="zh-CN" sz="3200" dirty="0"/>
              <a:t>提供了依赖注入（</a:t>
            </a:r>
            <a:r>
              <a:rPr lang="en-US" altLang="zh-CN" sz="3200" dirty="0"/>
              <a:t>provide/inject</a:t>
            </a:r>
            <a:r>
              <a:rPr lang="zh-CN" altLang="zh-CN" sz="3200" dirty="0"/>
              <a:t>）机制：</a:t>
            </a:r>
          </a:p>
          <a:p>
            <a:pPr lvl="1"/>
            <a:r>
              <a:rPr lang="zh-CN" altLang="zh-CN" sz="2800" dirty="0"/>
              <a:t>（</a:t>
            </a:r>
            <a:r>
              <a:rPr lang="en-US" altLang="zh-CN" sz="2800" dirty="0"/>
              <a:t>1</a:t>
            </a:r>
            <a:r>
              <a:rPr lang="zh-CN" altLang="zh-CN" sz="2800" dirty="0"/>
              <a:t>）在直接或间接的父组件中通过</a:t>
            </a:r>
            <a:r>
              <a:rPr lang="en-US" altLang="zh-CN" sz="2800" dirty="0"/>
              <a:t>provide</a:t>
            </a:r>
            <a:r>
              <a:rPr lang="zh-CN" altLang="zh-CN" sz="2800" dirty="0"/>
              <a:t>选项来指定可以被子组件访问的内容。</a:t>
            </a:r>
          </a:p>
          <a:p>
            <a:pPr lvl="1"/>
            <a:r>
              <a:rPr lang="zh-CN" altLang="zh-CN" sz="2800" dirty="0"/>
              <a:t>（</a:t>
            </a:r>
            <a:r>
              <a:rPr lang="en-US" altLang="zh-CN" sz="2800" dirty="0"/>
              <a:t>2</a:t>
            </a:r>
            <a:r>
              <a:rPr lang="zh-CN" altLang="zh-CN" sz="2800" dirty="0"/>
              <a:t>）在子组件中通过</a:t>
            </a:r>
            <a:r>
              <a:rPr lang="en-US" altLang="zh-CN" sz="2800" dirty="0"/>
              <a:t>inject</a:t>
            </a:r>
            <a:r>
              <a:rPr lang="zh-CN" altLang="zh-CN" sz="2800" dirty="0"/>
              <a:t>选项注入父组件中由</a:t>
            </a:r>
            <a:r>
              <a:rPr lang="en-US" altLang="zh-CN" sz="2800" dirty="0"/>
              <a:t>provide</a:t>
            </a:r>
            <a:r>
              <a:rPr lang="zh-CN" altLang="zh-CN" sz="2800" dirty="0"/>
              <a:t>选项提供的内容。</a:t>
            </a:r>
          </a:p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835696" y="4737829"/>
            <a:ext cx="3456384" cy="165618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298358" y="5229200"/>
            <a:ext cx="2531059" cy="1008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518499" y="5597624"/>
            <a:ext cx="1981494" cy="4488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699793" y="4858921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/>
              <a:t>组</a:t>
            </a:r>
            <a:r>
              <a:rPr lang="zh-CN" altLang="zh-CN" smtClean="0"/>
              <a:t>件</a:t>
            </a:r>
            <a:r>
              <a:rPr lang="en-US" altLang="zh-CN" dirty="0" smtClean="0"/>
              <a:t>A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52193" y="522920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/>
              <a:t>组</a:t>
            </a:r>
            <a:r>
              <a:rPr lang="zh-CN" altLang="zh-CN" dirty="0" smtClean="0"/>
              <a:t>件</a:t>
            </a:r>
            <a:r>
              <a:rPr lang="en-US" altLang="zh-CN" dirty="0" smtClean="0"/>
              <a:t>B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87824" y="564519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/>
              <a:t>组</a:t>
            </a:r>
            <a:r>
              <a:rPr lang="zh-CN" altLang="zh-CN" dirty="0" smtClean="0"/>
              <a:t>件</a:t>
            </a:r>
            <a:r>
              <a:rPr lang="en-US" altLang="zh-CN" dirty="0" smtClean="0"/>
              <a:t>C</a:t>
            </a:r>
            <a:endParaRPr lang="zh-CN" altLang="en-US" dirty="0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9938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effectLst/>
              </a:rPr>
              <a:t>8.6.4  </a:t>
            </a:r>
            <a:r>
              <a:rPr lang="zh-CN" altLang="zh-CN" b="1" dirty="0">
                <a:effectLst/>
              </a:rPr>
              <a:t>依赖注入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</a:t>
            </a:r>
            <a:r>
              <a:rPr lang="en-US" altLang="zh-CN" sz="1600" dirty="0" smtClean="0">
                <a:latin typeface="+mn-ea"/>
              </a:rPr>
              <a:t>   &lt;</a:t>
            </a:r>
            <a:r>
              <a:rPr lang="en-US" altLang="zh-CN" sz="1600" dirty="0">
                <a:latin typeface="+mn-ea"/>
              </a:rPr>
              <a:t>div id="app"&gt;&lt;grandpa&gt;&lt;/grandpa&gt;&lt;/div&gt;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 </a:t>
            </a:r>
            <a:r>
              <a:rPr lang="en-US" altLang="zh-CN" sz="1600" dirty="0" smtClean="0">
                <a:latin typeface="+mn-ea"/>
              </a:rPr>
              <a:t>    </a:t>
            </a:r>
            <a:r>
              <a:rPr lang="en-US" altLang="zh-CN" sz="1600" dirty="0">
                <a:latin typeface="+mn-ea"/>
              </a:rPr>
              <a:t>&lt;script&gt;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const app=Vue.createApp({})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app.component('grandpa',{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solidFill>
                  <a:srgbClr val="0070C0"/>
                </a:solidFill>
                <a:latin typeface="+mn-ea"/>
              </a:rPr>
              <a:t>   </a:t>
            </a:r>
            <a:r>
              <a:rPr lang="en-US" altLang="zh-CN" sz="1600" b="1" dirty="0">
                <a:solidFill>
                  <a:srgbClr val="0070C0"/>
                </a:solidFill>
                <a:latin typeface="+mn-ea"/>
              </a:rPr>
              <a:t>     provide: </a:t>
            </a:r>
            <a:r>
              <a:rPr lang="en-US" altLang="zh-CN" sz="1600" b="1" dirty="0" smtClean="0">
                <a:solidFill>
                  <a:srgbClr val="0070C0"/>
                </a:solidFill>
                <a:latin typeface="+mn-ea"/>
              </a:rPr>
              <a:t>{ name</a:t>
            </a:r>
            <a:r>
              <a:rPr lang="en-US" altLang="zh-CN" sz="1600" b="1" dirty="0">
                <a:solidFill>
                  <a:srgbClr val="0070C0"/>
                </a:solidFill>
                <a:latin typeface="+mn-ea"/>
              </a:rPr>
              <a:t>:</a:t>
            </a:r>
            <a:r>
              <a:rPr lang="en-US" altLang="zh-CN" sz="1600" b="1" dirty="0" smtClean="0">
                <a:solidFill>
                  <a:srgbClr val="0070C0"/>
                </a:solidFill>
                <a:latin typeface="+mn-ea"/>
              </a:rPr>
              <a:t>'Tom‘ },</a:t>
            </a:r>
            <a:endParaRPr lang="zh-CN" altLang="zh-CN" sz="16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  template: `&lt;parent&gt;&lt;/parent&gt;`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})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 </a:t>
            </a:r>
            <a:r>
              <a:rPr lang="en-US" altLang="zh-CN" sz="1600" dirty="0" smtClean="0">
                <a:latin typeface="+mn-ea"/>
              </a:rPr>
              <a:t>     </a:t>
            </a:r>
            <a:r>
              <a:rPr lang="en-US" altLang="zh-CN" sz="1600" dirty="0">
                <a:latin typeface="+mn-ea"/>
              </a:rPr>
              <a:t>app.component('parent</a:t>
            </a:r>
            <a:r>
              <a:rPr lang="en-US" altLang="zh-CN" sz="1600" dirty="0" smtClean="0">
                <a:latin typeface="+mn-ea"/>
              </a:rPr>
              <a:t>',{   </a:t>
            </a:r>
            <a:r>
              <a:rPr lang="en-US" altLang="zh-CN" sz="1600" dirty="0">
                <a:latin typeface="+mn-ea"/>
              </a:rPr>
              <a:t>template: '&lt;child&gt;&lt;/child</a:t>
            </a:r>
            <a:r>
              <a:rPr lang="en-US" altLang="zh-CN" sz="1600" dirty="0" smtClean="0">
                <a:latin typeface="+mn-ea"/>
              </a:rPr>
              <a:t>&gt;'   </a:t>
            </a:r>
            <a:r>
              <a:rPr lang="en-US" altLang="zh-CN" sz="1600" dirty="0">
                <a:latin typeface="+mn-ea"/>
              </a:rPr>
              <a:t>})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 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app.component('child',{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solidFill>
                  <a:srgbClr val="0070C0"/>
                </a:solidFill>
                <a:latin typeface="+mn-ea"/>
              </a:rPr>
              <a:t>    </a:t>
            </a:r>
            <a:r>
              <a:rPr lang="en-US" altLang="zh-CN" sz="1600" b="1" dirty="0">
                <a:solidFill>
                  <a:srgbClr val="0070C0"/>
                </a:solidFill>
                <a:latin typeface="+mn-ea"/>
              </a:rPr>
              <a:t>    inject:['name'],</a:t>
            </a:r>
            <a:endParaRPr lang="zh-CN" altLang="zh-CN" sz="16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  created</a:t>
            </a:r>
            <a:r>
              <a:rPr lang="en-US" altLang="zh-CN" sz="1600" dirty="0" smtClean="0">
                <a:latin typeface="+mn-ea"/>
              </a:rPr>
              <a:t>(){   </a:t>
            </a:r>
            <a:r>
              <a:rPr lang="en-US" altLang="zh-CN" sz="1600" dirty="0">
                <a:latin typeface="+mn-ea"/>
              </a:rPr>
              <a:t>console.log(this.name) </a:t>
            </a:r>
            <a:r>
              <a:rPr lang="en-US" altLang="zh-CN" sz="1600" dirty="0" smtClean="0">
                <a:latin typeface="+mn-ea"/>
              </a:rPr>
              <a:t>},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  template: '&lt;p&gt;Hello,{{name}}&lt;/p&gt;'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})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app.mount('#app')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&lt;/script&gt;</a:t>
            </a:r>
            <a:endParaRPr lang="zh-CN" altLang="en-US" sz="1600" dirty="0"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868144" y="2348880"/>
            <a:ext cx="145424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/>
              <a:t>inject</a:t>
            </a:r>
            <a:r>
              <a:rPr lang="zh-CN" altLang="zh-CN" dirty="0" smtClean="0"/>
              <a:t>.html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6278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4400" dirty="0"/>
              <a:t>第</a:t>
            </a:r>
            <a:r>
              <a:rPr lang="en-US" altLang="zh-CN" sz="4400" dirty="0"/>
              <a:t>9</a:t>
            </a:r>
            <a:r>
              <a:rPr lang="zh-CN" altLang="en-US" sz="4400" dirty="0"/>
              <a:t>章  虚拟</a:t>
            </a:r>
            <a:r>
              <a:rPr lang="en-US" altLang="zh-CN" sz="4400" dirty="0"/>
              <a:t>DOM</a:t>
            </a:r>
            <a:r>
              <a:rPr lang="zh-CN" altLang="en-US" sz="4400" dirty="0"/>
              <a:t>和</a:t>
            </a:r>
            <a:r>
              <a:rPr lang="en-US" altLang="zh-CN" sz="4400" dirty="0"/>
              <a:t>render()</a:t>
            </a:r>
            <a:r>
              <a:rPr lang="zh-CN" altLang="en-US" sz="4400" dirty="0"/>
              <a:t>函数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 smtClean="0"/>
              <a:t>9.1  </a:t>
            </a:r>
            <a:r>
              <a:rPr lang="en-US" altLang="zh-CN" sz="3200" dirty="0"/>
              <a:t>render()</a:t>
            </a:r>
            <a:r>
              <a:rPr lang="zh-CN" altLang="en-US" sz="3200" dirty="0"/>
              <a:t>函数	</a:t>
            </a:r>
          </a:p>
          <a:p>
            <a:r>
              <a:rPr lang="en-US" altLang="zh-CN" sz="3200" dirty="0"/>
              <a:t>9.2  </a:t>
            </a:r>
            <a:r>
              <a:rPr lang="zh-CN" altLang="en-US" sz="3200" dirty="0"/>
              <a:t>真实</a:t>
            </a:r>
            <a:r>
              <a:rPr lang="en-US" altLang="zh-CN" sz="3200" dirty="0"/>
              <a:t>DOM	</a:t>
            </a:r>
          </a:p>
          <a:p>
            <a:r>
              <a:rPr lang="en-US" altLang="zh-CN" sz="3200" dirty="0"/>
              <a:t>9.3  </a:t>
            </a:r>
            <a:r>
              <a:rPr lang="zh-CN" altLang="en-US" sz="3200" dirty="0"/>
              <a:t>虚拟</a:t>
            </a:r>
            <a:r>
              <a:rPr lang="en-US" altLang="zh-CN" sz="3200" dirty="0"/>
              <a:t>DOM	</a:t>
            </a:r>
          </a:p>
          <a:p>
            <a:r>
              <a:rPr lang="en-US" altLang="zh-CN" sz="3200" dirty="0"/>
              <a:t>9.4  h()</a:t>
            </a:r>
            <a:r>
              <a:rPr lang="zh-CN" altLang="en-US" sz="3200" dirty="0"/>
              <a:t>函数的用法	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728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CN" dirty="0">
                <a:effectLst/>
              </a:rPr>
              <a:t>1.4  Vue组件的选</a:t>
            </a:r>
            <a:r>
              <a:rPr lang="zh-CN" altLang="zh-CN" dirty="0" smtClean="0">
                <a:effectLst/>
              </a:rPr>
              <a:t>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sz="3600" dirty="0" smtClean="0"/>
              <a:t>data</a:t>
            </a:r>
            <a:r>
              <a:rPr lang="zh-CN" altLang="zh-CN" sz="3600" dirty="0"/>
              <a:t>选项：设定模型数据。</a:t>
            </a:r>
          </a:p>
          <a:p>
            <a:r>
              <a:rPr lang="zh-CN" altLang="zh-CN" sz="3600" dirty="0" smtClean="0"/>
              <a:t>template</a:t>
            </a:r>
            <a:r>
              <a:rPr lang="zh-CN" altLang="zh-CN" sz="3600" dirty="0"/>
              <a:t>选项：指定组件的模板。</a:t>
            </a:r>
          </a:p>
          <a:p>
            <a:r>
              <a:rPr lang="zh-CN" altLang="zh-CN" sz="3600" dirty="0" smtClean="0"/>
              <a:t>methods</a:t>
            </a:r>
            <a:r>
              <a:rPr lang="zh-CN" altLang="zh-CN" sz="3600" dirty="0"/>
              <a:t>选项：定义组件的方法。</a:t>
            </a: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3151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9.1  render()</a:t>
            </a:r>
            <a:r>
              <a:rPr lang="zh-CN" altLang="en-US" dirty="0"/>
              <a:t>函数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000" dirty="0" smtClean="0">
                <a:latin typeface="+mn-ea"/>
              </a:rPr>
              <a:t>     &lt;</a:t>
            </a:r>
            <a:r>
              <a:rPr lang="en-US" altLang="zh-CN" sz="2000" dirty="0">
                <a:latin typeface="+mn-ea"/>
              </a:rPr>
              <a:t>div id="app"&gt;</a:t>
            </a:r>
            <a:endParaRPr lang="zh-CN" altLang="zh-CN" sz="2000" dirty="0"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latin typeface="+mn-ea"/>
              </a:rPr>
              <a:t>       &lt;div&gt;</a:t>
            </a:r>
            <a:endParaRPr lang="zh-CN" altLang="zh-CN" sz="2000" dirty="0"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latin typeface="+mn-ea"/>
              </a:rPr>
              <a:t>         &lt;hh :level="1"&gt;1. Vue</a:t>
            </a:r>
            <a:r>
              <a:rPr lang="zh-CN" altLang="zh-CN" sz="2000" dirty="0">
                <a:latin typeface="+mn-ea"/>
              </a:rPr>
              <a:t>简介</a:t>
            </a:r>
            <a:r>
              <a:rPr lang="en-US" altLang="zh-CN" sz="2000" dirty="0">
                <a:latin typeface="+mn-ea"/>
              </a:rPr>
              <a:t>&lt;/hh&gt;</a:t>
            </a:r>
            <a:endParaRPr lang="zh-CN" altLang="zh-CN" sz="2000" dirty="0"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latin typeface="+mn-ea"/>
              </a:rPr>
              <a:t>         &lt;hh :level="2"&gt;1.1 MVVM</a:t>
            </a:r>
            <a:r>
              <a:rPr lang="zh-CN" altLang="zh-CN" sz="2000" dirty="0">
                <a:latin typeface="+mn-ea"/>
              </a:rPr>
              <a:t>设计模式</a:t>
            </a:r>
            <a:r>
              <a:rPr lang="en-US" altLang="zh-CN" sz="2000" dirty="0">
                <a:latin typeface="+mn-ea"/>
              </a:rPr>
              <a:t>&lt;/hh&gt;</a:t>
            </a:r>
            <a:endParaRPr lang="zh-CN" altLang="zh-CN" sz="2000" dirty="0"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latin typeface="+mn-ea"/>
              </a:rPr>
              <a:t>         &lt;hh :level="2"&gt;1.2 Vue</a:t>
            </a:r>
            <a:r>
              <a:rPr lang="zh-CN" altLang="zh-CN" sz="2000" dirty="0">
                <a:latin typeface="+mn-ea"/>
              </a:rPr>
              <a:t>的选项</a:t>
            </a:r>
            <a:r>
              <a:rPr lang="en-US" altLang="zh-CN" sz="2000" dirty="0">
                <a:latin typeface="+mn-ea"/>
              </a:rPr>
              <a:t>&lt;/hh&gt;</a:t>
            </a:r>
            <a:endParaRPr lang="zh-CN" altLang="zh-CN" sz="2000" dirty="0"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latin typeface="+mn-ea"/>
              </a:rPr>
              <a:t>         &lt;hh :level="3"&gt;1.2.1 data</a:t>
            </a:r>
            <a:r>
              <a:rPr lang="zh-CN" altLang="zh-CN" sz="2000" dirty="0">
                <a:latin typeface="+mn-ea"/>
              </a:rPr>
              <a:t>选项</a:t>
            </a:r>
            <a:r>
              <a:rPr lang="en-US" altLang="zh-CN" sz="2000" dirty="0">
                <a:latin typeface="+mn-ea"/>
              </a:rPr>
              <a:t>&lt;/hh&gt;</a:t>
            </a:r>
            <a:endParaRPr lang="zh-CN" altLang="zh-CN" sz="2000" dirty="0"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latin typeface="+mn-ea"/>
              </a:rPr>
              <a:t>         &lt;hh :level="3"&gt;1.2.2 methods</a:t>
            </a:r>
            <a:r>
              <a:rPr lang="zh-CN" altLang="zh-CN" sz="2000" dirty="0">
                <a:latin typeface="+mn-ea"/>
              </a:rPr>
              <a:t>选项</a:t>
            </a:r>
            <a:r>
              <a:rPr lang="en-US" altLang="zh-CN" sz="2000" dirty="0">
                <a:latin typeface="+mn-ea"/>
              </a:rPr>
              <a:t>&lt;/hh&gt;</a:t>
            </a:r>
            <a:endParaRPr lang="zh-CN" altLang="zh-CN" sz="2000" dirty="0"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latin typeface="+mn-ea"/>
              </a:rPr>
              <a:t>         &lt;hh :level="3"&gt;1.2.3 watch</a:t>
            </a:r>
            <a:r>
              <a:rPr lang="zh-CN" altLang="zh-CN" sz="2000" dirty="0">
                <a:latin typeface="+mn-ea"/>
              </a:rPr>
              <a:t>选项</a:t>
            </a:r>
            <a:r>
              <a:rPr lang="en-US" altLang="zh-CN" sz="2000" dirty="0">
                <a:latin typeface="+mn-ea"/>
              </a:rPr>
              <a:t>&lt;/hh&gt;</a:t>
            </a:r>
            <a:endParaRPr lang="zh-CN" altLang="zh-CN" sz="2000" dirty="0"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latin typeface="+mn-ea"/>
              </a:rPr>
              <a:t>       &lt;/div&gt;</a:t>
            </a:r>
            <a:endParaRPr lang="zh-CN" altLang="zh-CN" sz="2000" dirty="0"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latin typeface="+mn-ea"/>
              </a:rPr>
              <a:t>    &lt;/div&gt;</a:t>
            </a:r>
            <a:endParaRPr lang="zh-CN" altLang="en-US" sz="2000" dirty="0"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012160" y="1772816"/>
            <a:ext cx="156966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/>
              <a:t>hrender</a:t>
            </a:r>
            <a:r>
              <a:rPr lang="zh-CN" altLang="zh-CN" dirty="0" smtClean="0"/>
              <a:t>.html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581128"/>
            <a:ext cx="3152006" cy="19898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6728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9.1  render()</a:t>
            </a:r>
            <a:r>
              <a:rPr lang="zh-CN" altLang="en-US" dirty="0"/>
              <a:t>函数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1400" dirty="0" smtClean="0">
                <a:latin typeface="+mn-ea"/>
              </a:rPr>
              <a:t>   &lt;</a:t>
            </a:r>
            <a:r>
              <a:rPr lang="en-US" altLang="zh-CN" sz="1400" dirty="0">
                <a:latin typeface="+mn-ea"/>
              </a:rPr>
              <a:t>script&gt;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const { createApp, h } = Vue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const app = createApp({})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 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app.component('hh', {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</a:t>
            </a:r>
            <a:r>
              <a:rPr lang="en-US" altLang="zh-CN" sz="1400" b="1" dirty="0">
                <a:latin typeface="+mn-ea"/>
              </a:rPr>
              <a:t>  render() {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b="1" dirty="0">
                <a:latin typeface="+mn-ea"/>
              </a:rPr>
              <a:t>          return h(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b="1" dirty="0">
                <a:latin typeface="+mn-ea"/>
              </a:rPr>
              <a:t>            'h' + this.level,   </a:t>
            </a:r>
            <a:r>
              <a:rPr lang="en-US" altLang="zh-CN" sz="1400" dirty="0">
                <a:latin typeface="+mn-ea"/>
              </a:rPr>
              <a:t>//HTML</a:t>
            </a:r>
            <a:r>
              <a:rPr lang="zh-CN" altLang="zh-CN" sz="1400" dirty="0">
                <a:latin typeface="+mn-ea"/>
              </a:rPr>
              <a:t>标记的名字</a:t>
            </a:r>
          </a:p>
          <a:p>
            <a:pPr marL="0" indent="0">
              <a:buNone/>
            </a:pPr>
            <a:r>
              <a:rPr lang="en-US" altLang="zh-CN" sz="1400" b="1" dirty="0">
                <a:latin typeface="+mn-ea"/>
              </a:rPr>
              <a:t>            {},  </a:t>
            </a:r>
            <a:r>
              <a:rPr lang="en-US" altLang="zh-CN" sz="1400" dirty="0">
                <a:latin typeface="+mn-ea"/>
              </a:rPr>
              <a:t>//HTML</a:t>
            </a:r>
            <a:r>
              <a:rPr lang="zh-CN" altLang="zh-CN" sz="1400" dirty="0">
                <a:latin typeface="+mn-ea"/>
              </a:rPr>
              <a:t>标记的属性</a:t>
            </a:r>
          </a:p>
          <a:p>
            <a:pPr marL="0" indent="0">
              <a:buNone/>
            </a:pPr>
            <a:r>
              <a:rPr lang="en-US" altLang="zh-CN" sz="1400" b="1" dirty="0">
                <a:latin typeface="+mn-ea"/>
              </a:rPr>
              <a:t>            this.$slots.default() </a:t>
            </a:r>
            <a:r>
              <a:rPr lang="en-US" altLang="zh-CN" sz="1400" dirty="0">
                <a:latin typeface="+mn-ea"/>
              </a:rPr>
              <a:t>//</a:t>
            </a:r>
            <a:r>
              <a:rPr lang="zh-CN" altLang="zh-CN" sz="1400" dirty="0">
                <a:latin typeface="+mn-ea"/>
              </a:rPr>
              <a:t>默认插槽作为子节点</a:t>
            </a:r>
          </a:p>
          <a:p>
            <a:pPr marL="0" indent="0">
              <a:buNone/>
            </a:pPr>
            <a:r>
              <a:rPr lang="en-US" altLang="zh-CN" sz="1400" b="1" dirty="0">
                <a:latin typeface="+mn-ea"/>
              </a:rPr>
              <a:t>          )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b="1" dirty="0">
                <a:latin typeface="+mn-ea"/>
              </a:rPr>
              <a:t>        },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 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  props: {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    level: </a:t>
            </a:r>
            <a:r>
              <a:rPr lang="en-US" altLang="zh-CN" sz="1400" dirty="0" smtClean="0">
                <a:latin typeface="+mn-ea"/>
              </a:rPr>
              <a:t>{  </a:t>
            </a:r>
            <a:r>
              <a:rPr lang="en-US" altLang="zh-CN" sz="1400" dirty="0">
                <a:latin typeface="+mn-ea"/>
              </a:rPr>
              <a:t>type: Number</a:t>
            </a:r>
            <a:r>
              <a:rPr lang="en-US" altLang="zh-CN" sz="1400" dirty="0" smtClean="0">
                <a:latin typeface="+mn-ea"/>
              </a:rPr>
              <a:t>,  </a:t>
            </a:r>
            <a:r>
              <a:rPr lang="en-US" altLang="zh-CN" sz="1400" dirty="0">
                <a:latin typeface="+mn-ea"/>
              </a:rPr>
              <a:t>required: </a:t>
            </a:r>
            <a:r>
              <a:rPr lang="en-US" altLang="zh-CN" sz="1400" dirty="0" smtClean="0">
                <a:latin typeface="+mn-ea"/>
              </a:rPr>
              <a:t>true   </a:t>
            </a:r>
            <a:r>
              <a:rPr lang="en-US" altLang="zh-CN" sz="1400" dirty="0">
                <a:latin typeface="+mn-ea"/>
              </a:rPr>
              <a:t>}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  }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})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app.mount('#app')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&lt;/script&gt;</a:t>
            </a:r>
            <a:endParaRPr lang="zh-CN" altLang="en-US" sz="1400" dirty="0"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012160" y="1772816"/>
            <a:ext cx="156966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/>
              <a:t>hrender</a:t>
            </a:r>
            <a:r>
              <a:rPr lang="zh-CN" altLang="zh-CN" dirty="0" smtClean="0"/>
              <a:t>.html</a:t>
            </a:r>
            <a:endParaRPr lang="zh-CN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581128"/>
            <a:ext cx="3152006" cy="19898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208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effectLst/>
              </a:rPr>
              <a:t>9.2  </a:t>
            </a:r>
            <a:r>
              <a:rPr lang="zh-CN" altLang="zh-CN" b="1" dirty="0">
                <a:effectLst/>
              </a:rPr>
              <a:t>真实</a:t>
            </a:r>
            <a:r>
              <a:rPr lang="en-US" altLang="zh-CN" b="1" dirty="0" smtClean="0">
                <a:effectLst/>
              </a:rPr>
              <a:t>DOM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>
                <a:latin typeface="+mn-ea"/>
              </a:rPr>
              <a:t>&lt;div&gt;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&lt;h1&gt;My title&lt;/h1&gt;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Hello World!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&lt;!-- more --&gt;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&lt;/div&gt;</a:t>
            </a:r>
            <a:endParaRPr lang="zh-CN" altLang="zh-CN" dirty="0">
              <a:latin typeface="+mn-ea"/>
            </a:endParaRPr>
          </a:p>
          <a:p>
            <a:endParaRPr lang="zh-CN" altLang="en-US" dirty="0"/>
          </a:p>
        </p:txBody>
      </p:sp>
      <p:pic>
        <p:nvPicPr>
          <p:cNvPr id="4" name="图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00808"/>
            <a:ext cx="4320480" cy="22322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5687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ffectLst/>
              </a:rPr>
              <a:t>9.3  </a:t>
            </a:r>
            <a:r>
              <a:rPr lang="zh-CN" altLang="zh-CN" dirty="0">
                <a:effectLst/>
              </a:rPr>
              <a:t>虚拟</a:t>
            </a:r>
            <a:r>
              <a:rPr lang="en-US" altLang="zh-CN" dirty="0">
                <a:effectLst/>
              </a:rPr>
              <a:t>DOM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组件的模板也可以直接用</a:t>
            </a:r>
            <a:r>
              <a:rPr lang="en-US" altLang="zh-CN" dirty="0"/>
              <a:t>render()</a:t>
            </a:r>
            <a:r>
              <a:rPr lang="zh-CN" altLang="zh-CN" dirty="0"/>
              <a:t>函数来代替： 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render() {</a:t>
            </a:r>
            <a:endParaRPr lang="zh-CN" altLang="zh-CN" sz="20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  return h('h1', {}, this.blogTitle)</a:t>
            </a:r>
            <a:endParaRPr lang="zh-CN" altLang="zh-CN" sz="20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}</a:t>
            </a:r>
            <a:endParaRPr lang="zh-CN" altLang="zh-CN" sz="2000" dirty="0">
              <a:solidFill>
                <a:srgbClr val="0070C0"/>
              </a:solidFill>
              <a:latin typeface="+mn-ea"/>
            </a:endParaRPr>
          </a:p>
          <a:p>
            <a:r>
              <a:rPr lang="zh-CN" altLang="zh-CN" dirty="0"/>
              <a:t>以上</a:t>
            </a:r>
            <a:r>
              <a:rPr lang="en-US" altLang="zh-CN" dirty="0"/>
              <a:t>render()</a:t>
            </a:r>
            <a:r>
              <a:rPr lang="zh-CN" altLang="zh-CN" dirty="0"/>
              <a:t>函数调用了</a:t>
            </a:r>
            <a:r>
              <a:rPr lang="en-US" altLang="zh-CN" dirty="0"/>
              <a:t>Vue</a:t>
            </a:r>
            <a:r>
              <a:rPr lang="zh-CN" altLang="zh-CN" dirty="0"/>
              <a:t>的内置</a:t>
            </a:r>
            <a:r>
              <a:rPr lang="en-US" altLang="zh-CN" dirty="0"/>
              <a:t>h()</a:t>
            </a:r>
            <a:r>
              <a:rPr lang="zh-CN" altLang="zh-CN" dirty="0"/>
              <a:t>函数，该</a:t>
            </a:r>
            <a:r>
              <a:rPr lang="en-US" altLang="zh-CN" dirty="0"/>
              <a:t>h()</a:t>
            </a:r>
            <a:r>
              <a:rPr lang="zh-CN" altLang="zh-CN" dirty="0"/>
              <a:t>函数返回的并不是真实的</a:t>
            </a:r>
            <a:r>
              <a:rPr lang="en-US" altLang="zh-CN" dirty="0"/>
              <a:t>DOM</a:t>
            </a:r>
            <a:r>
              <a:rPr lang="zh-CN" altLang="zh-CN" dirty="0"/>
              <a:t>元素，而是一个</a:t>
            </a:r>
            <a:r>
              <a:rPr lang="en-US" altLang="zh-CN" dirty="0"/>
              <a:t>JavaScript</a:t>
            </a:r>
            <a:r>
              <a:rPr lang="zh-CN" altLang="zh-CN" dirty="0"/>
              <a:t>对象，该对象包含了根节点信息，以及所有子节点的描述信息，这样的节点称为虚拟节点（</a:t>
            </a:r>
            <a:r>
              <a:rPr lang="en-US" altLang="zh-CN" dirty="0"/>
              <a:t>VNode</a:t>
            </a:r>
            <a:r>
              <a:rPr lang="zh-CN" altLang="zh-CN" dirty="0"/>
              <a:t>，</a:t>
            </a:r>
            <a:r>
              <a:rPr lang="en-US" altLang="zh-CN" dirty="0"/>
              <a:t>Virtual Node</a:t>
            </a:r>
            <a:r>
              <a:rPr lang="zh-CN" altLang="zh-CN" dirty="0"/>
              <a:t>）。所有虚拟节点构成的树称为虚拟</a:t>
            </a:r>
            <a:r>
              <a:rPr lang="en-US" altLang="zh-CN" dirty="0"/>
              <a:t>DOM</a:t>
            </a:r>
            <a:r>
              <a:rPr lang="zh-CN" altLang="zh-CN" dirty="0"/>
              <a:t>。</a:t>
            </a:r>
          </a:p>
          <a:p>
            <a:r>
              <a:rPr lang="zh-CN" altLang="zh-CN" dirty="0" smtClean="0"/>
              <a:t>以</a:t>
            </a:r>
            <a:r>
              <a:rPr lang="zh-CN" altLang="zh-CN" dirty="0"/>
              <a:t>上</a:t>
            </a:r>
            <a:r>
              <a:rPr lang="en-US" altLang="zh-CN" dirty="0"/>
              <a:t>h()</a:t>
            </a:r>
            <a:r>
              <a:rPr lang="zh-CN" altLang="zh-CN" dirty="0"/>
              <a:t>函数创建了</a:t>
            </a:r>
            <a:r>
              <a:rPr lang="en-US" altLang="zh-CN" dirty="0"/>
              <a:t>&lt;h1&gt;</a:t>
            </a:r>
            <a:r>
              <a:rPr lang="zh-CN" altLang="zh-CN" dirty="0"/>
              <a:t>根虚拟节点，它的子节点是</a:t>
            </a:r>
            <a:r>
              <a:rPr lang="en-US" altLang="zh-CN" dirty="0"/>
              <a:t>this.blogTitle</a:t>
            </a:r>
            <a:r>
              <a:rPr lang="zh-CN" altLang="zh-CN" dirty="0"/>
              <a:t>变量的值。</a:t>
            </a: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5463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ffectLst/>
              </a:rPr>
              <a:t>9.4  h()</a:t>
            </a:r>
            <a:r>
              <a:rPr lang="zh-CN" altLang="zh-CN" dirty="0">
                <a:effectLst/>
              </a:rPr>
              <a:t>函数的用法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1800" dirty="0">
                <a:latin typeface="+mn-ea"/>
              </a:rPr>
              <a:t> </a:t>
            </a:r>
            <a:r>
              <a:rPr lang="en-US" altLang="zh-CN" sz="1800" dirty="0" smtClean="0">
                <a:latin typeface="+mn-ea"/>
              </a:rPr>
              <a:t>  &lt;</a:t>
            </a:r>
            <a:r>
              <a:rPr lang="en-US" altLang="zh-CN" sz="1800" dirty="0">
                <a:latin typeface="+mn-ea"/>
              </a:rPr>
              <a:t>div id="app</a:t>
            </a:r>
            <a:r>
              <a:rPr lang="en-US" altLang="zh-CN" sz="1800" dirty="0" smtClean="0">
                <a:latin typeface="+mn-ea"/>
              </a:rPr>
              <a:t>"&gt;  </a:t>
            </a:r>
            <a:r>
              <a:rPr lang="en-US" altLang="zh-CN" sz="1800" dirty="0">
                <a:latin typeface="+mn-ea"/>
              </a:rPr>
              <a:t>&lt;parent&gt;&lt;/parent</a:t>
            </a:r>
            <a:r>
              <a:rPr lang="en-US" altLang="zh-CN" sz="1800" dirty="0" smtClean="0">
                <a:latin typeface="+mn-ea"/>
              </a:rPr>
              <a:t>&gt;  </a:t>
            </a:r>
            <a:r>
              <a:rPr lang="en-US" altLang="zh-CN" sz="1800" dirty="0">
                <a:latin typeface="+mn-ea"/>
              </a:rPr>
              <a:t>&lt;/div&gt;</a:t>
            </a:r>
            <a:endParaRPr lang="zh-CN" altLang="zh-CN" sz="1800" dirty="0"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>
                <a:latin typeface="+mn-ea"/>
              </a:rPr>
              <a:t> </a:t>
            </a:r>
            <a:endParaRPr lang="zh-CN" altLang="zh-CN" sz="1800" dirty="0"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>
                <a:latin typeface="+mn-ea"/>
              </a:rPr>
              <a:t>    &lt;script&gt;</a:t>
            </a:r>
            <a:endParaRPr lang="zh-CN" altLang="zh-CN" sz="1800" dirty="0"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>
                <a:latin typeface="+mn-ea"/>
              </a:rPr>
              <a:t>      const { createApp, h, resolveComponent } = Vue</a:t>
            </a:r>
            <a:endParaRPr lang="zh-CN" altLang="zh-CN" sz="1800" dirty="0"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>
                <a:latin typeface="+mn-ea"/>
              </a:rPr>
              <a:t>      const app = createApp({})</a:t>
            </a:r>
            <a:endParaRPr lang="zh-CN" altLang="zh-CN" sz="1800" dirty="0"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>
                <a:latin typeface="+mn-ea"/>
              </a:rPr>
              <a:t> </a:t>
            </a:r>
            <a:endParaRPr lang="zh-CN" altLang="zh-CN" sz="1800" dirty="0"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>
                <a:latin typeface="+mn-ea"/>
              </a:rPr>
              <a:t>      app.component('child',{</a:t>
            </a:r>
            <a:endParaRPr lang="zh-CN" altLang="zh-CN" sz="1800" dirty="0"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>
                <a:latin typeface="+mn-ea"/>
              </a:rPr>
              <a:t>        props:['someProp'],</a:t>
            </a:r>
            <a:endParaRPr lang="zh-CN" altLang="zh-CN" sz="1800" dirty="0"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>
                <a:latin typeface="+mn-ea"/>
              </a:rPr>
              <a:t>        template:'&lt;h2&gt;{{someProp}}&lt;/h2&gt;' </a:t>
            </a:r>
            <a:endParaRPr lang="zh-CN" altLang="zh-CN" sz="1800" dirty="0"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>
                <a:latin typeface="+mn-ea"/>
              </a:rPr>
              <a:t>      }) </a:t>
            </a:r>
            <a:endParaRPr lang="zh-CN" altLang="zh-CN" sz="18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 </a:t>
            </a:r>
            <a:endParaRPr lang="zh-CN" altLang="zh-CN" sz="1400" dirty="0"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012160" y="1772816"/>
            <a:ext cx="145424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/>
              <a:t>params</a:t>
            </a:r>
            <a:r>
              <a:rPr lang="zh-CN" altLang="zh-CN" dirty="0" smtClean="0"/>
              <a:t>.html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0059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ffectLst/>
              </a:rPr>
              <a:t>9.4  h()</a:t>
            </a:r>
            <a:r>
              <a:rPr lang="zh-CN" altLang="zh-CN" dirty="0">
                <a:effectLst/>
              </a:rPr>
              <a:t>函数的用法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1600" dirty="0" smtClean="0">
                <a:latin typeface="+mn-ea"/>
              </a:rPr>
              <a:t>      </a:t>
            </a:r>
            <a:r>
              <a:rPr lang="en-US" altLang="zh-CN" sz="1600" dirty="0">
                <a:latin typeface="+mn-ea"/>
              </a:rPr>
              <a:t>app.component('parent', {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  render() {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    const child = resolveComponent('child')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    return  h( 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      'div',  //</a:t>
            </a:r>
            <a:r>
              <a:rPr lang="zh-CN" altLang="zh-CN" sz="1600" dirty="0">
                <a:latin typeface="+mn-ea"/>
              </a:rPr>
              <a:t>第一个参数：</a:t>
            </a:r>
            <a:r>
              <a:rPr lang="en-US" altLang="zh-CN" sz="1600" dirty="0">
                <a:latin typeface="+mn-ea"/>
              </a:rPr>
              <a:t>&lt;div&gt;</a:t>
            </a:r>
            <a:r>
              <a:rPr lang="zh-CN" altLang="zh-CN" sz="1600" dirty="0">
                <a:latin typeface="+mn-ea"/>
              </a:rPr>
              <a:t>标记</a:t>
            </a: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      {},  //</a:t>
            </a:r>
            <a:r>
              <a:rPr lang="zh-CN" altLang="zh-CN" sz="1600" dirty="0">
                <a:latin typeface="+mn-ea"/>
              </a:rPr>
              <a:t>第二个参数：没有属性</a:t>
            </a: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      [   //</a:t>
            </a:r>
            <a:r>
              <a:rPr lang="zh-CN" altLang="zh-CN" sz="1600" dirty="0">
                <a:latin typeface="+mn-ea"/>
              </a:rPr>
              <a:t>第三个参数：子节点数组</a:t>
            </a: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        'Some text comes first.',   //</a:t>
            </a:r>
            <a:r>
              <a:rPr lang="zh-CN" altLang="zh-CN" sz="1600" dirty="0">
                <a:latin typeface="+mn-ea"/>
              </a:rPr>
              <a:t>文本子节点</a:t>
            </a: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        h('h1', 'A headline'),        //&lt;h1&gt;</a:t>
            </a:r>
            <a:r>
              <a:rPr lang="zh-CN" altLang="zh-CN" sz="1600" dirty="0">
                <a:latin typeface="+mn-ea"/>
              </a:rPr>
              <a:t>子节点</a:t>
            </a: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        h(child, {someProp: 'foobar'})   //&lt;child&gt;</a:t>
            </a:r>
            <a:r>
              <a:rPr lang="zh-CN" altLang="zh-CN" sz="1600" dirty="0">
                <a:latin typeface="+mn-ea"/>
              </a:rPr>
              <a:t>子节点</a:t>
            </a: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      ]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    )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  }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})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app.mount('#app')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&lt;/script&gt;</a:t>
            </a:r>
            <a:endParaRPr lang="zh-CN" altLang="en-US" sz="1600" dirty="0"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012160" y="1772816"/>
            <a:ext cx="145424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/>
              <a:t>params</a:t>
            </a:r>
            <a:r>
              <a:rPr lang="zh-CN" altLang="zh-CN" dirty="0" smtClean="0"/>
              <a:t>.html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79912" y="4581128"/>
            <a:ext cx="4824536" cy="14773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/>
              <a:t>&lt;div&gt;</a:t>
            </a:r>
            <a:endParaRPr lang="zh-CN" altLang="zh-CN" dirty="0"/>
          </a:p>
          <a:p>
            <a:r>
              <a:rPr lang="en-US" altLang="zh-CN" dirty="0"/>
              <a:t>  Some text comes first</a:t>
            </a:r>
            <a:endParaRPr lang="zh-CN" altLang="zh-CN" dirty="0"/>
          </a:p>
          <a:p>
            <a:r>
              <a:rPr lang="en-US" altLang="zh-CN" dirty="0"/>
              <a:t>  &lt;h1&gt;A headline&lt;/h1&gt;</a:t>
            </a:r>
            <a:endParaRPr lang="zh-CN" altLang="zh-CN" dirty="0"/>
          </a:p>
          <a:p>
            <a:r>
              <a:rPr lang="en-US" altLang="zh-CN" dirty="0"/>
              <a:t>  &lt;child someProp= "foobar "&gt;&lt;/child&gt;</a:t>
            </a:r>
            <a:endParaRPr lang="zh-CN" altLang="zh-CN" dirty="0"/>
          </a:p>
          <a:p>
            <a:r>
              <a:rPr lang="en-US" altLang="zh-CN" dirty="0"/>
              <a:t>&lt;/div&gt;</a:t>
            </a:r>
            <a:endParaRPr lang="zh-CN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272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第</a:t>
            </a:r>
            <a:r>
              <a:rPr lang="en-US" altLang="zh-CN" dirty="0"/>
              <a:t>10</a:t>
            </a:r>
            <a:r>
              <a:rPr lang="zh-CN" altLang="en-US" dirty="0"/>
              <a:t>章  </a:t>
            </a:r>
            <a:r>
              <a:rPr lang="en-US" altLang="zh-CN" dirty="0"/>
              <a:t>Vue CLI</a:t>
            </a:r>
            <a:r>
              <a:rPr lang="zh-CN" altLang="en-US" dirty="0"/>
              <a:t>脚手架工具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10.1  </a:t>
            </a:r>
            <a:r>
              <a:rPr lang="en-US" altLang="zh-CN" dirty="0"/>
              <a:t>Vue CLI</a:t>
            </a:r>
            <a:r>
              <a:rPr lang="zh-CN" altLang="en-US" dirty="0"/>
              <a:t>简介以及安装	</a:t>
            </a:r>
          </a:p>
          <a:p>
            <a:r>
              <a:rPr lang="en-US" altLang="zh-CN" dirty="0"/>
              <a:t>10.2  </a:t>
            </a:r>
            <a:r>
              <a:rPr lang="zh-CN" altLang="en-US" dirty="0"/>
              <a:t>创建</a:t>
            </a:r>
            <a:r>
              <a:rPr lang="en-US" altLang="zh-CN" dirty="0"/>
              <a:t>Vue</a:t>
            </a:r>
            <a:r>
              <a:rPr lang="zh-CN" altLang="en-US" dirty="0"/>
              <a:t>项目	</a:t>
            </a:r>
          </a:p>
          <a:p>
            <a:r>
              <a:rPr lang="en-US" altLang="zh-CN" dirty="0"/>
              <a:t>10.3  Vue</a:t>
            </a:r>
            <a:r>
              <a:rPr lang="zh-CN" altLang="en-US" dirty="0"/>
              <a:t>项目的结构	</a:t>
            </a:r>
            <a:endParaRPr lang="en-US" altLang="zh-CN" dirty="0" smtClean="0"/>
          </a:p>
          <a:p>
            <a:r>
              <a:rPr lang="en-US" altLang="zh-CN" dirty="0" smtClean="0"/>
              <a:t>10.4  </a:t>
            </a:r>
            <a:r>
              <a:rPr lang="zh-CN" altLang="en-US" dirty="0" smtClean="0"/>
              <a:t>运行</a:t>
            </a:r>
            <a:r>
              <a:rPr lang="en-US" altLang="zh-CN" dirty="0" smtClean="0"/>
              <a:t>Vue</a:t>
            </a:r>
            <a:r>
              <a:rPr lang="zh-CN" altLang="en-US" dirty="0" smtClean="0"/>
              <a:t>项目</a:t>
            </a:r>
            <a:endParaRPr lang="zh-CN" altLang="en-US" dirty="0"/>
          </a:p>
          <a:p>
            <a:r>
              <a:rPr lang="en-US" altLang="zh-CN" dirty="0" smtClean="0"/>
              <a:t>10.5  </a:t>
            </a:r>
            <a:r>
              <a:rPr lang="zh-CN" altLang="en-US" dirty="0"/>
              <a:t>创建单文件组件</a:t>
            </a:r>
            <a:r>
              <a:rPr lang="en-US" altLang="zh-CN" dirty="0"/>
              <a:t>&lt;Hello&gt;	</a:t>
            </a:r>
          </a:p>
          <a:p>
            <a:pPr lvl="1"/>
            <a:r>
              <a:rPr lang="en-US" altLang="zh-CN" dirty="0" smtClean="0"/>
              <a:t>10.5.1  </a:t>
            </a:r>
            <a:r>
              <a:rPr lang="zh-CN" altLang="en-US" dirty="0"/>
              <a:t>创建</a:t>
            </a:r>
            <a:r>
              <a:rPr lang="en-US" altLang="zh-CN" dirty="0"/>
              <a:t>Hello.vue</a:t>
            </a:r>
            <a:r>
              <a:rPr lang="zh-CN" altLang="en-US" dirty="0"/>
              <a:t>文件	</a:t>
            </a:r>
          </a:p>
          <a:p>
            <a:pPr lvl="1"/>
            <a:r>
              <a:rPr lang="en-US" altLang="zh-CN" dirty="0" smtClean="0"/>
              <a:t>10.5.2  </a:t>
            </a:r>
            <a:r>
              <a:rPr lang="zh-CN" altLang="en-US" dirty="0"/>
              <a:t>修改</a:t>
            </a:r>
            <a:r>
              <a:rPr lang="en-US" altLang="zh-CN" dirty="0"/>
              <a:t>App.vue</a:t>
            </a:r>
            <a:r>
              <a:rPr lang="zh-CN" altLang="en-US" dirty="0"/>
              <a:t>文</a:t>
            </a:r>
            <a:r>
              <a:rPr lang="zh-CN" altLang="en-US" dirty="0" smtClean="0"/>
              <a:t>件</a:t>
            </a:r>
            <a:endParaRPr lang="zh-CN" altLang="en-US" dirty="0"/>
          </a:p>
          <a:p>
            <a:r>
              <a:rPr lang="en-US" altLang="zh-CN" dirty="0" smtClean="0"/>
              <a:t>10.6  </a:t>
            </a:r>
            <a:r>
              <a:rPr lang="zh-CN" altLang="en-US" dirty="0" smtClean="0"/>
              <a:t>创建正式产品</a:t>
            </a:r>
            <a:endParaRPr lang="en-US" altLang="zh-CN" dirty="0" smtClean="0"/>
          </a:p>
          <a:p>
            <a:r>
              <a:rPr lang="en-US" altLang="zh-CN" dirty="0"/>
              <a:t>10.7  </a:t>
            </a:r>
            <a:r>
              <a:rPr lang="zh-CN" altLang="zh-CN" dirty="0"/>
              <a:t>把</a:t>
            </a:r>
            <a:r>
              <a:rPr lang="en-US" altLang="zh-CN" dirty="0"/>
              <a:t>helloworld</a:t>
            </a:r>
            <a:r>
              <a:rPr lang="zh-CN" altLang="zh-CN" dirty="0"/>
              <a:t>正式产品发布到</a:t>
            </a:r>
            <a:r>
              <a:rPr lang="en-US" altLang="zh-CN" dirty="0"/>
              <a:t>Tomcat</a:t>
            </a:r>
            <a:r>
              <a:rPr lang="zh-CN" altLang="zh-CN" dirty="0"/>
              <a:t>中</a:t>
            </a:r>
            <a:endParaRPr lang="zh-CN" altLang="en-US" dirty="0"/>
          </a:p>
          <a:p>
            <a:pPr marL="0" indent="0">
              <a:buNone/>
            </a:pPr>
            <a:r>
              <a:rPr lang="zh-CN" altLang="en-US" dirty="0"/>
              <a:t>	</a:t>
            </a: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1856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10.1  Vue CLI</a:t>
            </a:r>
            <a:r>
              <a:rPr lang="zh-CN" altLang="en-US"/>
              <a:t>简介以及安装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sz="3200" dirty="0"/>
              <a:t>为了便于快速开发和管理</a:t>
            </a:r>
            <a:r>
              <a:rPr lang="en-US" altLang="zh-CN" sz="3200" dirty="0"/>
              <a:t>Vue</a:t>
            </a:r>
            <a:r>
              <a:rPr lang="zh-CN" altLang="zh-CN" sz="3200" dirty="0"/>
              <a:t>项目，</a:t>
            </a:r>
            <a:r>
              <a:rPr lang="en-US" altLang="zh-CN" sz="3200" dirty="0"/>
              <a:t>Vue  CLI</a:t>
            </a:r>
            <a:r>
              <a:rPr lang="zh-CN" altLang="zh-CN" sz="3200" dirty="0"/>
              <a:t>（后文有时简称</a:t>
            </a:r>
            <a:r>
              <a:rPr lang="en-US" altLang="zh-CN" sz="3200" dirty="0"/>
              <a:t>CLI</a:t>
            </a:r>
            <a:r>
              <a:rPr lang="zh-CN" altLang="zh-CN" sz="3200" dirty="0"/>
              <a:t>）脚手架工具应运而生。</a:t>
            </a:r>
            <a:r>
              <a:rPr lang="en-US" altLang="zh-CN" sz="3200" dirty="0"/>
              <a:t>CLI</a:t>
            </a:r>
            <a:r>
              <a:rPr lang="zh-CN" altLang="zh-CN" sz="3200" dirty="0"/>
              <a:t>主要提供了以下功能：</a:t>
            </a:r>
          </a:p>
          <a:p>
            <a:pPr lvl="1"/>
            <a:r>
              <a:rPr lang="zh-CN" altLang="zh-CN" sz="2800" dirty="0"/>
              <a:t>（</a:t>
            </a:r>
            <a:r>
              <a:rPr lang="en-US" altLang="zh-CN" sz="2800" dirty="0"/>
              <a:t>1</a:t>
            </a:r>
            <a:r>
              <a:rPr lang="zh-CN" altLang="zh-CN" sz="2800" dirty="0"/>
              <a:t>）为项目提供统一的架构风格。</a:t>
            </a:r>
          </a:p>
          <a:p>
            <a:pPr lvl="1"/>
            <a:r>
              <a:rPr lang="zh-CN" altLang="zh-CN" sz="2800" dirty="0"/>
              <a:t>（</a:t>
            </a:r>
            <a:r>
              <a:rPr lang="en-US" altLang="zh-CN" sz="2800" dirty="0"/>
              <a:t>2</a:t>
            </a:r>
            <a:r>
              <a:rPr lang="zh-CN" altLang="zh-CN" sz="2800" dirty="0"/>
              <a:t>）为项目提供预配置信息。</a:t>
            </a:r>
          </a:p>
          <a:p>
            <a:pPr lvl="1"/>
            <a:r>
              <a:rPr lang="zh-CN" altLang="zh-CN" sz="2800" dirty="0"/>
              <a:t>（</a:t>
            </a:r>
            <a:r>
              <a:rPr lang="en-US" altLang="zh-CN" sz="2800" dirty="0"/>
              <a:t>3</a:t>
            </a:r>
            <a:r>
              <a:rPr lang="zh-CN" altLang="zh-CN" sz="2800" dirty="0"/>
              <a:t>）支持单文件组件。</a:t>
            </a:r>
          </a:p>
          <a:p>
            <a:pPr lvl="1"/>
            <a:r>
              <a:rPr lang="zh-CN" altLang="zh-CN" sz="2800" dirty="0"/>
              <a:t>（</a:t>
            </a:r>
            <a:r>
              <a:rPr lang="en-US" altLang="zh-CN" sz="2800" dirty="0"/>
              <a:t>4</a:t>
            </a:r>
            <a:r>
              <a:rPr lang="zh-CN" altLang="zh-CN" sz="2800" dirty="0"/>
              <a:t>）提供了用于创建和管理项目的命令行工具。</a:t>
            </a:r>
          </a:p>
          <a:p>
            <a:pPr lvl="1"/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3975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10.1  Vue CLI</a:t>
            </a:r>
            <a:r>
              <a:rPr lang="zh-CN" altLang="en-US" dirty="0"/>
              <a:t>简介以及安</a:t>
            </a:r>
            <a:r>
              <a:rPr lang="zh-CN" altLang="en-US" dirty="0" smtClean="0"/>
              <a:t>装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 smtClean="0"/>
              <a:t>CLI通</a:t>
            </a:r>
            <a:r>
              <a:rPr lang="zh-CN" altLang="zh-CN" dirty="0"/>
              <a:t>过NPM工具来安装。在DOS命令行输入以下命令就会安装CLI：</a:t>
            </a:r>
          </a:p>
          <a:p>
            <a:pPr marL="0" indent="0">
              <a:buNone/>
            </a:pPr>
            <a:r>
              <a:rPr lang="zh-CN" altLang="zh-CN" dirty="0">
                <a:solidFill>
                  <a:srgbClr val="0070C0"/>
                </a:solidFill>
              </a:rPr>
              <a:t>npm install -g @vue/cli</a:t>
            </a:r>
          </a:p>
          <a:p>
            <a:r>
              <a:rPr lang="zh-CN" altLang="zh-CN" dirty="0" smtClean="0"/>
              <a:t>安</a:t>
            </a:r>
            <a:r>
              <a:rPr lang="zh-CN" altLang="zh-CN" dirty="0"/>
              <a:t>装完成以后，可以通过以下命令查看</a:t>
            </a:r>
            <a:r>
              <a:rPr lang="en-US" altLang="zh-CN" dirty="0"/>
              <a:t>CLI</a:t>
            </a:r>
            <a:r>
              <a:rPr lang="zh-CN" altLang="zh-CN" dirty="0"/>
              <a:t>的版本，同时也是验证</a:t>
            </a:r>
            <a:r>
              <a:rPr lang="en-US" altLang="zh-CN" dirty="0"/>
              <a:t>CLI</a:t>
            </a:r>
            <a:r>
              <a:rPr lang="zh-CN" altLang="zh-CN" dirty="0"/>
              <a:t>是否安装成功：</a:t>
            </a:r>
          </a:p>
          <a:p>
            <a:pPr marL="0" indent="0">
              <a:buNone/>
            </a:pPr>
            <a:r>
              <a:rPr lang="en-US" altLang="zh-CN" dirty="0">
                <a:solidFill>
                  <a:srgbClr val="0070C0"/>
                </a:solidFill>
              </a:rPr>
              <a:t>vue  --version</a:t>
            </a:r>
            <a:endParaRPr lang="zh-CN" altLang="zh-CN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zh-CN" altLang="en-US" dirty="0">
              <a:solidFill>
                <a:srgbClr val="0070C0"/>
              </a:solidFill>
            </a:endParaRPr>
          </a:p>
        </p:txBody>
      </p:sp>
      <p:pic>
        <p:nvPicPr>
          <p:cNvPr id="4" name="图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027" y="3753036"/>
            <a:ext cx="5463927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88" y="4653136"/>
            <a:ext cx="4527550" cy="20447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9051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10.2  </a:t>
            </a:r>
            <a:r>
              <a:rPr lang="zh-CN" altLang="en-US" dirty="0"/>
              <a:t>创建</a:t>
            </a:r>
            <a:r>
              <a:rPr lang="en-US" altLang="zh-CN" dirty="0"/>
              <a:t>Vue</a:t>
            </a:r>
            <a:r>
              <a:rPr lang="zh-CN" altLang="en-US" dirty="0"/>
              <a:t>项目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zh-CN" sz="3600" dirty="0"/>
              <a:t>利用</a:t>
            </a:r>
            <a:r>
              <a:rPr lang="en-US" altLang="zh-CN" sz="3600" dirty="0"/>
              <a:t>CLI</a:t>
            </a:r>
            <a:r>
              <a:rPr lang="zh-CN" altLang="zh-CN" sz="3600" dirty="0"/>
              <a:t>来创建</a:t>
            </a:r>
            <a:r>
              <a:rPr lang="en-US" altLang="zh-CN" sz="3600" dirty="0"/>
              <a:t>Vue</a:t>
            </a:r>
            <a:r>
              <a:rPr lang="zh-CN" altLang="zh-CN" sz="3600" dirty="0"/>
              <a:t>项目有两种方式：</a:t>
            </a:r>
          </a:p>
          <a:p>
            <a:pPr lvl="1"/>
            <a:r>
              <a:rPr lang="zh-CN" altLang="zh-CN" sz="3200" dirty="0"/>
              <a:t>（</a:t>
            </a:r>
            <a:r>
              <a:rPr lang="en-US" altLang="zh-CN" sz="3200" dirty="0"/>
              <a:t>1</a:t>
            </a:r>
            <a:r>
              <a:rPr lang="zh-CN" altLang="zh-CN" sz="3200" dirty="0"/>
              <a:t>）通过“</a:t>
            </a:r>
            <a:r>
              <a:rPr lang="en-US" altLang="zh-CN" sz="3200" dirty="0"/>
              <a:t>vue create &lt;</a:t>
            </a:r>
            <a:r>
              <a:rPr lang="zh-CN" altLang="zh-CN" sz="3200" dirty="0"/>
              <a:t>项目名</a:t>
            </a:r>
            <a:r>
              <a:rPr lang="en-US" altLang="zh-CN" sz="3200" dirty="0"/>
              <a:t>&gt;</a:t>
            </a:r>
            <a:r>
              <a:rPr lang="zh-CN" altLang="zh-CN" sz="3200" dirty="0"/>
              <a:t>”命令，以基于命令行交互的方式创建项目。</a:t>
            </a:r>
          </a:p>
          <a:p>
            <a:pPr lvl="1"/>
            <a:r>
              <a:rPr lang="zh-CN" altLang="zh-CN" sz="3200" dirty="0"/>
              <a:t>（</a:t>
            </a:r>
            <a:r>
              <a:rPr lang="en-US" altLang="zh-CN" sz="3200" dirty="0"/>
              <a:t>2</a:t>
            </a:r>
            <a:r>
              <a:rPr lang="zh-CN" altLang="zh-CN" sz="3200" dirty="0"/>
              <a:t>）通过“</a:t>
            </a:r>
            <a:r>
              <a:rPr lang="en-US" altLang="zh-CN" sz="3200" dirty="0"/>
              <a:t>vue ui</a:t>
            </a:r>
            <a:r>
              <a:rPr lang="zh-CN" altLang="zh-CN" sz="3200" dirty="0"/>
              <a:t>”命令启动图形用户界面来创建项目。</a:t>
            </a:r>
          </a:p>
          <a:p>
            <a:pPr lvl="1"/>
            <a:endParaRPr lang="zh-CN" altLang="en-US" sz="32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2063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>
                <a:effectLst/>
              </a:rPr>
              <a:t>1.4  Vue组件的选项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47500" lnSpcReduction="20000"/>
          </a:bodyPr>
          <a:lstStyle/>
          <a:p>
            <a:r>
              <a:rPr lang="zh-CN" altLang="zh-CN" sz="5100" dirty="0"/>
              <a:t>data选项可以包含各种类型的模型数据，例如</a:t>
            </a:r>
            <a:r>
              <a:rPr lang="zh-CN" altLang="zh-CN" dirty="0" smtClean="0"/>
              <a:t>：</a:t>
            </a:r>
            <a:endParaRPr lang="en-US" altLang="zh-CN" dirty="0" smtClean="0"/>
          </a:p>
          <a:p>
            <a:endParaRPr lang="zh-CN" altLang="zh-CN" dirty="0"/>
          </a:p>
          <a:p>
            <a:pPr marL="0" indent="0">
              <a:buNone/>
            </a:pPr>
            <a:r>
              <a:rPr lang="zh-CN" altLang="zh-CN" sz="3400" dirty="0">
                <a:latin typeface="+mn-ea"/>
              </a:rPr>
              <a:t>const vm=Vue.createApp({</a:t>
            </a:r>
          </a:p>
          <a:p>
            <a:pPr marL="0" indent="0">
              <a:buNone/>
            </a:pPr>
            <a:r>
              <a:rPr lang="zh-CN" altLang="zh-CN" sz="3400" dirty="0">
                <a:solidFill>
                  <a:srgbClr val="0070C0"/>
                </a:solidFill>
                <a:latin typeface="+mn-ea"/>
              </a:rPr>
              <a:t>  data() {</a:t>
            </a:r>
          </a:p>
          <a:p>
            <a:pPr marL="0" indent="0">
              <a:buNone/>
            </a:pPr>
            <a:r>
              <a:rPr lang="zh-CN" altLang="zh-CN" sz="3400" dirty="0">
                <a:latin typeface="+mn-ea"/>
              </a:rPr>
              <a:t>    return{</a:t>
            </a:r>
          </a:p>
          <a:p>
            <a:pPr marL="0" indent="0">
              <a:buNone/>
            </a:pPr>
            <a:r>
              <a:rPr lang="zh-CN" altLang="zh-CN" sz="3400" dirty="0">
                <a:latin typeface="+mn-ea"/>
              </a:rPr>
              <a:t>      index:0,   //数字类型</a:t>
            </a:r>
          </a:p>
          <a:p>
            <a:pPr marL="0" indent="0">
              <a:buNone/>
            </a:pPr>
            <a:r>
              <a:rPr lang="zh-CN" altLang="zh-CN" sz="3400" dirty="0">
                <a:latin typeface="+mn-ea"/>
              </a:rPr>
              <a:t>      isMarried:true ,  //布尔类型</a:t>
            </a:r>
          </a:p>
          <a:p>
            <a:pPr marL="0" indent="0">
              <a:buNone/>
            </a:pPr>
            <a:r>
              <a:rPr lang="zh-CN" altLang="zh-CN" sz="3400" dirty="0">
                <a:latin typeface="+mn-ea"/>
              </a:rPr>
              <a:t>      message: 'Hello',   //字符串类型</a:t>
            </a:r>
          </a:p>
          <a:p>
            <a:pPr marL="0" indent="0">
              <a:buNone/>
            </a:pPr>
            <a:r>
              <a:rPr lang="zh-CN" altLang="zh-CN" sz="3400" dirty="0">
                <a:latin typeface="+mn-ea"/>
              </a:rPr>
              <a:t>      scores: [99,81,56,78,100],  //数组类型</a:t>
            </a:r>
          </a:p>
          <a:p>
            <a:pPr marL="0" indent="0">
              <a:buNone/>
            </a:pPr>
            <a:r>
              <a:rPr lang="zh-CN" altLang="zh-CN" sz="3400" dirty="0">
                <a:latin typeface="+mn-ea"/>
              </a:rPr>
              <a:t>      student: {name:'Tom',age:17},  //对象类型</a:t>
            </a:r>
          </a:p>
          <a:p>
            <a:pPr marL="0" indent="0">
              <a:buNone/>
            </a:pPr>
            <a:r>
              <a:rPr lang="zh-CN" altLang="zh-CN" sz="3400" dirty="0">
                <a:latin typeface="+mn-ea"/>
              </a:rPr>
              <a:t>      students:[    //元素为对象的数组类型</a:t>
            </a:r>
          </a:p>
          <a:p>
            <a:pPr marL="0" indent="0">
              <a:buNone/>
            </a:pPr>
            <a:r>
              <a:rPr lang="zh-CN" altLang="zh-CN" sz="3400" dirty="0">
                <a:latin typeface="+mn-ea"/>
              </a:rPr>
              <a:t>        {name:'Tom',age:17}, </a:t>
            </a:r>
          </a:p>
          <a:p>
            <a:pPr marL="0" indent="0">
              <a:buNone/>
            </a:pPr>
            <a:r>
              <a:rPr lang="zh-CN" altLang="zh-CN" sz="3400" dirty="0">
                <a:latin typeface="+mn-ea"/>
              </a:rPr>
              <a:t>        {name:'Mike',age:15}, </a:t>
            </a:r>
          </a:p>
          <a:p>
            <a:pPr marL="0" indent="0">
              <a:buNone/>
            </a:pPr>
            <a:r>
              <a:rPr lang="zh-CN" altLang="zh-CN" sz="3400" dirty="0">
                <a:latin typeface="+mn-ea"/>
              </a:rPr>
              <a:t>        {name:'Mary',age:18}, </a:t>
            </a:r>
          </a:p>
          <a:p>
            <a:pPr marL="0" indent="0">
              <a:buNone/>
            </a:pPr>
            <a:r>
              <a:rPr lang="zh-CN" altLang="zh-CN" sz="3400" dirty="0">
                <a:latin typeface="+mn-ea"/>
              </a:rPr>
              <a:t>        {name:'Jack',age:16}</a:t>
            </a:r>
          </a:p>
          <a:p>
            <a:pPr marL="0" indent="0">
              <a:buNone/>
            </a:pPr>
            <a:r>
              <a:rPr lang="zh-CN" altLang="zh-CN" sz="3400" dirty="0">
                <a:latin typeface="+mn-ea"/>
              </a:rPr>
              <a:t>      ]</a:t>
            </a:r>
          </a:p>
          <a:p>
            <a:pPr marL="0" indent="0">
              <a:buNone/>
            </a:pPr>
            <a:r>
              <a:rPr lang="zh-CN" altLang="zh-CN" sz="3400" dirty="0">
                <a:latin typeface="+mn-ea"/>
              </a:rPr>
              <a:t>    }</a:t>
            </a:r>
          </a:p>
          <a:p>
            <a:pPr marL="0" indent="0">
              <a:buNone/>
            </a:pPr>
            <a:r>
              <a:rPr lang="zh-CN" altLang="zh-CN" sz="3400" dirty="0">
                <a:latin typeface="+mn-ea"/>
              </a:rPr>
              <a:t>  }</a:t>
            </a:r>
          </a:p>
          <a:p>
            <a:pPr marL="0" indent="0">
              <a:buNone/>
            </a:pPr>
            <a:r>
              <a:rPr lang="zh-CN" altLang="zh-CN" sz="3400" dirty="0">
                <a:latin typeface="+mn-ea"/>
              </a:rPr>
              <a:t>}).mount('#app')</a:t>
            </a:r>
            <a:endParaRPr lang="zh-CN" altLang="en-US" sz="3400" dirty="0">
              <a:latin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3780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>
                <a:effectLst/>
              </a:rPr>
              <a:t>10.3  Vue项目的结构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050867"/>
              </p:ext>
            </p:extLst>
          </p:nvPr>
        </p:nvGraphicFramePr>
        <p:xfrm>
          <a:off x="2017395" y="1605756"/>
          <a:ext cx="5109210" cy="5207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48510"/>
                <a:gridCol w="3060700"/>
              </a:tblGrid>
              <a:tr h="215900">
                <a:tc>
                  <a:txBody>
                    <a:bodyPr/>
                    <a:lstStyle/>
                    <a:p>
                      <a:pPr indent="20955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050" dirty="0">
                          <a:effectLst/>
                        </a:rPr>
                        <a:t>目录和文件</a:t>
                      </a:r>
                      <a:endParaRPr lang="zh-CN" sz="10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71755" marR="71755" marT="0" marB="0" anchor="ctr"/>
                </a:tc>
                <a:tc>
                  <a:txBody>
                    <a:bodyPr/>
                    <a:lstStyle/>
                    <a:p>
                      <a:pPr indent="131445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050">
                          <a:effectLst/>
                        </a:rPr>
                        <a:t>说明</a:t>
                      </a:r>
                      <a:endParaRPr lang="zh-CN" sz="1050">
                        <a:solidFill>
                          <a:srgbClr val="000000"/>
                        </a:solidFill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71755" marR="71755" marT="0" marB="0" anchor="ctr"/>
                </a:tc>
              </a:tr>
              <a:tr h="241300">
                <a:tc>
                  <a:txBody>
                    <a:bodyPr/>
                    <a:lstStyle/>
                    <a:p>
                      <a:pPr indent="86360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050" dirty="0">
                          <a:effectLst/>
                        </a:rPr>
                        <a:t>node_modules目录</a:t>
                      </a:r>
                      <a:endParaRPr lang="zh-CN" sz="10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1755" marR="71755" marT="0" marB="0" anchor="ctr"/>
                </a:tc>
                <a:tc>
                  <a:txBody>
                    <a:bodyPr/>
                    <a:lstStyle/>
                    <a:p>
                      <a:pPr indent="18415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050">
                          <a:effectLst/>
                        </a:rPr>
                        <a:t>存放项目的依赖文件。</a:t>
                      </a:r>
                      <a:endParaRPr lang="zh-CN" sz="105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1755" marR="71755" marT="0" marB="0" anchor="ctr"/>
                </a:tc>
              </a:tr>
              <a:tr h="375920">
                <a:tc>
                  <a:txBody>
                    <a:bodyPr/>
                    <a:lstStyle/>
                    <a:p>
                      <a:pPr indent="86360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050" dirty="0">
                          <a:effectLst/>
                        </a:rPr>
                        <a:t>public目录</a:t>
                      </a:r>
                      <a:endParaRPr lang="zh-CN" sz="10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1755" marR="71755" marT="0" marB="0" anchor="ctr"/>
                </a:tc>
                <a:tc>
                  <a:txBody>
                    <a:bodyPr/>
                    <a:lstStyle/>
                    <a:p>
                      <a:pPr indent="18415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050" dirty="0">
                          <a:effectLst/>
                        </a:rPr>
                        <a:t>被公开访问的目录。该目录中的文件不会被</a:t>
                      </a:r>
                      <a:r>
                        <a:rPr lang="en-US" sz="1050" dirty="0">
                          <a:effectLst/>
                        </a:rPr>
                        <a:t>webpack</a:t>
                      </a:r>
                      <a:r>
                        <a:rPr lang="zh-CN" sz="1050" dirty="0">
                          <a:effectLst/>
                        </a:rPr>
                        <a:t>编译以及进行压缩处理。</a:t>
                      </a:r>
                    </a:p>
                    <a:p>
                      <a:pPr indent="18415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zh-CN" sz="10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1755" marR="71755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indent="86360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050" dirty="0">
                          <a:effectLst/>
                        </a:rPr>
                        <a:t>public/favicon.ico文件</a:t>
                      </a:r>
                      <a:endParaRPr lang="zh-CN" sz="10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1755" marR="71755" marT="0" marB="0" anchor="ctr"/>
                </a:tc>
                <a:tc>
                  <a:txBody>
                    <a:bodyPr/>
                    <a:lstStyle/>
                    <a:p>
                      <a:pPr indent="18415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050" dirty="0">
                          <a:effectLst/>
                        </a:rPr>
                        <a:t>图标文件。</a:t>
                      </a:r>
                      <a:endParaRPr lang="zh-CN" sz="10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1755" marR="71755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indent="86360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050">
                          <a:effectLst/>
                        </a:rPr>
                        <a:t>public/index.html文件</a:t>
                      </a:r>
                    </a:p>
                    <a:p>
                      <a:pPr indent="86360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050">
                          <a:effectLst/>
                        </a:rPr>
                        <a:t> </a:t>
                      </a:r>
                      <a:endParaRPr lang="zh-CN" sz="105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1755" marR="71755" marT="0" marB="0" anchor="ctr"/>
                </a:tc>
                <a:tc>
                  <a:txBody>
                    <a:bodyPr/>
                    <a:lstStyle/>
                    <a:p>
                      <a:pPr indent="18415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050" dirty="0">
                          <a:effectLst/>
                        </a:rPr>
                        <a:t>项目的主页。</a:t>
                      </a:r>
                      <a:endParaRPr lang="zh-CN" sz="10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1755" marR="71755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indent="86360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050">
                          <a:effectLst/>
                        </a:rPr>
                        <a:t>src目录</a:t>
                      </a:r>
                      <a:endParaRPr lang="zh-CN" sz="105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1755" marR="71755" marT="0" marB="0" anchor="ctr"/>
                </a:tc>
                <a:tc>
                  <a:txBody>
                    <a:bodyPr/>
                    <a:lstStyle/>
                    <a:p>
                      <a:pPr indent="18415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050" dirty="0">
                          <a:effectLst/>
                        </a:rPr>
                        <a:t>存放项目的源代码。</a:t>
                      </a:r>
                      <a:endParaRPr lang="zh-CN" sz="10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1755" marR="71755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indent="86360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050" dirty="0">
                          <a:effectLst/>
                        </a:rPr>
                        <a:t>src/assets目录</a:t>
                      </a:r>
                      <a:endParaRPr lang="zh-CN" sz="10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1755" marR="71755" marT="0" marB="0" anchor="ctr"/>
                </a:tc>
                <a:tc>
                  <a:txBody>
                    <a:bodyPr/>
                    <a:lstStyle/>
                    <a:p>
                      <a:pPr indent="18415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050" dirty="0">
                          <a:effectLst/>
                        </a:rPr>
                        <a:t>存放项目的静态资源，如图片和</a:t>
                      </a:r>
                      <a:r>
                        <a:rPr lang="en-US" sz="1050" dirty="0">
                          <a:effectLst/>
                        </a:rPr>
                        <a:t>CSS</a:t>
                      </a:r>
                      <a:r>
                        <a:rPr lang="zh-CN" sz="1050" dirty="0">
                          <a:effectLst/>
                        </a:rPr>
                        <a:t>文件等。</a:t>
                      </a:r>
                      <a:endParaRPr lang="zh-CN" sz="10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1755" marR="71755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indent="86360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050">
                          <a:effectLst/>
                        </a:rPr>
                        <a:t>src/assets/logo.png文件</a:t>
                      </a:r>
                      <a:endParaRPr lang="zh-CN" sz="105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1755" marR="71755" marT="0" marB="0" anchor="ctr"/>
                </a:tc>
                <a:tc>
                  <a:txBody>
                    <a:bodyPr/>
                    <a:lstStyle/>
                    <a:p>
                      <a:pPr indent="18415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logo</a:t>
                      </a:r>
                      <a:r>
                        <a:rPr lang="zh-CN" sz="1050" dirty="0">
                          <a:effectLst/>
                        </a:rPr>
                        <a:t>图片。</a:t>
                      </a:r>
                      <a:endParaRPr lang="zh-CN" sz="10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1755" marR="71755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indent="86360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050">
                          <a:effectLst/>
                        </a:rPr>
                        <a:t>src/components目录</a:t>
                      </a:r>
                      <a:endParaRPr lang="zh-CN" sz="105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1755" marR="71755" marT="0" marB="0" anchor="ctr"/>
                </a:tc>
                <a:tc>
                  <a:txBody>
                    <a:bodyPr/>
                    <a:lstStyle/>
                    <a:p>
                      <a:pPr indent="18415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050" dirty="0">
                          <a:effectLst/>
                        </a:rPr>
                        <a:t>存放组件的文件。</a:t>
                      </a:r>
                      <a:endParaRPr lang="zh-CN" sz="10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1755" marR="71755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indent="86360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050">
                          <a:effectLst/>
                        </a:rPr>
                        <a:t>src/components/HelloWorld.vue文件</a:t>
                      </a:r>
                      <a:endParaRPr lang="zh-CN" sz="105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1755" marR="71755" marT="0" marB="0" anchor="ctr"/>
                </a:tc>
                <a:tc>
                  <a:txBody>
                    <a:bodyPr/>
                    <a:lstStyle/>
                    <a:p>
                      <a:pPr indent="18415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HelloWorld</a:t>
                      </a:r>
                      <a:r>
                        <a:rPr lang="zh-CN" sz="1050" dirty="0">
                          <a:effectLst/>
                        </a:rPr>
                        <a:t>组件的文件。</a:t>
                      </a:r>
                      <a:endParaRPr lang="zh-CN" sz="10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1755" marR="71755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indent="86360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050">
                          <a:effectLst/>
                        </a:rPr>
                        <a:t>src/App.vue文件</a:t>
                      </a:r>
                      <a:endParaRPr lang="zh-CN" sz="105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1755" marR="71755" marT="0" marB="0" anchor="ctr"/>
                </a:tc>
                <a:tc>
                  <a:txBody>
                    <a:bodyPr/>
                    <a:lstStyle/>
                    <a:p>
                      <a:pPr indent="18415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050" dirty="0">
                          <a:effectLst/>
                        </a:rPr>
                        <a:t>根组件的文件。</a:t>
                      </a:r>
                      <a:endParaRPr lang="zh-CN" sz="10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1755" marR="71755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indent="86360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050">
                          <a:effectLst/>
                        </a:rPr>
                        <a:t>src/main.js文件</a:t>
                      </a:r>
                      <a:endParaRPr lang="zh-CN" sz="105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1755" marR="71755" marT="0" marB="0" anchor="ctr"/>
                </a:tc>
                <a:tc>
                  <a:txBody>
                    <a:bodyPr/>
                    <a:lstStyle/>
                    <a:p>
                      <a:pPr indent="18415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050" dirty="0">
                          <a:effectLst/>
                        </a:rPr>
                        <a:t>程序入口</a:t>
                      </a:r>
                      <a:r>
                        <a:rPr lang="en-US" sz="1050" dirty="0">
                          <a:effectLst/>
                        </a:rPr>
                        <a:t>JS</a:t>
                      </a:r>
                      <a:r>
                        <a:rPr lang="zh-CN" sz="1050" dirty="0">
                          <a:effectLst/>
                        </a:rPr>
                        <a:t>文件，加载各种公共组件以及需要用到的插件。</a:t>
                      </a:r>
                      <a:endParaRPr lang="zh-CN" sz="10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1755" marR="71755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indent="86360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050">
                          <a:effectLst/>
                        </a:rPr>
                        <a:t>.gitignore文件</a:t>
                      </a:r>
                      <a:endParaRPr lang="zh-CN" sz="105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1755" marR="71755" marT="0" marB="0" anchor="ctr"/>
                </a:tc>
                <a:tc>
                  <a:txBody>
                    <a:bodyPr/>
                    <a:lstStyle/>
                    <a:p>
                      <a:pPr indent="18415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050" dirty="0">
                          <a:effectLst/>
                        </a:rPr>
                        <a:t>配置</a:t>
                      </a:r>
                      <a:r>
                        <a:rPr lang="en-US" sz="1050" dirty="0">
                          <a:effectLst/>
                        </a:rPr>
                        <a:t>Git</a:t>
                      </a:r>
                      <a:r>
                        <a:rPr lang="zh-CN" sz="1050" dirty="0">
                          <a:effectLst/>
                        </a:rPr>
                        <a:t>提交项目时忽略哪些文件和文件夹。</a:t>
                      </a:r>
                      <a:endParaRPr lang="zh-CN" sz="10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1755" marR="71755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indent="86360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050">
                          <a:effectLst/>
                        </a:rPr>
                        <a:t>babel.config.js文件</a:t>
                      </a:r>
                      <a:endParaRPr lang="zh-CN" sz="105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1755" marR="71755" marT="0" marB="0" anchor="ctr"/>
                </a:tc>
                <a:tc>
                  <a:txBody>
                    <a:bodyPr/>
                    <a:lstStyle/>
                    <a:p>
                      <a:pPr indent="18415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Babel</a:t>
                      </a:r>
                      <a:r>
                        <a:rPr lang="zh-CN" sz="1050" dirty="0">
                          <a:effectLst/>
                        </a:rPr>
                        <a:t>的配置文件。</a:t>
                      </a:r>
                      <a:endParaRPr lang="zh-CN" sz="10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1755" marR="71755" marT="0" marB="0" anchor="ctr"/>
                </a:tc>
              </a:tr>
              <a:tr h="577850">
                <a:tc>
                  <a:txBody>
                    <a:bodyPr/>
                    <a:lstStyle/>
                    <a:p>
                      <a:pPr indent="86360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050">
                          <a:effectLst/>
                        </a:rPr>
                        <a:t>eslintrc.js文件</a:t>
                      </a:r>
                      <a:endParaRPr lang="zh-CN" sz="105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1755" marR="71755" marT="0" marB="0" anchor="ctr"/>
                </a:tc>
                <a:tc>
                  <a:txBody>
                    <a:bodyPr/>
                    <a:lstStyle/>
                    <a:p>
                      <a:pPr indent="18415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ESLint</a:t>
                      </a:r>
                      <a:r>
                        <a:rPr lang="zh-CN" sz="1050" dirty="0">
                          <a:effectLst/>
                        </a:rPr>
                        <a:t>的配置文件。在通过</a:t>
                      </a:r>
                      <a:r>
                        <a:rPr lang="en-US" sz="1050" dirty="0">
                          <a:effectLst/>
                        </a:rPr>
                        <a:t>vue create</a:t>
                      </a:r>
                      <a:r>
                        <a:rPr lang="zh-CN" sz="1050" dirty="0">
                          <a:effectLst/>
                        </a:rPr>
                        <a:t>命令创建项目时，当预配置存放在专门的配置文件中，而不是默认的</a:t>
                      </a:r>
                      <a:r>
                        <a:rPr lang="en-US" sz="1050" dirty="0">
                          <a:effectLst/>
                        </a:rPr>
                        <a:t>package.json</a:t>
                      </a:r>
                      <a:r>
                        <a:rPr lang="zh-CN" sz="1050" dirty="0">
                          <a:effectLst/>
                        </a:rPr>
                        <a:t>文件中，会产生此文件。</a:t>
                      </a:r>
                      <a:endParaRPr lang="zh-CN" sz="10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1755" marR="71755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indent="86360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050">
                          <a:effectLst/>
                        </a:rPr>
                        <a:t>package.json文件</a:t>
                      </a:r>
                      <a:endParaRPr lang="zh-CN" sz="105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1755" marR="71755" marT="0" marB="0" anchor="ctr"/>
                </a:tc>
                <a:tc>
                  <a:txBody>
                    <a:bodyPr/>
                    <a:lstStyle/>
                    <a:p>
                      <a:pPr indent="18415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050" dirty="0">
                          <a:effectLst/>
                        </a:rPr>
                        <a:t>项目所依赖的插件的配置以及运行和测试等环境的配置。</a:t>
                      </a:r>
                      <a:endParaRPr lang="zh-CN" sz="10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1755" marR="71755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indent="86360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050">
                          <a:effectLst/>
                        </a:rPr>
                        <a:t>package-lock.json文件</a:t>
                      </a:r>
                      <a:endParaRPr lang="zh-CN" sz="105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1755" marR="71755" marT="0" marB="0" anchor="ctr"/>
                </a:tc>
                <a:tc>
                  <a:txBody>
                    <a:bodyPr/>
                    <a:lstStyle/>
                    <a:p>
                      <a:pPr indent="18415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050" dirty="0">
                          <a:effectLst/>
                        </a:rPr>
                        <a:t>用于锁定项目实际安装的各个</a:t>
                      </a:r>
                      <a:r>
                        <a:rPr lang="en-US" sz="1050" dirty="0">
                          <a:effectLst/>
                        </a:rPr>
                        <a:t>npm</a:t>
                      </a:r>
                      <a:r>
                        <a:rPr lang="zh-CN" sz="1050" dirty="0">
                          <a:effectLst/>
                        </a:rPr>
                        <a:t>包的具体来源和版</a:t>
                      </a:r>
                      <a:r>
                        <a:rPr lang="zh-CN" sz="1050" dirty="0" smtClean="0">
                          <a:effectLst/>
                        </a:rPr>
                        <a:t>本号</a:t>
                      </a:r>
                      <a:r>
                        <a:rPr lang="zh-CN" sz="1050" dirty="0">
                          <a:effectLst/>
                        </a:rPr>
                        <a:t>。</a:t>
                      </a:r>
                      <a:endParaRPr lang="zh-CN" sz="10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1755" marR="71755" marT="0" marB="0" anchor="ctr"/>
                </a:tc>
              </a:tr>
            </a:tbl>
          </a:graphicData>
        </a:graphic>
      </p:graphicFrame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3152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根组件</a:t>
            </a:r>
            <a:r>
              <a:rPr lang="en-US" altLang="zh-CN" dirty="0" smtClean="0"/>
              <a:t>App</a:t>
            </a:r>
            <a:r>
              <a:rPr lang="en-US" altLang="zh-CN" dirty="0"/>
              <a:t>.</a:t>
            </a:r>
            <a:r>
              <a:rPr lang="en-US" altLang="zh-CN" dirty="0" smtClean="0"/>
              <a:t>vue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zh-CN" altLang="zh-CN" dirty="0">
                <a:latin typeface="+mn-ea"/>
              </a:rPr>
              <a:t>&lt;template&gt;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&lt;img alt="Vue logo" src="./assets/logo.png"&gt;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</a:t>
            </a:r>
            <a:r>
              <a:rPr lang="zh-CN" altLang="zh-CN" b="1" dirty="0">
                <a:latin typeface="+mn-ea"/>
              </a:rPr>
              <a:t> &lt;HelloWorld msg="Welcome to Your Vue.js App"/&gt;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&lt;/template&gt;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 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&lt;script&gt;</a:t>
            </a:r>
          </a:p>
          <a:p>
            <a:pPr marL="0" indent="0">
              <a:buNone/>
            </a:pPr>
            <a:r>
              <a:rPr lang="zh-CN" altLang="zh-CN" b="1" dirty="0">
                <a:latin typeface="+mn-ea"/>
              </a:rPr>
              <a:t>  import HelloWorld from './components/HelloWorld.vue'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 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export default {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 name: 'App',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 components: {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</a:t>
            </a:r>
            <a:r>
              <a:rPr lang="zh-CN" altLang="zh-CN" b="1" dirty="0">
                <a:latin typeface="+mn-ea"/>
              </a:rPr>
              <a:t>    HelloWorld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 }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}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&lt;/script&gt;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 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&lt;style</a:t>
            </a:r>
            <a:r>
              <a:rPr lang="zh-CN" altLang="zh-CN" dirty="0" smtClean="0">
                <a:latin typeface="+mn-ea"/>
              </a:rPr>
              <a:t>&gt;</a:t>
            </a:r>
            <a:r>
              <a:rPr lang="en-US" altLang="zh-CN" dirty="0" smtClean="0">
                <a:latin typeface="+mn-ea"/>
              </a:rPr>
              <a:t>......</a:t>
            </a:r>
            <a:r>
              <a:rPr lang="zh-CN" altLang="zh-CN" dirty="0" smtClean="0">
                <a:latin typeface="+mn-ea"/>
              </a:rPr>
              <a:t>&lt;/</a:t>
            </a:r>
            <a:r>
              <a:rPr lang="zh-CN" altLang="zh-CN" dirty="0">
                <a:latin typeface="+mn-ea"/>
              </a:rPr>
              <a:t>style&gt;</a:t>
            </a: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0999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HelloWorld</a:t>
            </a:r>
            <a:r>
              <a:rPr lang="zh-CN" altLang="en-US" dirty="0" smtClean="0"/>
              <a:t>组件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zh-CN" altLang="zh-CN" dirty="0">
                <a:latin typeface="+mn-ea"/>
              </a:rPr>
              <a:t>&lt;template&gt;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&lt;div class="hello"&gt;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 &lt;h1&gt;{{ msg }}&lt;/h1&gt;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 </a:t>
            </a:r>
            <a:r>
              <a:rPr lang="en-US" altLang="zh-CN" dirty="0">
                <a:latin typeface="+mn-ea"/>
              </a:rPr>
              <a:t>……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&lt;/div&gt;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&lt;/template&gt;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 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&lt;script&gt;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</a:t>
            </a:r>
            <a:r>
              <a:rPr lang="zh-CN" altLang="zh-CN" b="1" dirty="0">
                <a:latin typeface="+mn-ea"/>
              </a:rPr>
              <a:t> export default </a:t>
            </a:r>
            <a:r>
              <a:rPr lang="zh-CN" altLang="zh-CN" dirty="0">
                <a:latin typeface="+mn-ea"/>
              </a:rPr>
              <a:t>{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 name: 'HelloWorld', //组件的名字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 props: {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   msg: String   //组件的属性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 }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}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&lt;/script&gt;</a:t>
            </a:r>
          </a:p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6012160" y="1772816"/>
            <a:ext cx="1800493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/>
              <a:t>HelloWorld</a:t>
            </a:r>
            <a:r>
              <a:rPr lang="zh-CN" altLang="zh-CN" dirty="0" smtClean="0"/>
              <a:t>.</a:t>
            </a:r>
            <a:r>
              <a:rPr lang="en-US" altLang="zh-CN" dirty="0" smtClean="0"/>
              <a:t>vue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600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CN" b="1" dirty="0">
                <a:effectLst/>
              </a:rPr>
              <a:t>程序入口main.js文</a:t>
            </a:r>
            <a:r>
              <a:rPr lang="zh-CN" altLang="zh-CN" b="1" dirty="0" smtClean="0">
                <a:effectLst/>
              </a:rPr>
              <a:t>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main.js文件作为程序入口，用于加载各种公共组件、项目所需要的各种插件，以及创建Vue的根组件。</a:t>
            </a:r>
            <a:endParaRPr lang="en-US" altLang="zh-CN" dirty="0" smtClean="0"/>
          </a:p>
          <a:p>
            <a:endParaRPr lang="en-US" altLang="zh-CN" dirty="0"/>
          </a:p>
          <a:p>
            <a:pPr marL="0" indent="0">
              <a:buNone/>
            </a:pPr>
            <a:r>
              <a:rPr lang="zh-CN" altLang="zh-CN" sz="2000" dirty="0">
                <a:solidFill>
                  <a:srgbClr val="0070C0"/>
                </a:solidFill>
                <a:latin typeface="+mn-ea"/>
              </a:rPr>
              <a:t>import { createApp } from 'vue'</a:t>
            </a:r>
          </a:p>
          <a:p>
            <a:pPr marL="0" indent="0">
              <a:buNone/>
            </a:pPr>
            <a:r>
              <a:rPr lang="zh-CN" altLang="zh-CN" sz="2000" dirty="0">
                <a:solidFill>
                  <a:srgbClr val="0070C0"/>
                </a:solidFill>
                <a:latin typeface="+mn-ea"/>
              </a:rPr>
              <a:t>import App from './App.vue'</a:t>
            </a:r>
          </a:p>
          <a:p>
            <a:pPr marL="0" indent="0">
              <a:buNone/>
            </a:pPr>
            <a:r>
              <a:rPr lang="zh-CN" altLang="zh-CN" sz="2000" dirty="0">
                <a:solidFill>
                  <a:srgbClr val="0070C0"/>
                </a:solidFill>
                <a:latin typeface="+mn-ea"/>
              </a:rPr>
              <a:t> </a:t>
            </a:r>
          </a:p>
          <a:p>
            <a:pPr marL="0" indent="0">
              <a:buNone/>
            </a:pPr>
            <a:r>
              <a:rPr lang="zh-CN" altLang="zh-CN" sz="2000" dirty="0">
                <a:solidFill>
                  <a:srgbClr val="0070C0"/>
                </a:solidFill>
                <a:latin typeface="+mn-ea"/>
              </a:rPr>
              <a:t>createApp(App).mount('#app')</a:t>
            </a:r>
          </a:p>
          <a:p>
            <a:pPr marL="0" indent="0">
              <a:buNone/>
            </a:pPr>
            <a:endParaRPr lang="zh-CN" altLang="en-US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7532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>
                <a:effectLst/>
              </a:rPr>
              <a:t>项目的index.html文件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zh-CN" altLang="zh-CN" sz="2600" dirty="0">
                <a:latin typeface="+mn-ea"/>
              </a:rPr>
              <a:t>&lt;!DOCTYPE html&gt;</a:t>
            </a:r>
          </a:p>
          <a:p>
            <a:pPr marL="0" indent="0">
              <a:buNone/>
            </a:pPr>
            <a:r>
              <a:rPr lang="zh-CN" altLang="zh-CN" sz="2600" dirty="0">
                <a:latin typeface="+mn-ea"/>
              </a:rPr>
              <a:t>&lt;html lang=""&gt;</a:t>
            </a:r>
          </a:p>
          <a:p>
            <a:pPr marL="0" indent="0">
              <a:buNone/>
            </a:pPr>
            <a:r>
              <a:rPr lang="zh-CN" altLang="zh-CN" sz="2600" dirty="0">
                <a:latin typeface="+mn-ea"/>
              </a:rPr>
              <a:t>  &lt;head&gt;</a:t>
            </a:r>
          </a:p>
          <a:p>
            <a:pPr marL="0" indent="0">
              <a:buNone/>
            </a:pPr>
            <a:r>
              <a:rPr lang="zh-CN" altLang="zh-CN" sz="2600" dirty="0">
                <a:latin typeface="+mn-ea"/>
              </a:rPr>
              <a:t>    &lt;meta charset="utf-8"&gt;</a:t>
            </a:r>
          </a:p>
          <a:p>
            <a:pPr marL="0" indent="0">
              <a:buNone/>
            </a:pPr>
            <a:r>
              <a:rPr lang="zh-CN" altLang="zh-CN" sz="2600" dirty="0">
                <a:latin typeface="+mn-ea"/>
              </a:rPr>
              <a:t>    &lt;meta http-equiv="X-UA-Compatible" content="IE=edge"&gt;</a:t>
            </a:r>
          </a:p>
          <a:p>
            <a:pPr marL="0" indent="0">
              <a:buNone/>
            </a:pPr>
            <a:r>
              <a:rPr lang="zh-CN" altLang="zh-CN" sz="2600" dirty="0">
                <a:latin typeface="+mn-ea"/>
              </a:rPr>
              <a:t>    &lt;meta name="viewport" </a:t>
            </a:r>
          </a:p>
          <a:p>
            <a:pPr marL="0" indent="0">
              <a:buNone/>
            </a:pPr>
            <a:r>
              <a:rPr lang="zh-CN" altLang="zh-CN" sz="2600" dirty="0">
                <a:latin typeface="+mn-ea"/>
              </a:rPr>
              <a:t>          content="width=device-width,initial-scale=1.0"&gt;</a:t>
            </a:r>
          </a:p>
          <a:p>
            <a:pPr marL="0" indent="0">
              <a:buNone/>
            </a:pPr>
            <a:r>
              <a:rPr lang="zh-CN" altLang="zh-CN" sz="2600" dirty="0">
                <a:latin typeface="+mn-ea"/>
              </a:rPr>
              <a:t>    &lt;link rel="icon" href="&lt;%= BASE_URL %&gt;favicon.ico"&gt;</a:t>
            </a:r>
          </a:p>
          <a:p>
            <a:pPr marL="0" indent="0">
              <a:buNone/>
            </a:pPr>
            <a:r>
              <a:rPr lang="zh-CN" altLang="zh-CN" sz="2600" dirty="0">
                <a:latin typeface="+mn-ea"/>
              </a:rPr>
              <a:t>    &lt;title&gt;&lt;%= htmlWebpackPlugin.options.title %&gt;&lt;/title&gt;</a:t>
            </a:r>
          </a:p>
          <a:p>
            <a:pPr marL="0" indent="0">
              <a:buNone/>
            </a:pPr>
            <a:r>
              <a:rPr lang="zh-CN" altLang="zh-CN" sz="2600" dirty="0">
                <a:latin typeface="+mn-ea"/>
              </a:rPr>
              <a:t>  &lt;/head&gt;</a:t>
            </a:r>
          </a:p>
          <a:p>
            <a:pPr marL="0" indent="0">
              <a:buNone/>
            </a:pPr>
            <a:r>
              <a:rPr lang="zh-CN" altLang="zh-CN" sz="2600" dirty="0">
                <a:latin typeface="+mn-ea"/>
              </a:rPr>
              <a:t>  &lt;body&gt;</a:t>
            </a:r>
          </a:p>
          <a:p>
            <a:pPr marL="0" indent="0">
              <a:buNone/>
            </a:pPr>
            <a:r>
              <a:rPr lang="zh-CN" altLang="zh-CN" sz="2600" dirty="0">
                <a:latin typeface="+mn-ea"/>
              </a:rPr>
              <a:t>    &lt;noscript&gt;</a:t>
            </a:r>
          </a:p>
          <a:p>
            <a:pPr marL="0" indent="0">
              <a:buNone/>
            </a:pPr>
            <a:r>
              <a:rPr lang="zh-CN" altLang="zh-CN" sz="2600" dirty="0">
                <a:latin typeface="+mn-ea"/>
              </a:rPr>
              <a:t>      </a:t>
            </a:r>
            <a:r>
              <a:rPr lang="en-US" altLang="zh-CN" sz="2600" dirty="0">
                <a:latin typeface="+mn-ea"/>
              </a:rPr>
              <a:t>……</a:t>
            </a:r>
            <a:endParaRPr lang="zh-CN" altLang="zh-CN" sz="2600" dirty="0">
              <a:latin typeface="+mn-ea"/>
            </a:endParaRPr>
          </a:p>
          <a:p>
            <a:pPr marL="0" indent="0">
              <a:buNone/>
            </a:pPr>
            <a:r>
              <a:rPr lang="zh-CN" altLang="zh-CN" sz="2600" dirty="0">
                <a:latin typeface="+mn-ea"/>
              </a:rPr>
              <a:t>    &lt;/noscript&gt;</a:t>
            </a:r>
          </a:p>
          <a:p>
            <a:pPr marL="0" indent="0">
              <a:buNone/>
            </a:pPr>
            <a:r>
              <a:rPr lang="zh-CN" altLang="zh-CN" sz="2600" b="1" dirty="0">
                <a:latin typeface="+mn-ea"/>
              </a:rPr>
              <a:t>    &lt;div id="app"&gt;&lt;/div&gt;</a:t>
            </a:r>
            <a:endParaRPr lang="zh-CN" altLang="zh-CN" sz="2600" dirty="0">
              <a:latin typeface="+mn-ea"/>
            </a:endParaRPr>
          </a:p>
          <a:p>
            <a:pPr marL="0" indent="0">
              <a:buNone/>
            </a:pPr>
            <a:r>
              <a:rPr lang="zh-CN" altLang="zh-CN" sz="2600" dirty="0">
                <a:latin typeface="+mn-ea"/>
              </a:rPr>
              <a:t>    &lt;!-- built files will be auto injected --&gt;</a:t>
            </a:r>
          </a:p>
          <a:p>
            <a:pPr marL="0" indent="0">
              <a:buNone/>
            </a:pPr>
            <a:r>
              <a:rPr lang="zh-CN" altLang="zh-CN" sz="2600" dirty="0">
                <a:latin typeface="+mn-ea"/>
              </a:rPr>
              <a:t>  &lt;/body&gt;</a:t>
            </a:r>
          </a:p>
          <a:p>
            <a:pPr marL="0" indent="0">
              <a:buNone/>
            </a:pPr>
            <a:r>
              <a:rPr lang="zh-CN" altLang="zh-CN" sz="2600" dirty="0">
                <a:latin typeface="+mn-ea"/>
              </a:rPr>
              <a:t>&lt;/html&gt;</a:t>
            </a:r>
          </a:p>
          <a:p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48064" y="4797152"/>
            <a:ext cx="3744416" cy="14773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zh-CN" dirty="0"/>
              <a:t>helloworld项目的HTML文件只有一个index.html，这样的Web应用也称作单页面应用（SPA，Single Page Web Application）。</a:t>
            </a:r>
          </a:p>
          <a:p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6434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10.4. </a:t>
            </a:r>
            <a:r>
              <a:rPr lang="zh-CN" altLang="en-US" dirty="0" smtClean="0"/>
              <a:t>运行</a:t>
            </a:r>
            <a:r>
              <a:rPr lang="en-US" altLang="zh-CN" dirty="0" smtClean="0"/>
              <a:t>Vue</a:t>
            </a:r>
            <a:r>
              <a:rPr lang="zh-CN" altLang="en-US" dirty="0" smtClean="0"/>
              <a:t>项目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在DOS命令行转</a:t>
            </a:r>
            <a:r>
              <a:rPr lang="zh-CN" altLang="zh-CN" dirty="0" smtClean="0"/>
              <a:t>到helloworld</a:t>
            </a:r>
            <a:r>
              <a:rPr lang="zh-CN" altLang="zh-CN" dirty="0"/>
              <a:t>目录，运行命令“npm run serve”，就会启动一个Web服务器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r>
              <a:rPr lang="zh-CN" altLang="zh-CN" dirty="0" smtClean="0"/>
              <a:t>helloworld</a:t>
            </a:r>
            <a:r>
              <a:rPr lang="zh-CN" altLang="zh-CN" dirty="0"/>
              <a:t>项目就发布在这个Web服务器上，通过浏览器访问http://localhost:8080，就会出现helloworld项目的主</a:t>
            </a:r>
            <a:r>
              <a:rPr lang="zh-CN" altLang="zh-CN" dirty="0" smtClean="0"/>
              <a:t>页。</a:t>
            </a:r>
            <a:endParaRPr lang="zh-CN" altLang="zh-CN" dirty="0"/>
          </a:p>
          <a:p>
            <a:endParaRPr lang="zh-CN" altLang="en-US" dirty="0"/>
          </a:p>
        </p:txBody>
      </p:sp>
      <p:pic>
        <p:nvPicPr>
          <p:cNvPr id="4" name="图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311" y="3717032"/>
            <a:ext cx="4330700" cy="25082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731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000" dirty="0">
                <a:effectLst/>
              </a:rPr>
              <a:t>10.5  </a:t>
            </a:r>
            <a:r>
              <a:rPr lang="zh-CN" altLang="zh-CN" sz="4000" dirty="0">
                <a:effectLst/>
              </a:rPr>
              <a:t>创建单文件组件</a:t>
            </a:r>
            <a:r>
              <a:rPr lang="en-US" altLang="zh-CN" sz="4000" dirty="0">
                <a:effectLst/>
              </a:rPr>
              <a:t>&lt;Hello&gt;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zh-CN" dirty="0">
                <a:latin typeface="+mn-ea"/>
              </a:rPr>
              <a:t>&lt;template&gt;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&lt;p&gt;{{message}}&lt;/p&gt;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&lt;/template&gt;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 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&lt;script&gt;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export default{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data(){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return {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message: 'Hello,Vue!'    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}     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}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}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&lt;/script&gt;</a:t>
            </a:r>
            <a:endParaRPr lang="zh-CN" altLang="zh-CN" dirty="0">
              <a:latin typeface="+mn-ea"/>
            </a:endParaRPr>
          </a:p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5868144" y="1772816"/>
            <a:ext cx="122341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/>
              <a:t>Hello.vue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2330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000" dirty="0">
                <a:effectLst/>
              </a:rPr>
              <a:t>10.5  </a:t>
            </a:r>
            <a:r>
              <a:rPr lang="zh-CN" altLang="zh-CN" sz="4000" dirty="0">
                <a:effectLst/>
              </a:rPr>
              <a:t>创建单文件组件</a:t>
            </a:r>
            <a:r>
              <a:rPr lang="en-US" altLang="zh-CN" sz="4000" dirty="0">
                <a:effectLst/>
              </a:rPr>
              <a:t>&lt;Hello&gt;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zh-CN" dirty="0">
                <a:latin typeface="+mn-ea"/>
              </a:rPr>
              <a:t>&lt;template&gt;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b="1" dirty="0">
                <a:latin typeface="+mn-ea"/>
              </a:rPr>
              <a:t>  &lt;Hello /&gt;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&lt;/template&gt;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 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&lt;script&gt;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b="1" dirty="0">
                <a:latin typeface="+mn-ea"/>
              </a:rPr>
              <a:t>  import Hello from './components/Hello.vue'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 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export default {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name: 'App',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components: {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</a:t>
            </a:r>
            <a:r>
              <a:rPr lang="en-US" altLang="zh-CN" b="1" dirty="0">
                <a:latin typeface="+mn-ea"/>
              </a:rPr>
              <a:t>   Hello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}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}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&lt;/script&gt;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&lt;style&gt;……&lt;/style&gt;</a:t>
            </a:r>
            <a:endParaRPr lang="zh-CN" altLang="zh-CN" dirty="0">
              <a:latin typeface="+mn-ea"/>
            </a:endParaRPr>
          </a:p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5868144" y="1772816"/>
            <a:ext cx="992579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/>
              <a:t>App.vue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1268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ffectLst/>
              </a:rPr>
              <a:t>10.6  </a:t>
            </a:r>
            <a:r>
              <a:rPr lang="zh-CN" altLang="zh-CN" dirty="0">
                <a:effectLst/>
              </a:rPr>
              <a:t>创建正式产品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在</a:t>
            </a:r>
            <a:r>
              <a:rPr lang="en-US" altLang="zh-CN" dirty="0"/>
              <a:t>DOS</a:t>
            </a:r>
            <a:r>
              <a:rPr lang="zh-CN" altLang="zh-CN" dirty="0"/>
              <a:t>命令行，转到</a:t>
            </a:r>
            <a:r>
              <a:rPr lang="en-US" altLang="zh-CN" dirty="0"/>
              <a:t>helloworld</a:t>
            </a:r>
            <a:r>
              <a:rPr lang="zh-CN" altLang="zh-CN" dirty="0"/>
              <a:t>目录下，运行如下命令创建正式产品：</a:t>
            </a:r>
          </a:p>
          <a:p>
            <a:pPr marL="0" indent="0">
              <a:buNone/>
            </a:pPr>
            <a:r>
              <a:rPr lang="en-US" altLang="zh-CN" dirty="0" smtClean="0">
                <a:solidFill>
                  <a:srgbClr val="0070C0"/>
                </a:solidFill>
              </a:rPr>
              <a:t>   npm </a:t>
            </a:r>
            <a:r>
              <a:rPr lang="en-US" altLang="zh-CN" dirty="0">
                <a:solidFill>
                  <a:srgbClr val="0070C0"/>
                </a:solidFill>
              </a:rPr>
              <a:t>run build</a:t>
            </a:r>
            <a:endParaRPr lang="zh-CN" altLang="zh-CN" dirty="0">
              <a:solidFill>
                <a:srgbClr val="0070C0"/>
              </a:solidFill>
            </a:endParaRPr>
          </a:p>
          <a:p>
            <a:r>
              <a:rPr lang="zh-CN" altLang="zh-CN" dirty="0"/>
              <a:t>以上命令会在</a:t>
            </a:r>
            <a:r>
              <a:rPr lang="en-US" altLang="zh-CN" dirty="0"/>
              <a:t>helloworld</a:t>
            </a:r>
            <a:r>
              <a:rPr lang="zh-CN" altLang="zh-CN" dirty="0"/>
              <a:t>根目录下创建一个</a:t>
            </a:r>
            <a:r>
              <a:rPr lang="en-US" altLang="zh-CN" dirty="0"/>
              <a:t>dist</a:t>
            </a:r>
            <a:r>
              <a:rPr lang="zh-CN" altLang="zh-CN" dirty="0"/>
              <a:t>目录，它就是正式产品的目录。</a:t>
            </a:r>
            <a:r>
              <a:rPr lang="en-US" altLang="zh-CN" dirty="0"/>
              <a:t>dist</a:t>
            </a:r>
            <a:r>
              <a:rPr lang="zh-CN" altLang="zh-CN" dirty="0"/>
              <a:t>目录非常精简，不到</a:t>
            </a:r>
            <a:r>
              <a:rPr lang="en-US" altLang="zh-CN" dirty="0"/>
              <a:t>100K</a:t>
            </a:r>
            <a:r>
              <a:rPr lang="zh-CN" altLang="zh-CN" dirty="0"/>
              <a:t>。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0617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100" b="1" dirty="0" smtClean="0">
                <a:effectLst/>
              </a:rPr>
              <a:t>10.7  </a:t>
            </a:r>
            <a:r>
              <a:rPr lang="zh-CN" altLang="zh-CN" sz="3100" b="1" dirty="0">
                <a:effectLst/>
              </a:rPr>
              <a:t>把</a:t>
            </a:r>
            <a:r>
              <a:rPr lang="en-US" altLang="zh-CN" sz="3100" b="1" dirty="0">
                <a:effectLst/>
              </a:rPr>
              <a:t>helloworld</a:t>
            </a:r>
            <a:r>
              <a:rPr lang="zh-CN" altLang="zh-CN" sz="3100" b="1" dirty="0">
                <a:effectLst/>
              </a:rPr>
              <a:t>正式产品发布到</a:t>
            </a:r>
            <a:r>
              <a:rPr lang="en-US" altLang="zh-CN" sz="3100" b="1" dirty="0">
                <a:effectLst/>
              </a:rPr>
              <a:t>Tomcat</a:t>
            </a:r>
            <a:r>
              <a:rPr lang="zh-CN" altLang="zh-CN" sz="3100" b="1" dirty="0" smtClean="0">
                <a:effectLst/>
              </a:rPr>
              <a:t>中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zh-CN" dirty="0"/>
              <a:t>修改</a:t>
            </a:r>
            <a:r>
              <a:rPr lang="en-US" altLang="zh-CN" dirty="0"/>
              <a:t>helloworld</a:t>
            </a:r>
            <a:r>
              <a:rPr lang="zh-CN" altLang="zh-CN" dirty="0"/>
              <a:t>根目录下的</a:t>
            </a:r>
            <a:r>
              <a:rPr lang="en-US" altLang="zh-CN" dirty="0"/>
              <a:t>vue.config.js</a:t>
            </a:r>
            <a:r>
              <a:rPr lang="zh-CN" altLang="zh-CN" dirty="0"/>
              <a:t>文件，设置</a:t>
            </a:r>
            <a:r>
              <a:rPr lang="en-US" altLang="zh-CN" dirty="0"/>
              <a:t>publicPath</a:t>
            </a:r>
            <a:r>
              <a:rPr lang="zh-CN" altLang="zh-CN" dirty="0"/>
              <a:t>属性：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module.exports = {</a:t>
            </a:r>
            <a:endParaRPr lang="zh-CN" altLang="zh-CN" sz="20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  //</a:t>
            </a:r>
            <a:r>
              <a:rPr lang="zh-CN" altLang="zh-CN" sz="2000" dirty="0">
                <a:solidFill>
                  <a:srgbClr val="0070C0"/>
                </a:solidFill>
                <a:latin typeface="+mn-ea"/>
              </a:rPr>
              <a:t>其他配置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  //……</a:t>
            </a:r>
            <a:endParaRPr lang="zh-CN" altLang="zh-CN" sz="20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  publicPath: './'    //</a:t>
            </a:r>
            <a:r>
              <a:rPr lang="zh-CN" altLang="zh-CN" sz="2000" dirty="0">
                <a:solidFill>
                  <a:srgbClr val="0070C0"/>
                </a:solidFill>
                <a:latin typeface="+mn-ea"/>
              </a:rPr>
              <a:t>设置公开访问路径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}</a:t>
            </a:r>
            <a:endParaRPr lang="zh-CN" altLang="zh-CN" sz="2000" dirty="0">
              <a:solidFill>
                <a:srgbClr val="0070C0"/>
              </a:solidFill>
              <a:latin typeface="+mn-ea"/>
            </a:endParaRPr>
          </a:p>
          <a:p>
            <a:r>
              <a:rPr lang="zh-CN" altLang="zh-CN" dirty="0"/>
              <a:t>如果</a:t>
            </a:r>
            <a:r>
              <a:rPr lang="en-US" altLang="zh-CN" dirty="0"/>
              <a:t>vue.config.js</a:t>
            </a:r>
            <a:r>
              <a:rPr lang="zh-CN" altLang="zh-CN" dirty="0"/>
              <a:t>文件不存在，就创建该文件。</a:t>
            </a:r>
          </a:p>
          <a:p>
            <a:r>
              <a:rPr lang="zh-CN" altLang="zh-CN" dirty="0" smtClean="0"/>
              <a:t>把</a:t>
            </a:r>
            <a:r>
              <a:rPr lang="en-US" altLang="zh-CN" dirty="0"/>
              <a:t>dist</a:t>
            </a:r>
            <a:r>
              <a:rPr lang="zh-CN" altLang="zh-CN" dirty="0"/>
              <a:t>目录拷贝到</a:t>
            </a:r>
            <a:r>
              <a:rPr lang="en-US" altLang="zh-CN" dirty="0"/>
              <a:t>Tomcat</a:t>
            </a:r>
            <a:r>
              <a:rPr lang="zh-CN" altLang="zh-CN" dirty="0"/>
              <a:t>的</a:t>
            </a:r>
            <a:r>
              <a:rPr lang="en-US" altLang="zh-CN" dirty="0"/>
              <a:t>webapps</a:t>
            </a:r>
            <a:r>
              <a:rPr lang="zh-CN" altLang="zh-CN" dirty="0"/>
              <a:t>目录下，启动</a:t>
            </a:r>
            <a:r>
              <a:rPr lang="en-US" altLang="zh-CN" dirty="0"/>
              <a:t>Tomcat</a:t>
            </a:r>
            <a:r>
              <a:rPr lang="zh-CN" altLang="zh-CN" dirty="0">
                <a:latin typeface="+mn-ea"/>
              </a:rPr>
              <a:t>服务器，通过浏览器访问如下</a:t>
            </a:r>
            <a:r>
              <a:rPr lang="en-US" altLang="zh-CN" dirty="0">
                <a:latin typeface="+mn-ea"/>
              </a:rPr>
              <a:t>URL</a:t>
            </a:r>
            <a:r>
              <a:rPr lang="zh-CN" altLang="zh-CN" dirty="0">
                <a:latin typeface="+mn-ea"/>
              </a:rPr>
              <a:t>，就会显示项目的主页：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http://localhost:8080/dist</a:t>
            </a:r>
            <a:endParaRPr lang="zh-CN" altLang="zh-CN" sz="2000" dirty="0">
              <a:solidFill>
                <a:srgbClr val="0070C0"/>
              </a:solidFill>
              <a:latin typeface="+mn-ea"/>
            </a:endParaRP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428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>
                <a:effectLst/>
              </a:rPr>
              <a:t>1.4  Vue组件的选项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zh-CN" altLang="zh-CN" sz="2800" dirty="0" smtClean="0"/>
              <a:t>template</a:t>
            </a:r>
            <a:r>
              <a:rPr lang="zh-CN" altLang="zh-CN" sz="2800" dirty="0"/>
              <a:t>选项能够取代组件的默认模</a:t>
            </a:r>
            <a:r>
              <a:rPr lang="zh-CN" altLang="zh-CN" sz="2800" dirty="0" smtClean="0"/>
              <a:t>板</a:t>
            </a:r>
            <a:endParaRPr lang="en-US" altLang="zh-CN" sz="2800" dirty="0" smtClean="0"/>
          </a:p>
          <a:p>
            <a:endParaRPr lang="en-US" altLang="zh-CN" sz="2800" dirty="0" smtClean="0"/>
          </a:p>
          <a:p>
            <a:pPr marL="0" indent="0">
              <a:buNone/>
            </a:pPr>
            <a:r>
              <a:rPr lang="en-US" altLang="zh-CN" sz="1700" dirty="0" smtClean="0">
                <a:latin typeface="+mn-ea"/>
              </a:rPr>
              <a:t>   </a:t>
            </a:r>
            <a:r>
              <a:rPr lang="zh-CN" altLang="zh-CN" sz="1700" dirty="0" smtClean="0">
                <a:latin typeface="+mn-ea"/>
              </a:rPr>
              <a:t>&lt;</a:t>
            </a:r>
            <a:r>
              <a:rPr lang="zh-CN" altLang="zh-CN" sz="1700" dirty="0">
                <a:latin typeface="+mn-ea"/>
              </a:rPr>
              <a:t>div id="app"&gt;    //挂载点</a:t>
            </a:r>
          </a:p>
          <a:p>
            <a:pPr marL="0" indent="0">
              <a:buNone/>
            </a:pPr>
            <a:r>
              <a:rPr lang="zh-CN" altLang="zh-CN" sz="1700" dirty="0">
                <a:latin typeface="+mn-ea"/>
              </a:rPr>
              <a:t>     &lt;p&gt;{{ message }},Tom&lt;/p&gt;   //默认的根组件模板</a:t>
            </a:r>
          </a:p>
          <a:p>
            <a:pPr marL="0" indent="0">
              <a:buNone/>
            </a:pPr>
            <a:r>
              <a:rPr lang="zh-CN" altLang="zh-CN" sz="1700" dirty="0">
                <a:latin typeface="+mn-ea"/>
              </a:rPr>
              <a:t>   &lt;/div&gt;</a:t>
            </a:r>
          </a:p>
          <a:p>
            <a:pPr marL="0" indent="0">
              <a:buNone/>
            </a:pPr>
            <a:r>
              <a:rPr lang="zh-CN" altLang="zh-CN" sz="1700" dirty="0">
                <a:latin typeface="+mn-ea"/>
              </a:rPr>
              <a:t> </a:t>
            </a:r>
          </a:p>
          <a:p>
            <a:pPr marL="0" indent="0">
              <a:buNone/>
            </a:pPr>
            <a:r>
              <a:rPr lang="zh-CN" altLang="zh-CN" sz="1700" dirty="0">
                <a:latin typeface="+mn-ea"/>
              </a:rPr>
              <a:t>   &lt;script&gt;</a:t>
            </a:r>
          </a:p>
          <a:p>
            <a:pPr marL="0" indent="0">
              <a:buNone/>
            </a:pPr>
            <a:r>
              <a:rPr lang="zh-CN" altLang="zh-CN" sz="1700" dirty="0">
                <a:latin typeface="+mn-ea"/>
              </a:rPr>
              <a:t>     const app=Vue.createApp({</a:t>
            </a:r>
          </a:p>
          <a:p>
            <a:pPr marL="0" indent="0">
              <a:buNone/>
            </a:pPr>
            <a:r>
              <a:rPr lang="zh-CN" altLang="zh-CN" sz="1700" dirty="0">
                <a:solidFill>
                  <a:srgbClr val="0070C0"/>
                </a:solidFill>
                <a:latin typeface="+mn-ea"/>
              </a:rPr>
              <a:t>       </a:t>
            </a:r>
            <a:r>
              <a:rPr lang="zh-CN" altLang="zh-CN" sz="1700" b="1" dirty="0">
                <a:solidFill>
                  <a:srgbClr val="0070C0"/>
                </a:solidFill>
                <a:latin typeface="+mn-ea"/>
              </a:rPr>
              <a:t>template : '&lt;div&gt;{{message}},Mike&lt;/div&gt;',  </a:t>
            </a:r>
            <a:r>
              <a:rPr lang="zh-CN" altLang="zh-CN" sz="1700" dirty="0">
                <a:latin typeface="+mn-ea"/>
              </a:rPr>
              <a:t>//取代默认的根组件模板</a:t>
            </a:r>
          </a:p>
          <a:p>
            <a:pPr marL="0" indent="0">
              <a:buNone/>
            </a:pPr>
            <a:r>
              <a:rPr lang="zh-CN" altLang="zh-CN" sz="1700" dirty="0">
                <a:latin typeface="+mn-ea"/>
              </a:rPr>
              <a:t>       data() {</a:t>
            </a:r>
          </a:p>
          <a:p>
            <a:pPr marL="0" indent="0">
              <a:buNone/>
            </a:pPr>
            <a:r>
              <a:rPr lang="zh-CN" altLang="zh-CN" sz="1700" dirty="0">
                <a:latin typeface="+mn-ea"/>
              </a:rPr>
              <a:t>         return {message:'Hello'}</a:t>
            </a:r>
          </a:p>
          <a:p>
            <a:pPr marL="0" indent="0">
              <a:buNone/>
            </a:pPr>
            <a:r>
              <a:rPr lang="zh-CN" altLang="zh-CN" sz="1700" dirty="0">
                <a:latin typeface="+mn-ea"/>
              </a:rPr>
              <a:t>       }</a:t>
            </a:r>
          </a:p>
          <a:p>
            <a:pPr marL="0" indent="0">
              <a:buNone/>
            </a:pPr>
            <a:r>
              <a:rPr lang="zh-CN" altLang="zh-CN" sz="1700" dirty="0">
                <a:latin typeface="+mn-ea"/>
              </a:rPr>
              <a:t>     })</a:t>
            </a:r>
          </a:p>
          <a:p>
            <a:pPr marL="0" indent="0">
              <a:buNone/>
            </a:pPr>
            <a:r>
              <a:rPr lang="zh-CN" altLang="zh-CN" sz="1700" dirty="0">
                <a:latin typeface="+mn-ea"/>
              </a:rPr>
              <a:t>     const vm=app.mount('#app')</a:t>
            </a:r>
          </a:p>
          <a:p>
            <a:pPr marL="0" indent="0">
              <a:buNone/>
            </a:pPr>
            <a:r>
              <a:rPr lang="zh-CN" altLang="zh-CN" sz="1700" dirty="0">
                <a:latin typeface="+mn-ea"/>
              </a:rPr>
              <a:t>     console.log(vm.$el);</a:t>
            </a:r>
          </a:p>
          <a:p>
            <a:pPr marL="0" indent="0">
              <a:buNone/>
            </a:pPr>
            <a:r>
              <a:rPr lang="zh-CN" altLang="zh-CN" sz="1700" dirty="0">
                <a:latin typeface="+mn-ea"/>
              </a:rPr>
              <a:t>   &lt;/script&gt;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951312" y="6492875"/>
            <a:ext cx="6192688" cy="365125"/>
          </a:xfrm>
        </p:spPr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7196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400" dirty="0"/>
              <a:t>第</a:t>
            </a:r>
            <a:r>
              <a:rPr lang="en-US" altLang="zh-CN" sz="4400" dirty="0"/>
              <a:t>11</a:t>
            </a:r>
            <a:r>
              <a:rPr lang="zh-CN" altLang="en-US" sz="4400" dirty="0"/>
              <a:t>章  </a:t>
            </a:r>
            <a:r>
              <a:rPr lang="en-US" altLang="zh-CN" sz="4400" dirty="0"/>
              <a:t>Vue Router</a:t>
            </a:r>
            <a:r>
              <a:rPr lang="zh-CN" altLang="en-US" sz="4400" dirty="0"/>
              <a:t>路由管理</a:t>
            </a:r>
            <a:r>
              <a:rPr lang="zh-CN" altLang="en-US" sz="4400" dirty="0" smtClean="0"/>
              <a:t>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dirty="0" smtClean="0"/>
              <a:t>11.1  </a:t>
            </a:r>
            <a:r>
              <a:rPr lang="zh-CN" altLang="en-US" dirty="0"/>
              <a:t>简单的路由管理</a:t>
            </a:r>
          </a:p>
          <a:p>
            <a:pPr marL="0" indent="0">
              <a:buNone/>
            </a:pPr>
            <a:r>
              <a:rPr lang="en-US" altLang="zh-CN" dirty="0"/>
              <a:t>11.2  </a:t>
            </a:r>
            <a:r>
              <a:rPr lang="zh-CN" altLang="en-US" dirty="0"/>
              <a:t>路由管理器的基本用法	</a:t>
            </a:r>
          </a:p>
          <a:p>
            <a:pPr marL="0" indent="0">
              <a:buNone/>
            </a:pPr>
            <a:r>
              <a:rPr lang="en-US" altLang="zh-CN" dirty="0"/>
              <a:t>11.3  </a:t>
            </a:r>
            <a:r>
              <a:rPr lang="zh-CN" altLang="en-US" dirty="0"/>
              <a:t>在</a:t>
            </a:r>
            <a:r>
              <a:rPr lang="en-US" altLang="zh-CN" dirty="0"/>
              <a:t>Vue</a:t>
            </a:r>
            <a:r>
              <a:rPr lang="zh-CN" altLang="en-US" dirty="0"/>
              <a:t>项目中使用路由管理器	</a:t>
            </a:r>
          </a:p>
          <a:p>
            <a:pPr marL="0" indent="0">
              <a:buNone/>
            </a:pPr>
            <a:r>
              <a:rPr lang="en-US" altLang="zh-CN" dirty="0" smtClean="0"/>
              <a:t>11.4  </a:t>
            </a:r>
            <a:r>
              <a:rPr lang="zh-CN" altLang="en-US" dirty="0"/>
              <a:t>路由模式	</a:t>
            </a:r>
          </a:p>
          <a:p>
            <a:pPr marL="0" indent="0">
              <a:buNone/>
            </a:pPr>
            <a:r>
              <a:rPr lang="en-US" altLang="zh-CN" dirty="0"/>
              <a:t>11.5  </a:t>
            </a:r>
            <a:r>
              <a:rPr lang="zh-CN" altLang="en-US" dirty="0"/>
              <a:t>动态链接	</a:t>
            </a:r>
          </a:p>
          <a:p>
            <a:pPr marL="0" indent="0">
              <a:buNone/>
            </a:pPr>
            <a:r>
              <a:rPr lang="en-US" altLang="zh-CN" dirty="0" smtClean="0"/>
              <a:t>11.6  </a:t>
            </a:r>
            <a:r>
              <a:rPr lang="zh-CN" altLang="en-US" dirty="0"/>
              <a:t>嵌套的路由	</a:t>
            </a:r>
          </a:p>
          <a:p>
            <a:pPr marL="0" indent="0">
              <a:buNone/>
            </a:pPr>
            <a:r>
              <a:rPr lang="en-US" altLang="zh-CN" dirty="0" smtClean="0"/>
              <a:t>11.7  </a:t>
            </a:r>
            <a:r>
              <a:rPr lang="zh-CN" altLang="en-US" dirty="0"/>
              <a:t>命名路由	</a:t>
            </a:r>
          </a:p>
          <a:p>
            <a:pPr marL="0" indent="0">
              <a:buNone/>
            </a:pPr>
            <a:r>
              <a:rPr lang="en-US" altLang="zh-CN" dirty="0" smtClean="0"/>
              <a:t>11.8  </a:t>
            </a:r>
            <a:r>
              <a:rPr lang="zh-CN" altLang="en-US" dirty="0"/>
              <a:t>命名视图	</a:t>
            </a:r>
          </a:p>
          <a:p>
            <a:pPr marL="0" indent="0">
              <a:buNone/>
            </a:pPr>
            <a:r>
              <a:rPr lang="en-US" altLang="zh-CN" dirty="0"/>
              <a:t>11.9  </a:t>
            </a:r>
            <a:r>
              <a:rPr lang="zh-CN" altLang="en-US" dirty="0"/>
              <a:t>向路由的组件传递属性	</a:t>
            </a:r>
          </a:p>
          <a:p>
            <a:pPr marL="0" indent="0">
              <a:buNone/>
            </a:pPr>
            <a:r>
              <a:rPr lang="en-US" altLang="zh-CN" dirty="0" smtClean="0"/>
              <a:t>11.10  </a:t>
            </a:r>
            <a:r>
              <a:rPr lang="zh-CN" altLang="en-US" dirty="0"/>
              <a:t>编程式导航	</a:t>
            </a:r>
          </a:p>
          <a:p>
            <a:pPr marL="0" indent="0">
              <a:buNone/>
            </a:pPr>
            <a:r>
              <a:rPr lang="en-US" altLang="zh-CN" dirty="0"/>
              <a:t>11.11  </a:t>
            </a:r>
            <a:r>
              <a:rPr lang="zh-CN" altLang="en-US" dirty="0"/>
              <a:t>导航守卫函数	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45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11.1  </a:t>
            </a:r>
            <a:r>
              <a:rPr lang="zh-CN" altLang="en-US" dirty="0"/>
              <a:t>简单的路由管</a:t>
            </a:r>
            <a:r>
              <a:rPr lang="zh-CN" altLang="en-US" dirty="0" smtClean="0"/>
              <a:t>理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zh-CN" altLang="zh-CN" dirty="0" smtClean="0"/>
              <a:t>在</a:t>
            </a:r>
            <a:r>
              <a:rPr lang="en-US" altLang="zh-CN" dirty="0" smtClean="0"/>
              <a:t>simple.html</a:t>
            </a:r>
            <a:r>
              <a:rPr lang="zh-CN" altLang="zh-CN" dirty="0"/>
              <a:t>中，有三个组件：</a:t>
            </a:r>
            <a:r>
              <a:rPr lang="en-US" altLang="zh-CN" dirty="0"/>
              <a:t>HomeComponent</a:t>
            </a:r>
            <a:r>
              <a:rPr lang="zh-CN" altLang="zh-CN" dirty="0"/>
              <a:t>、</a:t>
            </a:r>
            <a:r>
              <a:rPr lang="en-US" altLang="zh-CN" dirty="0"/>
              <a:t>AboutComponent</a:t>
            </a:r>
            <a:r>
              <a:rPr lang="zh-CN" altLang="zh-CN" dirty="0"/>
              <a:t>和</a:t>
            </a:r>
            <a:r>
              <a:rPr lang="en-US" altLang="zh-CN" dirty="0"/>
              <a:t>NotFoundComponent</a:t>
            </a:r>
            <a:r>
              <a:rPr lang="zh-CN" altLang="zh-CN" dirty="0"/>
              <a:t>。</a:t>
            </a:r>
          </a:p>
          <a:p>
            <a:r>
              <a:rPr lang="zh-CN" altLang="zh-CN" dirty="0"/>
              <a:t>在</a:t>
            </a:r>
            <a:r>
              <a:rPr lang="en-US" altLang="zh-CN" dirty="0"/>
              <a:t>routes</a:t>
            </a:r>
            <a:r>
              <a:rPr lang="zh-CN" altLang="zh-CN" dirty="0"/>
              <a:t>变量中指定了组件的路由：</a:t>
            </a:r>
          </a:p>
          <a:p>
            <a:pPr marL="0" indent="0">
              <a:buNone/>
            </a:pPr>
            <a:r>
              <a:rPr lang="en-US" altLang="zh-CN" dirty="0">
                <a:solidFill>
                  <a:srgbClr val="0070C0"/>
                </a:solidFill>
                <a:latin typeface="+mn-ea"/>
              </a:rPr>
              <a:t>      const routes = {  //</a:t>
            </a:r>
            <a:r>
              <a:rPr lang="zh-CN" altLang="zh-CN" dirty="0">
                <a:solidFill>
                  <a:srgbClr val="0070C0"/>
                </a:solidFill>
                <a:latin typeface="+mn-ea"/>
              </a:rPr>
              <a:t>指定组件的路由，即组件和</a:t>
            </a:r>
            <a:r>
              <a:rPr lang="en-US" altLang="zh-CN" dirty="0">
                <a:solidFill>
                  <a:srgbClr val="0070C0"/>
                </a:solidFill>
                <a:latin typeface="+mn-ea"/>
              </a:rPr>
              <a:t>URL</a:t>
            </a:r>
            <a:r>
              <a:rPr lang="zh-CN" altLang="zh-CN" dirty="0">
                <a:solidFill>
                  <a:srgbClr val="0070C0"/>
                </a:solidFill>
                <a:latin typeface="+mn-ea"/>
              </a:rPr>
              <a:t>链接的对应关系</a:t>
            </a:r>
          </a:p>
          <a:p>
            <a:pPr marL="0" indent="0">
              <a:buNone/>
            </a:pPr>
            <a:r>
              <a:rPr lang="en-US" altLang="zh-CN" dirty="0">
                <a:solidFill>
                  <a:srgbClr val="0070C0"/>
                </a:solidFill>
                <a:latin typeface="+mn-ea"/>
              </a:rPr>
              <a:t>        '/': HomeComponent,</a:t>
            </a:r>
            <a:endParaRPr lang="zh-CN" altLang="zh-CN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rgbClr val="0070C0"/>
                </a:solidFill>
                <a:latin typeface="+mn-ea"/>
              </a:rPr>
              <a:t>        '/about': AboutComponent</a:t>
            </a:r>
            <a:endParaRPr lang="zh-CN" altLang="zh-CN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rgbClr val="0070C0"/>
                </a:solidFill>
                <a:latin typeface="+mn-ea"/>
              </a:rPr>
              <a:t>      </a:t>
            </a:r>
            <a:r>
              <a:rPr lang="en-US" altLang="zh-CN" dirty="0" smtClean="0">
                <a:solidFill>
                  <a:srgbClr val="0070C0"/>
                </a:solidFill>
                <a:latin typeface="+mn-ea"/>
              </a:rPr>
              <a:t>}</a:t>
            </a:r>
          </a:p>
          <a:p>
            <a:pPr marL="0" indent="0">
              <a:buNone/>
            </a:pPr>
            <a:endParaRPr lang="zh-CN" altLang="zh-CN" dirty="0">
              <a:solidFill>
                <a:srgbClr val="0070C0"/>
              </a:solidFill>
              <a:latin typeface="+mn-ea"/>
            </a:endParaRPr>
          </a:p>
          <a:p>
            <a:r>
              <a:rPr lang="zh-CN" altLang="zh-CN" dirty="0"/>
              <a:t>在网页中提供了访问组件的锚链接：</a:t>
            </a:r>
          </a:p>
          <a:p>
            <a:pPr marL="0" indent="0">
              <a:buNone/>
            </a:pPr>
            <a:r>
              <a:rPr lang="en-US" altLang="zh-CN" dirty="0">
                <a:solidFill>
                  <a:srgbClr val="0070C0"/>
                </a:solidFill>
                <a:latin typeface="+mn-ea"/>
              </a:rPr>
              <a:t>&lt;ul&gt;</a:t>
            </a:r>
            <a:endParaRPr lang="zh-CN" altLang="zh-CN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rgbClr val="0070C0"/>
                </a:solidFill>
                <a:latin typeface="+mn-ea"/>
              </a:rPr>
              <a:t>  &lt;li&gt;&lt;a href="#/"&gt;</a:t>
            </a:r>
            <a:r>
              <a:rPr lang="zh-CN" altLang="zh-CN" dirty="0">
                <a:solidFill>
                  <a:srgbClr val="0070C0"/>
                </a:solidFill>
                <a:latin typeface="+mn-ea"/>
              </a:rPr>
              <a:t>主页</a:t>
            </a:r>
            <a:r>
              <a:rPr lang="en-US" altLang="zh-CN" dirty="0">
                <a:solidFill>
                  <a:srgbClr val="0070C0"/>
                </a:solidFill>
                <a:latin typeface="+mn-ea"/>
              </a:rPr>
              <a:t>&lt;/a&gt;&lt;/li&gt;</a:t>
            </a:r>
            <a:endParaRPr lang="zh-CN" altLang="zh-CN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rgbClr val="0070C0"/>
                </a:solidFill>
                <a:latin typeface="+mn-ea"/>
              </a:rPr>
              <a:t>  &lt;li&gt;&lt;a href="#/about"&gt;</a:t>
            </a:r>
            <a:r>
              <a:rPr lang="zh-CN" altLang="zh-CN" dirty="0">
                <a:solidFill>
                  <a:srgbClr val="0070C0"/>
                </a:solidFill>
                <a:latin typeface="+mn-ea"/>
              </a:rPr>
              <a:t>关于我们</a:t>
            </a:r>
            <a:r>
              <a:rPr lang="en-US" altLang="zh-CN" dirty="0">
                <a:solidFill>
                  <a:srgbClr val="0070C0"/>
                </a:solidFill>
                <a:latin typeface="+mn-ea"/>
              </a:rPr>
              <a:t>&lt;/a&gt;&lt;/li&gt;</a:t>
            </a:r>
            <a:endParaRPr lang="zh-CN" altLang="zh-CN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rgbClr val="0070C0"/>
                </a:solidFill>
                <a:latin typeface="+mn-ea"/>
              </a:rPr>
              <a:t>&lt;/ul</a:t>
            </a:r>
            <a:r>
              <a:rPr lang="en-US" altLang="zh-CN" dirty="0" smtClean="0">
                <a:solidFill>
                  <a:srgbClr val="0070C0"/>
                </a:solidFill>
                <a:latin typeface="+mn-ea"/>
              </a:rPr>
              <a:t>&gt;</a:t>
            </a:r>
          </a:p>
          <a:p>
            <a:pPr marL="0" indent="0">
              <a:buNone/>
            </a:pPr>
            <a:endParaRPr lang="zh-CN" altLang="zh-CN" dirty="0">
              <a:solidFill>
                <a:srgbClr val="0070C0"/>
              </a:solidFill>
              <a:latin typeface="+mn-ea"/>
            </a:endParaRPr>
          </a:p>
          <a:p>
            <a:r>
              <a:rPr lang="zh-CN" altLang="zh-CN" dirty="0"/>
              <a:t>在根组件的</a:t>
            </a:r>
            <a:r>
              <a:rPr lang="en-US" altLang="zh-CN" dirty="0"/>
              <a:t>created()</a:t>
            </a:r>
            <a:r>
              <a:rPr lang="zh-CN" altLang="zh-CN" dirty="0"/>
              <a:t>钩子函数中，设置了监听</a:t>
            </a:r>
            <a:r>
              <a:rPr lang="en-US" altLang="zh-CN" dirty="0"/>
              <a:t>popstate</a:t>
            </a:r>
            <a:r>
              <a:rPr lang="zh-CN" altLang="zh-CN" dirty="0"/>
              <a:t>事件的操作：</a:t>
            </a:r>
          </a:p>
          <a:p>
            <a:pPr marL="0" indent="0">
              <a:buNone/>
            </a:pPr>
            <a:r>
              <a:rPr lang="en-US" altLang="zh-CN" dirty="0">
                <a:solidFill>
                  <a:srgbClr val="0070C0"/>
                </a:solidFill>
                <a:latin typeface="+mn-ea"/>
              </a:rPr>
              <a:t>window.addEventListener('popstate', () =&gt; {</a:t>
            </a:r>
            <a:endParaRPr lang="zh-CN" altLang="zh-CN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rgbClr val="0070C0"/>
                </a:solidFill>
                <a:latin typeface="+mn-ea"/>
              </a:rPr>
              <a:t>  //</a:t>
            </a:r>
            <a:r>
              <a:rPr lang="zh-CN" altLang="zh-CN" dirty="0">
                <a:solidFill>
                  <a:srgbClr val="0070C0"/>
                </a:solidFill>
                <a:latin typeface="+mn-ea"/>
              </a:rPr>
              <a:t>获得链接中符号“</a:t>
            </a:r>
            <a:r>
              <a:rPr lang="en-US" altLang="zh-CN" dirty="0">
                <a:solidFill>
                  <a:srgbClr val="0070C0"/>
                </a:solidFill>
                <a:latin typeface="+mn-ea"/>
              </a:rPr>
              <a:t>#</a:t>
            </a:r>
            <a:r>
              <a:rPr lang="zh-CN" altLang="zh-CN" dirty="0">
                <a:solidFill>
                  <a:srgbClr val="0070C0"/>
                </a:solidFill>
                <a:latin typeface="+mn-ea"/>
              </a:rPr>
              <a:t>”后面的内容</a:t>
            </a:r>
          </a:p>
          <a:p>
            <a:pPr marL="0" indent="0">
              <a:buNone/>
            </a:pPr>
            <a:r>
              <a:rPr lang="en-US" altLang="zh-CN" dirty="0">
                <a:solidFill>
                  <a:srgbClr val="0070C0"/>
                </a:solidFill>
                <a:latin typeface="+mn-ea"/>
              </a:rPr>
              <a:t>  this.currentRoute = window.location.hash.substring(1)</a:t>
            </a:r>
            <a:endParaRPr lang="zh-CN" altLang="zh-CN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rgbClr val="0070C0"/>
                </a:solidFill>
                <a:latin typeface="+mn-ea"/>
              </a:rPr>
              <a:t>  console.log('currentRoute:'+this.currentRoute)</a:t>
            </a:r>
            <a:endParaRPr lang="zh-CN" altLang="zh-CN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rgbClr val="0070C0"/>
                </a:solidFill>
                <a:latin typeface="+mn-ea"/>
              </a:rPr>
              <a:t>})</a:t>
            </a:r>
            <a:endParaRPr lang="zh-CN" altLang="zh-CN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4" name="图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04407"/>
            <a:ext cx="4349750" cy="13525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7108858" y="1952331"/>
            <a:ext cx="156759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dirty="0" smtClean="0"/>
              <a:t>simple.html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3866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11.1  </a:t>
            </a:r>
            <a:r>
              <a:rPr lang="zh-CN" altLang="en-US" dirty="0"/>
              <a:t>简单的路由管理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</a:t>
            </a:r>
            <a:r>
              <a:rPr lang="en-US" altLang="zh-CN" sz="1800" dirty="0" smtClean="0">
                <a:latin typeface="+mn-ea"/>
              </a:rPr>
              <a:t>computed</a:t>
            </a:r>
            <a:r>
              <a:rPr lang="en-US" altLang="zh-CN" sz="1800" dirty="0">
                <a:latin typeface="+mn-ea"/>
              </a:rPr>
              <a:t>: {</a:t>
            </a:r>
            <a:endParaRPr lang="zh-CN" altLang="zh-CN" sz="1800" dirty="0"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>
                <a:latin typeface="+mn-ea"/>
              </a:rPr>
              <a:t>          CurrentComponent () {</a:t>
            </a:r>
            <a:endParaRPr lang="zh-CN" altLang="zh-CN" sz="1800" dirty="0"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>
                <a:latin typeface="+mn-ea"/>
              </a:rPr>
              <a:t>            //</a:t>
            </a:r>
            <a:r>
              <a:rPr lang="zh-CN" altLang="zh-CN" sz="1800" dirty="0">
                <a:latin typeface="+mn-ea"/>
              </a:rPr>
              <a:t>根据当前路由返回相应的组件</a:t>
            </a:r>
          </a:p>
          <a:p>
            <a:pPr marL="0" indent="0">
              <a:buNone/>
            </a:pPr>
            <a:r>
              <a:rPr lang="en-US" altLang="zh-CN" sz="1800" dirty="0">
                <a:latin typeface="+mn-ea"/>
              </a:rPr>
              <a:t>            //</a:t>
            </a:r>
            <a:r>
              <a:rPr lang="zh-CN" altLang="zh-CN" sz="1800" dirty="0">
                <a:latin typeface="+mn-ea"/>
              </a:rPr>
              <a:t>如果不存在相应的组件，就返回</a:t>
            </a:r>
            <a:r>
              <a:rPr lang="en-US" altLang="zh-CN" sz="1800" dirty="0">
                <a:latin typeface="+mn-ea"/>
              </a:rPr>
              <a:t>NotFoundComponent</a:t>
            </a:r>
            <a:r>
              <a:rPr lang="zh-CN" altLang="zh-CN" sz="1800" dirty="0">
                <a:latin typeface="+mn-ea"/>
              </a:rPr>
              <a:t>组件</a:t>
            </a:r>
          </a:p>
          <a:p>
            <a:pPr marL="0" indent="0">
              <a:buNone/>
            </a:pPr>
            <a:r>
              <a:rPr lang="en-US" altLang="zh-CN" sz="1800" dirty="0">
                <a:latin typeface="+mn-ea"/>
              </a:rPr>
              <a:t>            return routes[this.currentRoute] || NotFoundComponent</a:t>
            </a:r>
            <a:endParaRPr lang="zh-CN" altLang="zh-CN" sz="1800" dirty="0"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>
                <a:latin typeface="+mn-ea"/>
              </a:rPr>
              <a:t>          }</a:t>
            </a:r>
            <a:endParaRPr lang="zh-CN" altLang="zh-CN" sz="1800" dirty="0"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>
                <a:latin typeface="+mn-ea"/>
              </a:rPr>
              <a:t>       </a:t>
            </a:r>
            <a:r>
              <a:rPr lang="en-US" altLang="zh-CN" sz="1800" dirty="0" smtClean="0">
                <a:latin typeface="+mn-ea"/>
              </a:rPr>
              <a:t>},</a:t>
            </a:r>
            <a:endParaRPr lang="zh-CN" altLang="zh-CN" sz="1800" dirty="0"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>
                <a:latin typeface="+mn-ea"/>
              </a:rPr>
              <a:t>       </a:t>
            </a:r>
            <a:r>
              <a:rPr lang="en-US" altLang="zh-CN" sz="1800" dirty="0" smtClean="0">
                <a:latin typeface="+mn-ea"/>
              </a:rPr>
              <a:t>render</a:t>
            </a:r>
            <a:r>
              <a:rPr lang="en-US" altLang="zh-CN" sz="1800" dirty="0">
                <a:latin typeface="+mn-ea"/>
              </a:rPr>
              <a:t>() {   //</a:t>
            </a:r>
            <a:r>
              <a:rPr lang="zh-CN" altLang="zh-CN" sz="1800" dirty="0">
                <a:latin typeface="+mn-ea"/>
              </a:rPr>
              <a:t>渲染当前组件</a:t>
            </a:r>
          </a:p>
          <a:p>
            <a:pPr marL="0" indent="0">
              <a:buNone/>
            </a:pPr>
            <a:r>
              <a:rPr lang="en-US" altLang="zh-CN" sz="1800" dirty="0">
                <a:latin typeface="+mn-ea"/>
              </a:rPr>
              <a:t>         </a:t>
            </a:r>
            <a:r>
              <a:rPr lang="en-US" altLang="zh-CN" sz="1800" b="1" dirty="0">
                <a:latin typeface="+mn-ea"/>
              </a:rPr>
              <a:t> return h(this.CurrentComponent)</a:t>
            </a:r>
            <a:endParaRPr lang="zh-CN" altLang="zh-CN" sz="1800" dirty="0"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>
                <a:latin typeface="+mn-ea"/>
              </a:rPr>
              <a:t>       </a:t>
            </a:r>
            <a:r>
              <a:rPr lang="en-US" altLang="zh-CN" sz="1800" dirty="0" smtClean="0">
                <a:latin typeface="+mn-ea"/>
              </a:rPr>
              <a:t>}</a:t>
            </a:r>
            <a:endParaRPr lang="zh-CN" altLang="en-US" sz="1800" dirty="0">
              <a:latin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3126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altLang="zh-CN" sz="4800" dirty="0"/>
              <a:t>11.2  </a:t>
            </a:r>
            <a:r>
              <a:rPr lang="zh-CN" altLang="en-US" sz="4800" dirty="0"/>
              <a:t>路由管理器的基本用</a:t>
            </a:r>
            <a:r>
              <a:rPr lang="zh-CN" altLang="en-US" sz="4800" dirty="0" smtClean="0"/>
              <a:t>法</a:t>
            </a:r>
            <a:endParaRPr lang="zh-CN" altLang="en-US" sz="4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CN" altLang="zh-CN" dirty="0"/>
              <a:t>在</a:t>
            </a:r>
            <a:r>
              <a:rPr lang="en-US" altLang="zh-CN" dirty="0"/>
              <a:t>myroute.html</a:t>
            </a:r>
            <a:r>
              <a:rPr lang="zh-CN" altLang="zh-CN" dirty="0"/>
              <a:t>中，根组件模板中的</a:t>
            </a:r>
            <a:r>
              <a:rPr lang="en-US" altLang="zh-CN" dirty="0"/>
              <a:t>&lt;router-link&gt;</a:t>
            </a:r>
            <a:r>
              <a:rPr lang="zh-CN" altLang="zh-CN" dirty="0"/>
              <a:t>组件和</a:t>
            </a:r>
            <a:r>
              <a:rPr lang="en-US" altLang="zh-CN" dirty="0"/>
              <a:t>&lt;router-view&gt;</a:t>
            </a:r>
            <a:r>
              <a:rPr lang="zh-CN" altLang="zh-CN" dirty="0"/>
              <a:t>组件都来自于</a:t>
            </a:r>
            <a:r>
              <a:rPr lang="en-US" altLang="zh-CN" dirty="0"/>
              <a:t>Router</a:t>
            </a:r>
            <a:r>
              <a:rPr lang="zh-CN" altLang="zh-CN" dirty="0"/>
              <a:t>路由管理器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sz="2000" dirty="0" smtClean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 smtClean="0"/>
              <a:t>  </a:t>
            </a:r>
            <a:r>
              <a:rPr lang="en-US" altLang="zh-CN" sz="1900" dirty="0" smtClean="0">
                <a:solidFill>
                  <a:srgbClr val="0070C0"/>
                </a:solidFill>
                <a:latin typeface="+mn-ea"/>
              </a:rPr>
              <a:t>&lt;</a:t>
            </a:r>
            <a:r>
              <a:rPr lang="en-US" altLang="zh-CN" sz="1900" dirty="0">
                <a:solidFill>
                  <a:srgbClr val="0070C0"/>
                </a:solidFill>
                <a:latin typeface="+mn-ea"/>
              </a:rPr>
              <a:t>div id="app"&gt;</a:t>
            </a:r>
            <a:endParaRPr lang="zh-CN" altLang="zh-CN" sz="19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1900" dirty="0">
                <a:solidFill>
                  <a:srgbClr val="0070C0"/>
                </a:solidFill>
                <a:latin typeface="+mn-ea"/>
              </a:rPr>
              <a:t>      &lt;p&gt;</a:t>
            </a:r>
            <a:endParaRPr lang="zh-CN" altLang="zh-CN" sz="19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1900" dirty="0">
                <a:solidFill>
                  <a:srgbClr val="0070C0"/>
                </a:solidFill>
                <a:latin typeface="+mn-ea"/>
              </a:rPr>
              <a:t>        &lt;!-- </a:t>
            </a:r>
            <a:r>
              <a:rPr lang="zh-CN" altLang="zh-CN" sz="1900" dirty="0">
                <a:solidFill>
                  <a:srgbClr val="0070C0"/>
                </a:solidFill>
                <a:latin typeface="+mn-ea"/>
              </a:rPr>
              <a:t>设置导航链接</a:t>
            </a:r>
            <a:r>
              <a:rPr lang="en-US" altLang="zh-CN" sz="1900" dirty="0">
                <a:solidFill>
                  <a:srgbClr val="0070C0"/>
                </a:solidFill>
                <a:latin typeface="+mn-ea"/>
              </a:rPr>
              <a:t> --&gt;</a:t>
            </a:r>
            <a:endParaRPr lang="zh-CN" altLang="zh-CN" sz="19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1900" dirty="0">
                <a:solidFill>
                  <a:srgbClr val="0070C0"/>
                </a:solidFill>
                <a:latin typeface="+mn-ea"/>
              </a:rPr>
              <a:t>        &lt;router-link to="/"&gt;</a:t>
            </a:r>
            <a:r>
              <a:rPr lang="zh-CN" altLang="zh-CN" sz="1900" dirty="0">
                <a:solidFill>
                  <a:srgbClr val="0070C0"/>
                </a:solidFill>
                <a:latin typeface="+mn-ea"/>
              </a:rPr>
              <a:t>主页</a:t>
            </a:r>
            <a:r>
              <a:rPr lang="en-US" altLang="zh-CN" sz="1900" dirty="0">
                <a:solidFill>
                  <a:srgbClr val="0070C0"/>
                </a:solidFill>
                <a:latin typeface="+mn-ea"/>
              </a:rPr>
              <a:t>&lt;/router-link&gt; |</a:t>
            </a:r>
            <a:endParaRPr lang="zh-CN" altLang="zh-CN" sz="19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1900" dirty="0">
                <a:solidFill>
                  <a:srgbClr val="0070C0"/>
                </a:solidFill>
                <a:latin typeface="+mn-ea"/>
              </a:rPr>
              <a:t>        &lt;router-link to="/about"&gt;</a:t>
            </a:r>
            <a:r>
              <a:rPr lang="zh-CN" altLang="zh-CN" sz="1900" dirty="0">
                <a:solidFill>
                  <a:srgbClr val="0070C0"/>
                </a:solidFill>
                <a:latin typeface="+mn-ea"/>
              </a:rPr>
              <a:t>关于我们</a:t>
            </a:r>
            <a:r>
              <a:rPr lang="en-US" altLang="zh-CN" sz="1900" dirty="0">
                <a:solidFill>
                  <a:srgbClr val="0070C0"/>
                </a:solidFill>
                <a:latin typeface="+mn-ea"/>
              </a:rPr>
              <a:t>&lt;/router-link&gt;</a:t>
            </a:r>
            <a:endParaRPr lang="zh-CN" altLang="zh-CN" sz="19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1900" dirty="0">
                <a:solidFill>
                  <a:srgbClr val="0070C0"/>
                </a:solidFill>
                <a:latin typeface="+mn-ea"/>
              </a:rPr>
              <a:t>      &lt;/p&gt;</a:t>
            </a:r>
            <a:endParaRPr lang="zh-CN" altLang="zh-CN" sz="19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1900" dirty="0">
                <a:solidFill>
                  <a:srgbClr val="0070C0"/>
                </a:solidFill>
                <a:latin typeface="+mn-ea"/>
              </a:rPr>
              <a:t> </a:t>
            </a:r>
            <a:endParaRPr lang="zh-CN" altLang="zh-CN" sz="19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1900" dirty="0">
                <a:solidFill>
                  <a:srgbClr val="0070C0"/>
                </a:solidFill>
                <a:latin typeface="+mn-ea"/>
              </a:rPr>
              <a:t>      &lt;!-- </a:t>
            </a:r>
            <a:r>
              <a:rPr lang="zh-CN" altLang="zh-CN" sz="1900" dirty="0">
                <a:solidFill>
                  <a:srgbClr val="0070C0"/>
                </a:solidFill>
                <a:latin typeface="+mn-ea"/>
              </a:rPr>
              <a:t>插入与路由匹配的组件</a:t>
            </a:r>
            <a:r>
              <a:rPr lang="en-US" altLang="zh-CN" sz="1900" dirty="0">
                <a:solidFill>
                  <a:srgbClr val="0070C0"/>
                </a:solidFill>
                <a:latin typeface="+mn-ea"/>
              </a:rPr>
              <a:t> --&gt;</a:t>
            </a:r>
            <a:endParaRPr lang="zh-CN" altLang="zh-CN" sz="19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1900" dirty="0">
                <a:solidFill>
                  <a:srgbClr val="0070C0"/>
                </a:solidFill>
                <a:latin typeface="+mn-ea"/>
              </a:rPr>
              <a:t>      &lt;router-view&gt;&lt;/router-view&gt;</a:t>
            </a:r>
            <a:endParaRPr lang="zh-CN" altLang="zh-CN" sz="19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1900" dirty="0">
                <a:solidFill>
                  <a:srgbClr val="0070C0"/>
                </a:solidFill>
                <a:latin typeface="+mn-ea"/>
              </a:rPr>
              <a:t>    &lt;/div</a:t>
            </a:r>
            <a:r>
              <a:rPr lang="en-US" altLang="zh-CN" sz="1900" dirty="0" smtClean="0">
                <a:solidFill>
                  <a:srgbClr val="0070C0"/>
                </a:solidFill>
                <a:latin typeface="+mn-ea"/>
              </a:rPr>
              <a:t>&gt;</a:t>
            </a:r>
          </a:p>
          <a:p>
            <a:pPr marL="0" indent="0">
              <a:buNone/>
            </a:pPr>
            <a:endParaRPr lang="zh-CN" altLang="zh-CN" sz="1900" dirty="0">
              <a:solidFill>
                <a:srgbClr val="0070C0"/>
              </a:solidFill>
              <a:latin typeface="+mn-ea"/>
            </a:endParaRPr>
          </a:p>
          <a:p>
            <a:r>
              <a:rPr lang="en-US" altLang="zh-CN" dirty="0" smtClean="0"/>
              <a:t>&lt;router-link&gt;</a:t>
            </a:r>
            <a:r>
              <a:rPr lang="zh-CN" altLang="zh-CN" dirty="0" smtClean="0"/>
              <a:t>渲</a:t>
            </a:r>
            <a:r>
              <a:rPr lang="zh-CN" altLang="zh-CN" dirty="0"/>
              <a:t>染后的结果为：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&lt;a href="#/" &gt;</a:t>
            </a:r>
            <a:r>
              <a:rPr lang="zh-CN" altLang="zh-CN" sz="2000" dirty="0">
                <a:solidFill>
                  <a:srgbClr val="0070C0"/>
                </a:solidFill>
                <a:latin typeface="+mn-ea"/>
              </a:rPr>
              <a:t>主页</a:t>
            </a: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&lt;/a&gt; | </a:t>
            </a:r>
            <a:endParaRPr lang="zh-CN" altLang="zh-CN" sz="20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&lt;a href="#/about" &gt;</a:t>
            </a:r>
            <a:r>
              <a:rPr lang="zh-CN" altLang="zh-CN" sz="2000" dirty="0">
                <a:solidFill>
                  <a:srgbClr val="0070C0"/>
                </a:solidFill>
                <a:latin typeface="+mn-ea"/>
              </a:rPr>
              <a:t>关于我们</a:t>
            </a: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&lt;/a&gt;</a:t>
            </a:r>
            <a:endParaRPr lang="zh-CN" altLang="zh-CN" sz="20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4" name="图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165" y="3861048"/>
            <a:ext cx="4413250" cy="10604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5784127" y="2492896"/>
            <a:ext cx="156966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/>
              <a:t>myroute.html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1217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/>
              <a:t>11.2  </a:t>
            </a:r>
            <a:r>
              <a:rPr lang="zh-CN" altLang="en-US" sz="4800" dirty="0"/>
              <a:t>路由管理器的基本用法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000" dirty="0"/>
              <a:t>在</a:t>
            </a:r>
            <a:r>
              <a:rPr lang="en-US" altLang="zh-CN" sz="2000" dirty="0"/>
              <a:t>myroute.html</a:t>
            </a:r>
            <a:r>
              <a:rPr lang="zh-CN" altLang="en-US" sz="2000" dirty="0"/>
              <a:t>的</a:t>
            </a:r>
            <a:r>
              <a:rPr lang="en-US" altLang="zh-CN" sz="2000" dirty="0"/>
              <a:t>JavaScript</a:t>
            </a:r>
            <a:r>
              <a:rPr lang="zh-CN" altLang="en-US" sz="2000" dirty="0"/>
              <a:t>脚本</a:t>
            </a:r>
            <a:r>
              <a:rPr lang="zh-CN" altLang="en-US" sz="2000" dirty="0" smtClean="0"/>
              <a:t>中</a:t>
            </a:r>
            <a:r>
              <a:rPr lang="en-US" altLang="zh-CN" sz="2000" dirty="0" smtClean="0"/>
              <a:t>,</a:t>
            </a:r>
            <a:r>
              <a:rPr lang="zh-CN" altLang="en-US" sz="2000" dirty="0" smtClean="0"/>
              <a:t>定义组件的路由</a:t>
            </a:r>
            <a:endParaRPr lang="en-US" altLang="zh-CN" sz="2000" dirty="0" smtClean="0"/>
          </a:p>
          <a:p>
            <a:endParaRPr lang="en-US" altLang="zh-CN" sz="2000" dirty="0" smtClean="0"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 smtClean="0">
                <a:solidFill>
                  <a:srgbClr val="0070C0"/>
                </a:solidFill>
                <a:latin typeface="+mn-ea"/>
              </a:rPr>
              <a:t>       // </a:t>
            </a:r>
            <a:r>
              <a:rPr lang="zh-CN" altLang="zh-CN" sz="2000" dirty="0">
                <a:solidFill>
                  <a:srgbClr val="0070C0"/>
                </a:solidFill>
                <a:latin typeface="+mn-ea"/>
              </a:rPr>
              <a:t>定义组件的路由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      const myroutes = [</a:t>
            </a:r>
            <a:endParaRPr lang="zh-CN" altLang="zh-CN" sz="20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        { path: '/', component: HomeComponent },</a:t>
            </a:r>
            <a:endParaRPr lang="zh-CN" altLang="zh-CN" sz="20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        { path: '/about', component: AboutComponent },</a:t>
            </a:r>
            <a:endParaRPr lang="zh-CN" altLang="zh-CN" sz="20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dirty="0" smtClean="0">
                <a:solidFill>
                  <a:srgbClr val="0070C0"/>
                </a:solidFill>
                <a:latin typeface="+mn-ea"/>
              </a:rPr>
              <a:t>     ]</a:t>
            </a:r>
            <a:endParaRPr lang="zh-CN" altLang="en-US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5939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/>
              <a:t>11.2  </a:t>
            </a:r>
            <a:r>
              <a:rPr lang="zh-CN" altLang="en-US" sz="4800" dirty="0"/>
              <a:t>路由管理器的基本用法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dirty="0"/>
              <a:t>在</a:t>
            </a:r>
            <a:r>
              <a:rPr lang="en-US" altLang="zh-CN" dirty="0"/>
              <a:t>myroute.html</a:t>
            </a:r>
            <a:r>
              <a:rPr lang="zh-CN" altLang="en-US" dirty="0"/>
              <a:t>的</a:t>
            </a:r>
            <a:r>
              <a:rPr lang="en-US" altLang="zh-CN" dirty="0"/>
              <a:t>JavaScript</a:t>
            </a:r>
            <a:r>
              <a:rPr lang="zh-CN" altLang="en-US" dirty="0"/>
              <a:t>脚本中创建了一个路由管理器实例</a:t>
            </a:r>
            <a:r>
              <a:rPr lang="en-US" altLang="zh-CN" dirty="0"/>
              <a:t>router</a:t>
            </a:r>
            <a:r>
              <a:rPr lang="zh-CN" altLang="en-US" dirty="0"/>
              <a:t>：</a:t>
            </a:r>
          </a:p>
          <a:p>
            <a:pPr marL="0" indent="0">
              <a:buNone/>
            </a:pPr>
            <a:r>
              <a:rPr lang="en-US" altLang="zh-CN" sz="2100" dirty="0">
                <a:solidFill>
                  <a:srgbClr val="0070C0"/>
                </a:solidFill>
                <a:latin typeface="+mn-ea"/>
              </a:rPr>
              <a:t>const router = VueRouter.createRouter({</a:t>
            </a:r>
          </a:p>
          <a:p>
            <a:pPr marL="0" indent="0">
              <a:buNone/>
            </a:pPr>
            <a:r>
              <a:rPr lang="en-US" altLang="zh-CN" sz="2100" dirty="0">
                <a:solidFill>
                  <a:srgbClr val="0070C0"/>
                </a:solidFill>
                <a:latin typeface="+mn-ea"/>
              </a:rPr>
              <a:t>  //</a:t>
            </a:r>
            <a:r>
              <a:rPr lang="zh-CN" altLang="en-US" sz="2100" dirty="0">
                <a:solidFill>
                  <a:srgbClr val="0070C0"/>
                </a:solidFill>
                <a:latin typeface="+mn-ea"/>
              </a:rPr>
              <a:t>设置</a:t>
            </a:r>
            <a:r>
              <a:rPr lang="en-US" altLang="zh-CN" sz="2100" dirty="0">
                <a:solidFill>
                  <a:srgbClr val="0070C0"/>
                </a:solidFill>
                <a:latin typeface="+mn-ea"/>
              </a:rPr>
              <a:t>hash</a:t>
            </a:r>
            <a:r>
              <a:rPr lang="zh-CN" altLang="en-US" sz="2100" dirty="0">
                <a:solidFill>
                  <a:srgbClr val="0070C0"/>
                </a:solidFill>
                <a:latin typeface="+mn-ea"/>
              </a:rPr>
              <a:t>路由模式 </a:t>
            </a:r>
          </a:p>
          <a:p>
            <a:pPr marL="0" indent="0">
              <a:buNone/>
            </a:pPr>
            <a:r>
              <a:rPr lang="zh-CN" altLang="en-US" sz="2100" dirty="0">
                <a:solidFill>
                  <a:srgbClr val="0070C0"/>
                </a:solidFill>
                <a:latin typeface="+mn-ea"/>
              </a:rPr>
              <a:t>  </a:t>
            </a:r>
            <a:r>
              <a:rPr lang="en-US" altLang="zh-CN" sz="2100" dirty="0">
                <a:solidFill>
                  <a:srgbClr val="0070C0"/>
                </a:solidFill>
                <a:latin typeface="+mn-ea"/>
              </a:rPr>
              <a:t>history: VueRouter.createWebHashHistory(),</a:t>
            </a:r>
          </a:p>
          <a:p>
            <a:pPr marL="0" indent="0">
              <a:buNone/>
            </a:pPr>
            <a:r>
              <a:rPr lang="en-US" altLang="zh-CN" sz="2100" dirty="0">
                <a:solidFill>
                  <a:srgbClr val="0070C0"/>
                </a:solidFill>
                <a:latin typeface="+mn-ea"/>
              </a:rPr>
              <a:t>  //</a:t>
            </a:r>
            <a:r>
              <a:rPr lang="zh-CN" altLang="en-US" sz="2100" dirty="0">
                <a:solidFill>
                  <a:srgbClr val="0070C0"/>
                </a:solidFill>
                <a:latin typeface="+mn-ea"/>
              </a:rPr>
              <a:t>设置路由</a:t>
            </a:r>
          </a:p>
          <a:p>
            <a:pPr marL="0" indent="0">
              <a:buNone/>
            </a:pPr>
            <a:r>
              <a:rPr lang="zh-CN" altLang="en-US" sz="2100" dirty="0">
                <a:solidFill>
                  <a:srgbClr val="0070C0"/>
                </a:solidFill>
                <a:latin typeface="+mn-ea"/>
              </a:rPr>
              <a:t>  </a:t>
            </a:r>
            <a:r>
              <a:rPr lang="en-US" altLang="zh-CN" sz="2100" dirty="0">
                <a:solidFill>
                  <a:srgbClr val="0070C0"/>
                </a:solidFill>
                <a:latin typeface="+mn-ea"/>
              </a:rPr>
              <a:t>routes: myroutes  </a:t>
            </a:r>
          </a:p>
          <a:p>
            <a:pPr marL="0" indent="0">
              <a:buNone/>
            </a:pPr>
            <a:r>
              <a:rPr lang="en-US" altLang="zh-CN" sz="2100" dirty="0">
                <a:solidFill>
                  <a:srgbClr val="0070C0"/>
                </a:solidFill>
                <a:latin typeface="+mn-ea"/>
              </a:rPr>
              <a:t>})</a:t>
            </a:r>
          </a:p>
          <a:p>
            <a:endParaRPr lang="en-US" altLang="zh-CN" dirty="0"/>
          </a:p>
          <a:p>
            <a:r>
              <a:rPr lang="en-US" altLang="zh-CN" dirty="0"/>
              <a:t>Vue</a:t>
            </a:r>
            <a:r>
              <a:rPr lang="zh-CN" altLang="en-US" dirty="0"/>
              <a:t>应用实例的</a:t>
            </a:r>
            <a:r>
              <a:rPr lang="en-US" altLang="zh-CN" dirty="0"/>
              <a:t>use(router)</a:t>
            </a:r>
            <a:r>
              <a:rPr lang="zh-CN" altLang="en-US" dirty="0"/>
              <a:t>函数使得路由管理器会对应用进行路由管理：</a:t>
            </a:r>
          </a:p>
          <a:p>
            <a:pPr marL="0" indent="0">
              <a:buNone/>
            </a:pPr>
            <a:r>
              <a:rPr lang="en-US" altLang="zh-CN" sz="2200" dirty="0">
                <a:solidFill>
                  <a:srgbClr val="0070C0"/>
                </a:solidFill>
                <a:latin typeface="+mn-ea"/>
              </a:rPr>
              <a:t>const app = Vue.createApp({})</a:t>
            </a:r>
          </a:p>
          <a:p>
            <a:pPr marL="0" indent="0">
              <a:buNone/>
            </a:pPr>
            <a:r>
              <a:rPr lang="en-US" altLang="zh-CN" sz="2200" dirty="0">
                <a:solidFill>
                  <a:srgbClr val="0070C0"/>
                </a:solidFill>
                <a:latin typeface="+mn-ea"/>
              </a:rPr>
              <a:t>app.use(router)       //</a:t>
            </a:r>
            <a:r>
              <a:rPr lang="zh-CN" altLang="en-US" sz="2200" dirty="0">
                <a:solidFill>
                  <a:srgbClr val="0070C0"/>
                </a:solidFill>
                <a:latin typeface="+mn-ea"/>
              </a:rPr>
              <a:t>使用路由管理器</a:t>
            </a:r>
          </a:p>
          <a:p>
            <a:pPr marL="0" indent="0">
              <a:buNone/>
            </a:pPr>
            <a:r>
              <a:rPr lang="en-US" altLang="zh-CN" sz="2200" dirty="0">
                <a:solidFill>
                  <a:srgbClr val="0070C0"/>
                </a:solidFill>
                <a:latin typeface="+mn-ea"/>
              </a:rPr>
              <a:t>app.mount('#app')</a:t>
            </a: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6858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altLang="zh-CN" sz="4000" dirty="0"/>
              <a:t>11.3  </a:t>
            </a:r>
            <a:r>
              <a:rPr lang="zh-CN" altLang="en-US" sz="4000" dirty="0"/>
              <a:t>在</a:t>
            </a:r>
            <a:r>
              <a:rPr lang="en-US" altLang="zh-CN" sz="4000" dirty="0"/>
              <a:t>Vue</a:t>
            </a:r>
            <a:r>
              <a:rPr lang="zh-CN" altLang="en-US" sz="4000" dirty="0"/>
              <a:t>项目中使用路由管理器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zh-CN" dirty="0"/>
              <a:t>安装路由管理器插件。在</a:t>
            </a:r>
            <a:r>
              <a:rPr lang="en-US" altLang="zh-CN" dirty="0"/>
              <a:t>DOS</a:t>
            </a:r>
            <a:r>
              <a:rPr lang="zh-CN" altLang="zh-CN" dirty="0"/>
              <a:t>命令行，转到</a:t>
            </a:r>
            <a:r>
              <a:rPr lang="en-US" altLang="zh-CN" dirty="0"/>
              <a:t>helloworld</a:t>
            </a:r>
            <a:r>
              <a:rPr lang="zh-CN" altLang="zh-CN" dirty="0"/>
              <a:t>根目录下，运行如下命令：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npm install </a:t>
            </a:r>
            <a:r>
              <a:rPr lang="en-US" altLang="zh-CN" sz="2000" dirty="0" smtClean="0">
                <a:solidFill>
                  <a:srgbClr val="0070C0"/>
                </a:solidFill>
                <a:latin typeface="+mn-ea"/>
              </a:rPr>
              <a:t>vue-router@4</a:t>
            </a:r>
          </a:p>
          <a:p>
            <a:endParaRPr lang="zh-CN" altLang="zh-CN" dirty="0"/>
          </a:p>
          <a:p>
            <a:r>
              <a:rPr lang="zh-CN" altLang="zh-CN" dirty="0"/>
              <a:t>以上命令会在</a:t>
            </a:r>
            <a:r>
              <a:rPr lang="en-US" altLang="zh-CN" dirty="0"/>
              <a:t>helloworld</a:t>
            </a:r>
            <a:r>
              <a:rPr lang="zh-CN" altLang="zh-CN" dirty="0"/>
              <a:t>项目中安装路由管理器插件，安装完成后，在</a:t>
            </a:r>
            <a:r>
              <a:rPr lang="en-US" altLang="zh-CN" dirty="0"/>
              <a:t>helloworld</a:t>
            </a:r>
            <a:r>
              <a:rPr lang="zh-CN" altLang="zh-CN" dirty="0"/>
              <a:t>根目录下会出现</a:t>
            </a:r>
            <a:r>
              <a:rPr lang="en-US" altLang="zh-CN" dirty="0"/>
              <a:t>node_modules/vue-router</a:t>
            </a:r>
            <a:r>
              <a:rPr lang="zh-CN" altLang="zh-CN" dirty="0"/>
              <a:t>目录，它就是该插件的模块。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7932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000" dirty="0"/>
              <a:t>11.3  </a:t>
            </a:r>
            <a:r>
              <a:rPr lang="zh-CN" altLang="en-US" sz="4000" dirty="0"/>
              <a:t>在</a:t>
            </a:r>
            <a:r>
              <a:rPr lang="en-US" altLang="zh-CN" sz="4000" dirty="0"/>
              <a:t>Vue</a:t>
            </a:r>
            <a:r>
              <a:rPr lang="zh-CN" altLang="en-US" sz="4000" dirty="0"/>
              <a:t>项目中使用路由管理器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sz="2800" dirty="0"/>
              <a:t>在</a:t>
            </a:r>
            <a:r>
              <a:rPr lang="en-US" altLang="zh-CN" sz="2800" dirty="0"/>
              <a:t>helloworld</a:t>
            </a:r>
            <a:r>
              <a:rPr lang="zh-CN" altLang="zh-CN" sz="2800" dirty="0"/>
              <a:t>项目中新建或修改以下文件：</a:t>
            </a:r>
          </a:p>
          <a:p>
            <a:pPr lvl="1"/>
            <a:r>
              <a:rPr lang="zh-CN" altLang="zh-CN" sz="2400" dirty="0"/>
              <a:t>（</a:t>
            </a:r>
            <a:r>
              <a:rPr lang="en-US" altLang="zh-CN" sz="2400" dirty="0"/>
              <a:t>1</a:t>
            </a:r>
            <a:r>
              <a:rPr lang="zh-CN" altLang="zh-CN" sz="2400" dirty="0"/>
              <a:t>）在</a:t>
            </a:r>
            <a:r>
              <a:rPr lang="en-US" altLang="zh-CN" sz="2400" dirty="0"/>
              <a:t>src/components</a:t>
            </a:r>
            <a:r>
              <a:rPr lang="zh-CN" altLang="zh-CN" sz="2400" dirty="0"/>
              <a:t>目录下新建</a:t>
            </a:r>
            <a:r>
              <a:rPr lang="en-US" altLang="zh-CN" sz="2400" dirty="0"/>
              <a:t>Home.vue</a:t>
            </a:r>
            <a:r>
              <a:rPr lang="zh-CN" altLang="zh-CN" sz="2400" dirty="0"/>
              <a:t>和</a:t>
            </a:r>
            <a:r>
              <a:rPr lang="en-US" altLang="zh-CN" sz="2400" dirty="0"/>
              <a:t>About.vue</a:t>
            </a:r>
            <a:r>
              <a:rPr lang="zh-CN" altLang="zh-CN" sz="2400" dirty="0"/>
              <a:t>，分别定义</a:t>
            </a:r>
            <a:r>
              <a:rPr lang="en-US" altLang="zh-CN" sz="2400" dirty="0"/>
              <a:t>HomeComponent</a:t>
            </a:r>
            <a:r>
              <a:rPr lang="zh-CN" altLang="zh-CN" sz="2400" dirty="0"/>
              <a:t>组件和</a:t>
            </a:r>
            <a:r>
              <a:rPr lang="en-US" altLang="zh-CN" sz="2400" dirty="0"/>
              <a:t>AboutComponent</a:t>
            </a:r>
            <a:r>
              <a:rPr lang="zh-CN" altLang="zh-CN" sz="2400" dirty="0"/>
              <a:t>组件。</a:t>
            </a:r>
          </a:p>
          <a:p>
            <a:pPr lvl="1"/>
            <a:r>
              <a:rPr lang="zh-CN" altLang="zh-CN" sz="2400" dirty="0"/>
              <a:t>（</a:t>
            </a:r>
            <a:r>
              <a:rPr lang="en-US" altLang="zh-CN" sz="2400" dirty="0"/>
              <a:t>2</a:t>
            </a:r>
            <a:r>
              <a:rPr lang="zh-CN" altLang="zh-CN" sz="2400" dirty="0"/>
              <a:t>）新建</a:t>
            </a:r>
            <a:r>
              <a:rPr lang="en-US" altLang="zh-CN" sz="2400" dirty="0"/>
              <a:t>router/index.js</a:t>
            </a:r>
            <a:r>
              <a:rPr lang="zh-CN" altLang="zh-CN" sz="2400" dirty="0"/>
              <a:t>文件，在该文件中创建路由管理器的实例。</a:t>
            </a:r>
          </a:p>
          <a:p>
            <a:pPr lvl="1"/>
            <a:r>
              <a:rPr lang="zh-CN" altLang="zh-CN" sz="2400" dirty="0"/>
              <a:t>（</a:t>
            </a:r>
            <a:r>
              <a:rPr lang="en-US" altLang="zh-CN" sz="2400" dirty="0"/>
              <a:t>3</a:t>
            </a:r>
            <a:r>
              <a:rPr lang="zh-CN" altLang="zh-CN" sz="2400" dirty="0"/>
              <a:t>）修改</a:t>
            </a:r>
            <a:r>
              <a:rPr lang="en-US" altLang="zh-CN" sz="2400" dirty="0"/>
              <a:t>src/main.js</a:t>
            </a:r>
            <a:r>
              <a:rPr lang="zh-CN" altLang="zh-CN" sz="2400" dirty="0"/>
              <a:t>文件，使得</a:t>
            </a:r>
            <a:r>
              <a:rPr lang="en-US" altLang="zh-CN" sz="2400" dirty="0"/>
              <a:t>Vue</a:t>
            </a:r>
            <a:r>
              <a:rPr lang="zh-CN" altLang="zh-CN" sz="2400" dirty="0"/>
              <a:t>的应用实例使用路由管理器。</a:t>
            </a:r>
          </a:p>
          <a:p>
            <a:pPr lvl="1"/>
            <a:r>
              <a:rPr lang="zh-CN" altLang="zh-CN" sz="2400" dirty="0"/>
              <a:t>（</a:t>
            </a:r>
            <a:r>
              <a:rPr lang="en-US" altLang="zh-CN" sz="2400" dirty="0"/>
              <a:t>4</a:t>
            </a:r>
            <a:r>
              <a:rPr lang="zh-CN" altLang="zh-CN" sz="2400" dirty="0"/>
              <a:t>）修改</a:t>
            </a:r>
            <a:r>
              <a:rPr lang="en-US" altLang="zh-CN" sz="2400" dirty="0"/>
              <a:t>src/App.vue</a:t>
            </a:r>
            <a:r>
              <a:rPr lang="zh-CN" altLang="zh-CN" sz="2400" dirty="0"/>
              <a:t>文件，在根组件模板中插入</a:t>
            </a:r>
            <a:r>
              <a:rPr lang="en-US" altLang="zh-CN" sz="2400" dirty="0"/>
              <a:t>&lt;router-link&gt;</a:t>
            </a:r>
            <a:r>
              <a:rPr lang="zh-CN" altLang="zh-CN" sz="2400" dirty="0"/>
              <a:t>和</a:t>
            </a:r>
            <a:r>
              <a:rPr lang="en-US" altLang="zh-CN" sz="2400" dirty="0"/>
              <a:t>&lt;router-view&gt;</a:t>
            </a:r>
            <a:r>
              <a:rPr lang="zh-CN" altLang="zh-CN" sz="2400" dirty="0"/>
              <a:t>组件。</a:t>
            </a:r>
          </a:p>
          <a:p>
            <a:pPr lvl="1"/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5714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000" dirty="0"/>
              <a:t>11.3  </a:t>
            </a:r>
            <a:r>
              <a:rPr lang="zh-CN" altLang="en-US" sz="4000" dirty="0"/>
              <a:t>在</a:t>
            </a:r>
            <a:r>
              <a:rPr lang="en-US" altLang="zh-CN" sz="4000" dirty="0"/>
              <a:t>Vue</a:t>
            </a:r>
            <a:r>
              <a:rPr lang="zh-CN" altLang="en-US" sz="4000" dirty="0"/>
              <a:t>项目中使用路由管理器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361074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800" dirty="0">
                <a:latin typeface="+mn-ea"/>
              </a:rPr>
              <a:t>&lt;template&gt;</a:t>
            </a:r>
            <a:endParaRPr lang="zh-CN" altLang="zh-CN" sz="1800" dirty="0"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>
                <a:latin typeface="+mn-ea"/>
              </a:rPr>
              <a:t>  &lt;p&gt;</a:t>
            </a:r>
            <a:r>
              <a:rPr lang="zh-CN" altLang="zh-CN" sz="1800" dirty="0">
                <a:latin typeface="+mn-ea"/>
              </a:rPr>
              <a:t>这是主页</a:t>
            </a:r>
            <a:r>
              <a:rPr lang="en-US" altLang="zh-CN" sz="1800" dirty="0">
                <a:latin typeface="+mn-ea"/>
              </a:rPr>
              <a:t>&lt;/p&gt;</a:t>
            </a:r>
            <a:endParaRPr lang="zh-CN" altLang="zh-CN" sz="1800" dirty="0"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>
                <a:latin typeface="+mn-ea"/>
              </a:rPr>
              <a:t>&lt;/template&gt;</a:t>
            </a:r>
            <a:endParaRPr lang="zh-CN" altLang="zh-CN" sz="1800" dirty="0"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>
                <a:latin typeface="+mn-ea"/>
              </a:rPr>
              <a:t> </a:t>
            </a:r>
            <a:endParaRPr lang="zh-CN" altLang="zh-CN" sz="1800" dirty="0"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>
                <a:latin typeface="+mn-ea"/>
              </a:rPr>
              <a:t>&lt;script&gt;</a:t>
            </a:r>
            <a:endParaRPr lang="zh-CN" altLang="zh-CN" sz="1800" dirty="0"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>
                <a:latin typeface="+mn-ea"/>
              </a:rPr>
              <a:t>  export default {</a:t>
            </a:r>
            <a:endParaRPr lang="zh-CN" altLang="zh-CN" sz="1800" dirty="0"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>
                <a:latin typeface="+mn-ea"/>
              </a:rPr>
              <a:t>    name: 'HomeComponent'</a:t>
            </a:r>
            <a:endParaRPr lang="zh-CN" altLang="zh-CN" sz="1800" dirty="0"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>
                <a:latin typeface="+mn-ea"/>
              </a:rPr>
              <a:t>  }</a:t>
            </a:r>
            <a:endParaRPr lang="zh-CN" altLang="zh-CN" sz="1800" dirty="0"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>
                <a:latin typeface="+mn-ea"/>
              </a:rPr>
              <a:t>&lt;/script</a:t>
            </a:r>
            <a:r>
              <a:rPr lang="en-US" altLang="zh-CN" sz="1800" dirty="0" smtClean="0">
                <a:latin typeface="+mn-ea"/>
              </a:rPr>
              <a:t>&gt;</a:t>
            </a:r>
            <a:endParaRPr lang="zh-CN" altLang="zh-CN" sz="1800" dirty="0">
              <a:latin typeface="+mn-ea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4499992" y="1628800"/>
            <a:ext cx="361074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zh-CN" sz="1800" dirty="0" smtClean="0">
                <a:latin typeface="+mn-ea"/>
              </a:rPr>
              <a:t>&lt;template&gt;</a:t>
            </a:r>
            <a:endParaRPr lang="zh-CN" altLang="zh-CN" sz="1800" dirty="0" smtClean="0"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1800" dirty="0" smtClean="0">
                <a:latin typeface="+mn-ea"/>
              </a:rPr>
              <a:t>  &lt;p&gt;</a:t>
            </a:r>
            <a:r>
              <a:rPr lang="zh-CN" altLang="zh-CN" sz="1800" dirty="0" smtClean="0">
                <a:latin typeface="+mn-ea"/>
              </a:rPr>
              <a:t>这是我们的介绍</a:t>
            </a:r>
            <a:r>
              <a:rPr lang="en-US" altLang="zh-CN" sz="1800" dirty="0" smtClean="0">
                <a:latin typeface="+mn-ea"/>
              </a:rPr>
              <a:t>&lt;/p&gt;</a:t>
            </a:r>
            <a:endParaRPr lang="zh-CN" altLang="zh-CN" sz="1800" dirty="0" smtClean="0"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1800" dirty="0" smtClean="0">
                <a:latin typeface="+mn-ea"/>
              </a:rPr>
              <a:t>&lt;/template&gt;</a:t>
            </a:r>
            <a:endParaRPr lang="zh-CN" altLang="zh-CN" sz="1800" dirty="0" smtClean="0"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1800" dirty="0" smtClean="0">
                <a:latin typeface="+mn-ea"/>
              </a:rPr>
              <a:t> </a:t>
            </a:r>
            <a:endParaRPr lang="zh-CN" altLang="zh-CN" sz="1800" dirty="0" smtClean="0"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1800" dirty="0" smtClean="0">
                <a:latin typeface="+mn-ea"/>
              </a:rPr>
              <a:t>&lt;script&gt;</a:t>
            </a:r>
            <a:endParaRPr lang="zh-CN" altLang="zh-CN" sz="1800" dirty="0" smtClean="0"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1800" dirty="0" smtClean="0">
                <a:latin typeface="+mn-ea"/>
              </a:rPr>
              <a:t>  export default {</a:t>
            </a:r>
            <a:endParaRPr lang="zh-CN" altLang="zh-CN" sz="1800" dirty="0" smtClean="0"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1800" dirty="0" smtClean="0">
                <a:latin typeface="+mn-ea"/>
              </a:rPr>
              <a:t>    name: 'AboutComponent'</a:t>
            </a:r>
            <a:endParaRPr lang="zh-CN" altLang="zh-CN" sz="1800" dirty="0" smtClean="0"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1800" dirty="0" smtClean="0">
                <a:latin typeface="+mn-ea"/>
              </a:rPr>
              <a:t>  }</a:t>
            </a:r>
            <a:endParaRPr lang="zh-CN" altLang="zh-CN" sz="1800" dirty="0" smtClean="0"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1800" dirty="0" smtClean="0">
                <a:latin typeface="+mn-ea"/>
              </a:rPr>
              <a:t>&lt;/script&gt;</a:t>
            </a:r>
            <a:endParaRPr lang="zh-CN" altLang="zh-CN" sz="1800" dirty="0" smtClean="0">
              <a:latin typeface="+mn-ea"/>
            </a:endParaRPr>
          </a:p>
          <a:p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539552" y="4941168"/>
            <a:ext cx="110799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/>
              <a:t>Home.vue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644008" y="4941121"/>
            <a:ext cx="122341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/>
              <a:t>About.vue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1426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000" dirty="0"/>
              <a:t>11.3  </a:t>
            </a:r>
            <a:r>
              <a:rPr lang="zh-CN" altLang="en-US" sz="4000" dirty="0"/>
              <a:t>在</a:t>
            </a:r>
            <a:r>
              <a:rPr lang="en-US" altLang="zh-CN" sz="4000" dirty="0"/>
              <a:t>Vue</a:t>
            </a:r>
            <a:r>
              <a:rPr lang="zh-CN" altLang="en-US" sz="4000" dirty="0"/>
              <a:t>项目中使用路由管理器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altLang="zh-CN" sz="6400" dirty="0">
                <a:latin typeface="+mn-ea"/>
              </a:rPr>
              <a:t>import { createRouter, createWebHashHistory } from 'vue-router'</a:t>
            </a:r>
            <a:endParaRPr lang="zh-CN" altLang="zh-CN" sz="6400" dirty="0">
              <a:latin typeface="+mn-ea"/>
            </a:endParaRPr>
          </a:p>
          <a:p>
            <a:pPr marL="0" indent="0">
              <a:buNone/>
            </a:pPr>
            <a:r>
              <a:rPr lang="en-US" altLang="zh-CN" sz="6400" dirty="0">
                <a:latin typeface="+mn-ea"/>
              </a:rPr>
              <a:t>import HomeComponent from '../components/Home.vue'</a:t>
            </a:r>
            <a:endParaRPr lang="zh-CN" altLang="zh-CN" sz="6400" dirty="0">
              <a:latin typeface="+mn-ea"/>
            </a:endParaRPr>
          </a:p>
          <a:p>
            <a:pPr marL="0" indent="0">
              <a:buNone/>
            </a:pPr>
            <a:r>
              <a:rPr lang="en-US" altLang="zh-CN" sz="6400" dirty="0">
                <a:latin typeface="+mn-ea"/>
              </a:rPr>
              <a:t>import AboutComponent from '../components/About.vue'</a:t>
            </a:r>
            <a:endParaRPr lang="zh-CN" altLang="zh-CN" sz="6400" dirty="0">
              <a:latin typeface="+mn-ea"/>
            </a:endParaRPr>
          </a:p>
          <a:p>
            <a:pPr marL="0" indent="0">
              <a:buNone/>
            </a:pPr>
            <a:r>
              <a:rPr lang="en-US" altLang="zh-CN" sz="6400" dirty="0" smtClean="0">
                <a:latin typeface="+mn-ea"/>
              </a:rPr>
              <a:t>const </a:t>
            </a:r>
            <a:r>
              <a:rPr lang="en-US" altLang="zh-CN" sz="6400" dirty="0">
                <a:latin typeface="+mn-ea"/>
              </a:rPr>
              <a:t>routerHistory = createWebHashHistory()</a:t>
            </a:r>
            <a:endParaRPr lang="zh-CN" altLang="zh-CN" sz="6400" dirty="0">
              <a:latin typeface="+mn-ea"/>
            </a:endParaRPr>
          </a:p>
          <a:p>
            <a:pPr marL="0" indent="0">
              <a:buNone/>
            </a:pPr>
            <a:r>
              <a:rPr lang="en-US" altLang="zh-CN" sz="6400" dirty="0">
                <a:latin typeface="+mn-ea"/>
              </a:rPr>
              <a:t> </a:t>
            </a:r>
            <a:endParaRPr lang="zh-CN" altLang="zh-CN" sz="6400" dirty="0">
              <a:latin typeface="+mn-ea"/>
            </a:endParaRPr>
          </a:p>
          <a:p>
            <a:pPr marL="0" indent="0">
              <a:buNone/>
            </a:pPr>
            <a:r>
              <a:rPr lang="en-US" altLang="zh-CN" sz="6400" dirty="0" smtClean="0">
                <a:latin typeface="+mn-ea"/>
              </a:rPr>
              <a:t>const </a:t>
            </a:r>
            <a:r>
              <a:rPr lang="en-US" altLang="zh-CN" sz="6400" dirty="0">
                <a:latin typeface="+mn-ea"/>
              </a:rPr>
              <a:t>router = createRouter</a:t>
            </a:r>
            <a:r>
              <a:rPr lang="en-US" altLang="zh-CN" sz="6400" dirty="0" smtClean="0">
                <a:latin typeface="+mn-ea"/>
              </a:rPr>
              <a:t>({  //</a:t>
            </a:r>
            <a:r>
              <a:rPr lang="zh-CN" altLang="zh-CN" sz="6400" dirty="0">
                <a:latin typeface="+mn-ea"/>
              </a:rPr>
              <a:t>创建路由管理器</a:t>
            </a:r>
            <a:r>
              <a:rPr lang="en-US" altLang="zh-CN" sz="6400" dirty="0">
                <a:latin typeface="+mn-ea"/>
              </a:rPr>
              <a:t>router</a:t>
            </a:r>
            <a:r>
              <a:rPr lang="zh-CN" altLang="zh-CN" sz="6400" dirty="0">
                <a:latin typeface="+mn-ea"/>
              </a:rPr>
              <a:t>实例</a:t>
            </a:r>
          </a:p>
          <a:p>
            <a:pPr marL="0" indent="0">
              <a:buNone/>
            </a:pPr>
            <a:endParaRPr lang="zh-CN" altLang="zh-CN" sz="6400" dirty="0">
              <a:latin typeface="+mn-ea"/>
            </a:endParaRPr>
          </a:p>
          <a:p>
            <a:pPr marL="0" indent="0">
              <a:buNone/>
            </a:pPr>
            <a:r>
              <a:rPr lang="en-US" altLang="zh-CN" sz="6400" dirty="0">
                <a:latin typeface="+mn-ea"/>
              </a:rPr>
              <a:t>  history: routerHistory,</a:t>
            </a:r>
            <a:endParaRPr lang="zh-CN" altLang="zh-CN" sz="6400" dirty="0">
              <a:latin typeface="+mn-ea"/>
            </a:endParaRPr>
          </a:p>
          <a:p>
            <a:pPr marL="0" indent="0">
              <a:buNone/>
            </a:pPr>
            <a:r>
              <a:rPr lang="en-US" altLang="zh-CN" sz="6400" dirty="0">
                <a:latin typeface="+mn-ea"/>
              </a:rPr>
              <a:t>  routes: [</a:t>
            </a:r>
            <a:endParaRPr lang="zh-CN" altLang="zh-CN" sz="6400" dirty="0">
              <a:latin typeface="+mn-ea"/>
            </a:endParaRPr>
          </a:p>
          <a:p>
            <a:pPr marL="0" indent="0">
              <a:buNone/>
            </a:pPr>
            <a:r>
              <a:rPr lang="en-US" altLang="zh-CN" sz="6400" dirty="0">
                <a:latin typeface="+mn-ea"/>
              </a:rPr>
              <a:t>    {</a:t>
            </a:r>
            <a:endParaRPr lang="zh-CN" altLang="zh-CN" sz="6400" dirty="0">
              <a:latin typeface="+mn-ea"/>
            </a:endParaRPr>
          </a:p>
          <a:p>
            <a:pPr marL="0" indent="0">
              <a:buNone/>
            </a:pPr>
            <a:r>
              <a:rPr lang="en-US" altLang="zh-CN" sz="6400" dirty="0">
                <a:latin typeface="+mn-ea"/>
              </a:rPr>
              <a:t>      path: '/',</a:t>
            </a:r>
            <a:endParaRPr lang="zh-CN" altLang="zh-CN" sz="6400" dirty="0">
              <a:latin typeface="+mn-ea"/>
            </a:endParaRPr>
          </a:p>
          <a:p>
            <a:pPr marL="0" indent="0">
              <a:buNone/>
            </a:pPr>
            <a:r>
              <a:rPr lang="en-US" altLang="zh-CN" sz="6400" dirty="0">
                <a:latin typeface="+mn-ea"/>
              </a:rPr>
              <a:t>      component: HomeComponent</a:t>
            </a:r>
            <a:endParaRPr lang="zh-CN" altLang="zh-CN" sz="6400" dirty="0">
              <a:latin typeface="+mn-ea"/>
            </a:endParaRPr>
          </a:p>
          <a:p>
            <a:pPr marL="0" indent="0">
              <a:buNone/>
            </a:pPr>
            <a:r>
              <a:rPr lang="en-US" altLang="zh-CN" sz="6400" dirty="0">
                <a:latin typeface="+mn-ea"/>
              </a:rPr>
              <a:t>    },</a:t>
            </a:r>
            <a:endParaRPr lang="zh-CN" altLang="zh-CN" sz="6400" dirty="0">
              <a:latin typeface="+mn-ea"/>
            </a:endParaRPr>
          </a:p>
          <a:p>
            <a:pPr marL="0" indent="0">
              <a:buNone/>
            </a:pPr>
            <a:r>
              <a:rPr lang="en-US" altLang="zh-CN" sz="6400" dirty="0">
                <a:latin typeface="+mn-ea"/>
              </a:rPr>
              <a:t>    {</a:t>
            </a:r>
            <a:endParaRPr lang="zh-CN" altLang="zh-CN" sz="6400" dirty="0">
              <a:latin typeface="+mn-ea"/>
            </a:endParaRPr>
          </a:p>
          <a:p>
            <a:pPr marL="0" indent="0">
              <a:buNone/>
            </a:pPr>
            <a:r>
              <a:rPr lang="en-US" altLang="zh-CN" sz="6400" dirty="0">
                <a:latin typeface="+mn-ea"/>
              </a:rPr>
              <a:t>      path: '/about',</a:t>
            </a:r>
            <a:endParaRPr lang="zh-CN" altLang="zh-CN" sz="6400" dirty="0">
              <a:latin typeface="+mn-ea"/>
            </a:endParaRPr>
          </a:p>
          <a:p>
            <a:pPr marL="0" indent="0">
              <a:buNone/>
            </a:pPr>
            <a:r>
              <a:rPr lang="en-US" altLang="zh-CN" sz="6400" dirty="0">
                <a:latin typeface="+mn-ea"/>
              </a:rPr>
              <a:t>      component: AboutComponent</a:t>
            </a:r>
            <a:endParaRPr lang="zh-CN" altLang="zh-CN" sz="6400" dirty="0">
              <a:latin typeface="+mn-ea"/>
            </a:endParaRPr>
          </a:p>
          <a:p>
            <a:pPr marL="0" indent="0">
              <a:buNone/>
            </a:pPr>
            <a:r>
              <a:rPr lang="en-US" altLang="zh-CN" sz="6400" dirty="0">
                <a:latin typeface="+mn-ea"/>
              </a:rPr>
              <a:t>    }</a:t>
            </a:r>
            <a:endParaRPr lang="zh-CN" altLang="zh-CN" sz="6400" dirty="0">
              <a:latin typeface="+mn-ea"/>
            </a:endParaRPr>
          </a:p>
          <a:p>
            <a:pPr marL="0" indent="0">
              <a:buNone/>
            </a:pPr>
            <a:r>
              <a:rPr lang="en-US" altLang="zh-CN" sz="6400" dirty="0">
                <a:latin typeface="+mn-ea"/>
              </a:rPr>
              <a:t>  ]</a:t>
            </a:r>
            <a:endParaRPr lang="zh-CN" altLang="zh-CN" sz="6400" dirty="0">
              <a:latin typeface="+mn-ea"/>
            </a:endParaRPr>
          </a:p>
          <a:p>
            <a:pPr marL="0" indent="0">
              <a:buNone/>
            </a:pPr>
            <a:r>
              <a:rPr lang="en-US" altLang="zh-CN" sz="6400" dirty="0">
                <a:latin typeface="+mn-ea"/>
              </a:rPr>
              <a:t>})</a:t>
            </a:r>
            <a:endParaRPr lang="zh-CN" altLang="zh-CN" sz="6400" dirty="0">
              <a:latin typeface="+mn-ea"/>
            </a:endParaRPr>
          </a:p>
          <a:p>
            <a:pPr marL="0" indent="0">
              <a:buNone/>
            </a:pPr>
            <a:r>
              <a:rPr lang="en-US" altLang="zh-CN" sz="6400" dirty="0">
                <a:latin typeface="+mn-ea"/>
              </a:rPr>
              <a:t> </a:t>
            </a:r>
            <a:endParaRPr lang="zh-CN" altLang="zh-CN" sz="6400" dirty="0">
              <a:latin typeface="+mn-ea"/>
            </a:endParaRPr>
          </a:p>
          <a:p>
            <a:pPr marL="0" indent="0">
              <a:buNone/>
            </a:pPr>
            <a:r>
              <a:rPr lang="en-US" altLang="zh-CN" sz="6400" dirty="0">
                <a:latin typeface="+mn-ea"/>
              </a:rPr>
              <a:t>export default router</a:t>
            </a:r>
            <a:endParaRPr lang="zh-CN" altLang="zh-CN" sz="6400" dirty="0">
              <a:latin typeface="+mn-ea"/>
            </a:endParaRPr>
          </a:p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7092280" y="1700808"/>
            <a:ext cx="110799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/>
              <a:t>index.js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189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>
                <a:effectLst/>
              </a:rPr>
              <a:t>1.4  Vue组件的选项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47500" lnSpcReduction="20000"/>
          </a:bodyPr>
          <a:lstStyle/>
          <a:p>
            <a:r>
              <a:rPr lang="zh-CN" altLang="zh-CN" sz="5100" dirty="0"/>
              <a:t>methods选项用来定义方法</a:t>
            </a:r>
            <a:r>
              <a:rPr lang="zh-CN" altLang="zh-CN" sz="5100" dirty="0" smtClean="0"/>
              <a:t>。</a:t>
            </a:r>
            <a:endParaRPr lang="en-US" altLang="zh-CN" sz="5100" dirty="0" smtClean="0"/>
          </a:p>
          <a:p>
            <a:endParaRPr lang="en-US" altLang="zh-CN" sz="2900" dirty="0" smtClean="0"/>
          </a:p>
          <a:p>
            <a:pPr marL="0" indent="0">
              <a:buNone/>
            </a:pPr>
            <a:r>
              <a:rPr lang="zh-CN" altLang="zh-CN" sz="2900" dirty="0" smtClean="0">
                <a:latin typeface="+mn-ea"/>
              </a:rPr>
              <a:t>    </a:t>
            </a:r>
            <a:r>
              <a:rPr lang="zh-CN" altLang="zh-CN" sz="2900" dirty="0">
                <a:latin typeface="+mn-ea"/>
              </a:rPr>
              <a:t>&lt;div id="app"&gt;</a:t>
            </a:r>
          </a:p>
          <a:p>
            <a:pPr marL="0" indent="0">
              <a:buNone/>
            </a:pPr>
            <a:r>
              <a:rPr lang="zh-CN" altLang="zh-CN" sz="2900" dirty="0">
                <a:latin typeface="+mn-ea"/>
              </a:rPr>
              <a:t>      &lt;button </a:t>
            </a:r>
            <a:r>
              <a:rPr lang="zh-CN" altLang="zh-CN" sz="2900" b="1" dirty="0">
                <a:latin typeface="+mn-ea"/>
              </a:rPr>
              <a:t>v-on:click="increase" </a:t>
            </a:r>
            <a:r>
              <a:rPr lang="zh-CN" altLang="zh-CN" sz="2900" dirty="0">
                <a:latin typeface="+mn-ea"/>
              </a:rPr>
              <a:t>&gt;{{count}}&lt;/button&gt;</a:t>
            </a:r>
          </a:p>
          <a:p>
            <a:pPr marL="0" indent="0">
              <a:buNone/>
            </a:pPr>
            <a:r>
              <a:rPr lang="zh-CN" altLang="zh-CN" sz="2900" dirty="0">
                <a:latin typeface="+mn-ea"/>
              </a:rPr>
              <a:t>      {{</a:t>
            </a:r>
            <a:r>
              <a:rPr lang="zh-CN" altLang="zh-CN" sz="2900" b="1" dirty="0">
                <a:latin typeface="+mn-ea"/>
              </a:rPr>
              <a:t> output()</a:t>
            </a:r>
            <a:r>
              <a:rPr lang="zh-CN" altLang="zh-CN" sz="2900" dirty="0">
                <a:latin typeface="+mn-ea"/>
              </a:rPr>
              <a:t> }}</a:t>
            </a:r>
          </a:p>
          <a:p>
            <a:pPr marL="0" indent="0">
              <a:buNone/>
            </a:pPr>
            <a:r>
              <a:rPr lang="zh-CN" altLang="zh-CN" sz="2900" dirty="0">
                <a:latin typeface="+mn-ea"/>
              </a:rPr>
              <a:t>    &lt;/div&gt;</a:t>
            </a:r>
          </a:p>
          <a:p>
            <a:pPr marL="0" indent="0">
              <a:buNone/>
            </a:pPr>
            <a:r>
              <a:rPr lang="zh-CN" altLang="zh-CN" sz="2900" dirty="0">
                <a:latin typeface="+mn-ea"/>
              </a:rPr>
              <a:t> </a:t>
            </a:r>
          </a:p>
          <a:p>
            <a:pPr marL="0" indent="0">
              <a:buNone/>
            </a:pPr>
            <a:r>
              <a:rPr lang="zh-CN" altLang="zh-CN" sz="2900" dirty="0">
                <a:latin typeface="+mn-ea"/>
              </a:rPr>
              <a:t>    &lt;script&gt;</a:t>
            </a:r>
          </a:p>
          <a:p>
            <a:pPr marL="0" indent="0">
              <a:buNone/>
            </a:pPr>
            <a:r>
              <a:rPr lang="zh-CN" altLang="zh-CN" sz="2900" dirty="0">
                <a:latin typeface="+mn-ea"/>
              </a:rPr>
              <a:t>      const app=Vue.createApp({</a:t>
            </a:r>
          </a:p>
          <a:p>
            <a:pPr marL="0" indent="0">
              <a:buNone/>
            </a:pPr>
            <a:r>
              <a:rPr lang="zh-CN" altLang="zh-CN" sz="2900" dirty="0">
                <a:latin typeface="+mn-ea"/>
              </a:rPr>
              <a:t>        data() {</a:t>
            </a:r>
          </a:p>
          <a:p>
            <a:pPr marL="0" indent="0">
              <a:buNone/>
            </a:pPr>
            <a:r>
              <a:rPr lang="zh-CN" altLang="zh-CN" sz="2900" dirty="0">
                <a:latin typeface="+mn-ea"/>
              </a:rPr>
              <a:t>          return{count:1}</a:t>
            </a:r>
          </a:p>
          <a:p>
            <a:pPr marL="0" indent="0">
              <a:buNone/>
            </a:pPr>
            <a:r>
              <a:rPr lang="zh-CN" altLang="zh-CN" sz="2900" dirty="0">
                <a:latin typeface="+mn-ea"/>
              </a:rPr>
              <a:t>        },</a:t>
            </a:r>
          </a:p>
          <a:p>
            <a:pPr marL="0" indent="0">
              <a:buNone/>
            </a:pPr>
            <a:r>
              <a:rPr lang="zh-CN" altLang="zh-CN" sz="2900" dirty="0">
                <a:latin typeface="+mn-ea"/>
              </a:rPr>
              <a:t>        methods: {</a:t>
            </a:r>
          </a:p>
          <a:p>
            <a:pPr marL="0" indent="0">
              <a:buNone/>
            </a:pPr>
            <a:r>
              <a:rPr lang="zh-CN" altLang="zh-CN" sz="2900" dirty="0">
                <a:latin typeface="+mn-ea"/>
              </a:rPr>
              <a:t>          </a:t>
            </a:r>
            <a:r>
              <a:rPr lang="zh-CN" altLang="zh-CN" sz="2900" b="1" dirty="0">
                <a:latin typeface="+mn-ea"/>
              </a:rPr>
              <a:t>increase: function(){</a:t>
            </a:r>
            <a:endParaRPr lang="zh-CN" altLang="zh-CN" sz="2900" dirty="0">
              <a:latin typeface="+mn-ea"/>
            </a:endParaRPr>
          </a:p>
          <a:p>
            <a:pPr marL="0" indent="0">
              <a:buNone/>
            </a:pPr>
            <a:r>
              <a:rPr lang="zh-CN" altLang="zh-CN" sz="2900" dirty="0">
                <a:latin typeface="+mn-ea"/>
              </a:rPr>
              <a:t>             this.count++   //this关键字引用当前的组件实例</a:t>
            </a:r>
          </a:p>
          <a:p>
            <a:pPr marL="0" indent="0">
              <a:buNone/>
            </a:pPr>
            <a:r>
              <a:rPr lang="zh-CN" altLang="zh-CN" sz="2900" dirty="0">
                <a:latin typeface="+mn-ea"/>
              </a:rPr>
              <a:t>          },</a:t>
            </a:r>
          </a:p>
          <a:p>
            <a:pPr marL="0" indent="0">
              <a:buNone/>
            </a:pPr>
            <a:r>
              <a:rPr lang="zh-CN" altLang="zh-CN" sz="2900" dirty="0">
                <a:latin typeface="+mn-ea"/>
              </a:rPr>
              <a:t>     </a:t>
            </a:r>
            <a:r>
              <a:rPr lang="zh-CN" altLang="zh-CN" sz="2900" b="1" dirty="0">
                <a:latin typeface="+mn-ea"/>
              </a:rPr>
              <a:t>     output: function(){</a:t>
            </a:r>
            <a:endParaRPr lang="zh-CN" altLang="zh-CN" sz="2900" dirty="0">
              <a:latin typeface="+mn-ea"/>
            </a:endParaRPr>
          </a:p>
          <a:p>
            <a:pPr marL="0" indent="0">
              <a:buNone/>
            </a:pPr>
            <a:r>
              <a:rPr lang="zh-CN" altLang="zh-CN" sz="2900" dirty="0">
                <a:latin typeface="+mn-ea"/>
              </a:rPr>
              <a:t>             return this.count*100</a:t>
            </a:r>
          </a:p>
          <a:p>
            <a:pPr marL="0" indent="0">
              <a:buNone/>
            </a:pPr>
            <a:r>
              <a:rPr lang="zh-CN" altLang="zh-CN" sz="2900" dirty="0">
                <a:latin typeface="+mn-ea"/>
              </a:rPr>
              <a:t>          }</a:t>
            </a:r>
          </a:p>
          <a:p>
            <a:pPr marL="0" indent="0">
              <a:buNone/>
            </a:pPr>
            <a:r>
              <a:rPr lang="zh-CN" altLang="zh-CN" sz="2900" dirty="0">
                <a:latin typeface="+mn-ea"/>
              </a:rPr>
              <a:t>        }</a:t>
            </a:r>
          </a:p>
          <a:p>
            <a:pPr marL="0" indent="0">
              <a:buNone/>
            </a:pPr>
            <a:r>
              <a:rPr lang="zh-CN" altLang="zh-CN" sz="2900" dirty="0">
                <a:latin typeface="+mn-ea"/>
              </a:rPr>
              <a:t>      })</a:t>
            </a:r>
          </a:p>
          <a:p>
            <a:pPr marL="0" indent="0">
              <a:buNone/>
            </a:pPr>
            <a:r>
              <a:rPr lang="zh-CN" altLang="zh-CN" sz="2900" dirty="0">
                <a:latin typeface="+mn-ea"/>
              </a:rPr>
              <a:t>      const vm=app.mount('#</a:t>
            </a:r>
            <a:r>
              <a:rPr lang="zh-CN" altLang="zh-CN" sz="2900">
                <a:latin typeface="+mn-ea"/>
              </a:rPr>
              <a:t>app</a:t>
            </a:r>
            <a:r>
              <a:rPr lang="zh-CN" altLang="zh-CN" sz="2900" smtClean="0">
                <a:latin typeface="+mn-ea"/>
              </a:rPr>
              <a:t>')</a:t>
            </a:r>
            <a:endParaRPr lang="zh-CN" altLang="zh-CN" sz="2900" dirty="0">
              <a:latin typeface="+mn-ea"/>
            </a:endParaRPr>
          </a:p>
          <a:p>
            <a:pPr marL="0" indent="0">
              <a:buNone/>
            </a:pPr>
            <a:r>
              <a:rPr lang="zh-CN" altLang="zh-CN" sz="2900" dirty="0">
                <a:latin typeface="+mn-ea"/>
              </a:rPr>
              <a:t>    &lt;/script&gt;</a:t>
            </a:r>
          </a:p>
          <a:p>
            <a:pPr marL="0" indent="0">
              <a:buNone/>
            </a:pPr>
            <a:endParaRPr lang="zh-CN" altLang="en-US" dirty="0">
              <a:latin typeface="+mn-ea"/>
            </a:endParaRPr>
          </a:p>
        </p:txBody>
      </p:sp>
      <p:pic>
        <p:nvPicPr>
          <p:cNvPr id="4" name="图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852936"/>
            <a:ext cx="3867150" cy="736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951312" y="6492875"/>
            <a:ext cx="6192688" cy="365125"/>
          </a:xfrm>
        </p:spPr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933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000" dirty="0"/>
              <a:t>11.3  </a:t>
            </a:r>
            <a:r>
              <a:rPr lang="zh-CN" altLang="en-US" sz="4000" dirty="0"/>
              <a:t>在</a:t>
            </a:r>
            <a:r>
              <a:rPr lang="en-US" altLang="zh-CN" sz="4000" dirty="0"/>
              <a:t>Vue</a:t>
            </a:r>
            <a:r>
              <a:rPr lang="zh-CN" altLang="en-US" sz="4000" dirty="0"/>
              <a:t>项目中使用路由管理器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import { createApp } from 'vue'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import App from './App.vue'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b="1" dirty="0">
                <a:latin typeface="+mn-ea"/>
              </a:rPr>
              <a:t>import router from './router'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 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const app = createApp(App)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b="1" dirty="0">
                <a:latin typeface="+mn-ea"/>
              </a:rPr>
              <a:t>app.use(router)  </a:t>
            </a:r>
            <a:r>
              <a:rPr lang="en-US" altLang="zh-CN" sz="1600" dirty="0">
                <a:latin typeface="+mn-ea"/>
              </a:rPr>
              <a:t>//</a:t>
            </a:r>
            <a:r>
              <a:rPr lang="zh-CN" altLang="zh-CN" sz="1600" dirty="0">
                <a:latin typeface="+mn-ea"/>
              </a:rPr>
              <a:t>使用路由管理器</a:t>
            </a: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app.mount('#app')</a:t>
            </a:r>
            <a:endParaRPr lang="zh-CN" altLang="zh-CN" sz="1600" dirty="0"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092280" y="1700808"/>
            <a:ext cx="992579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/>
              <a:t>main.js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388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000" dirty="0"/>
              <a:t>11.3  </a:t>
            </a:r>
            <a:r>
              <a:rPr lang="zh-CN" altLang="en-US" sz="4000" dirty="0"/>
              <a:t>在</a:t>
            </a:r>
            <a:r>
              <a:rPr lang="en-US" altLang="zh-CN" sz="4000" dirty="0"/>
              <a:t>Vue</a:t>
            </a:r>
            <a:r>
              <a:rPr lang="zh-CN" altLang="en-US" sz="4000" dirty="0"/>
              <a:t>项目中使用路由管理器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&lt;template&gt;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&lt;p&gt;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&lt;!-- </a:t>
            </a:r>
            <a:r>
              <a:rPr lang="zh-CN" altLang="zh-CN" sz="1600" dirty="0">
                <a:latin typeface="+mn-ea"/>
              </a:rPr>
              <a:t>设置导航链接</a:t>
            </a:r>
            <a:r>
              <a:rPr lang="en-US" altLang="zh-CN" sz="1600" dirty="0">
                <a:latin typeface="+mn-ea"/>
              </a:rPr>
              <a:t> --&gt;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&lt;router-link to="/"&gt;</a:t>
            </a:r>
            <a:r>
              <a:rPr lang="zh-CN" altLang="zh-CN" sz="1600" dirty="0">
                <a:latin typeface="+mn-ea"/>
              </a:rPr>
              <a:t>主页</a:t>
            </a:r>
            <a:r>
              <a:rPr lang="en-US" altLang="zh-CN" sz="1600" dirty="0">
                <a:latin typeface="+mn-ea"/>
              </a:rPr>
              <a:t>&lt;/router-link&gt; |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&lt;router-link to="/about"&gt;</a:t>
            </a:r>
            <a:r>
              <a:rPr lang="zh-CN" altLang="zh-CN" sz="1600" dirty="0">
                <a:latin typeface="+mn-ea"/>
              </a:rPr>
              <a:t>关于我们</a:t>
            </a:r>
            <a:r>
              <a:rPr lang="en-US" altLang="zh-CN" sz="1600" dirty="0">
                <a:latin typeface="+mn-ea"/>
              </a:rPr>
              <a:t>&lt;/router-link&gt;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&lt;/p&gt;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 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&lt;!-- </a:t>
            </a:r>
            <a:r>
              <a:rPr lang="zh-CN" altLang="zh-CN" sz="1600" dirty="0">
                <a:latin typeface="+mn-ea"/>
              </a:rPr>
              <a:t>插入与当前路由对应的组件</a:t>
            </a:r>
            <a:r>
              <a:rPr lang="en-US" altLang="zh-CN" sz="1600" dirty="0">
                <a:latin typeface="+mn-ea"/>
              </a:rPr>
              <a:t> --&gt;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&lt;router-view&gt;&lt;/router-view&gt;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&lt;/template&gt;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 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&lt;script&gt;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export default {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name: 'App'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}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&lt;/script&gt;</a:t>
            </a:r>
            <a:endParaRPr lang="zh-CN" altLang="zh-CN" sz="1600" dirty="0"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092280" y="1700808"/>
            <a:ext cx="992579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/>
              <a:t>App.vue</a:t>
            </a:r>
            <a:endParaRPr lang="zh-CN" altLang="en-US" dirty="0"/>
          </a:p>
        </p:txBody>
      </p:sp>
      <p:pic>
        <p:nvPicPr>
          <p:cNvPr id="5" name="图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149080"/>
            <a:ext cx="3429000" cy="10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9940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altLang="zh-CN" sz="4000" dirty="0"/>
              <a:t>11.4  </a:t>
            </a:r>
            <a:r>
              <a:rPr lang="zh-CN" altLang="en-US" sz="4000" dirty="0"/>
              <a:t>路由模式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Router</a:t>
            </a:r>
            <a:r>
              <a:rPr lang="zh-CN" altLang="zh-CN" dirty="0"/>
              <a:t>路由管理器有一个</a:t>
            </a:r>
            <a:r>
              <a:rPr lang="en-US" altLang="zh-CN" dirty="0"/>
              <a:t>history</a:t>
            </a:r>
            <a:r>
              <a:rPr lang="zh-CN" altLang="zh-CN" dirty="0"/>
              <a:t>属性，用来设定路由模式，它有两个可选值：</a:t>
            </a:r>
            <a:r>
              <a:rPr lang="en-US" altLang="zh-CN" dirty="0"/>
              <a:t>VueRouter.createWebHashHistory</a:t>
            </a:r>
            <a:r>
              <a:rPr lang="en-US" altLang="zh-CN" dirty="0" smtClean="0"/>
              <a:t>()</a:t>
            </a:r>
            <a:r>
              <a:rPr lang="zh-CN" altLang="zh-CN" dirty="0" smtClean="0"/>
              <a:t> </a:t>
            </a:r>
            <a:r>
              <a:rPr lang="en-US" altLang="zh-CN" dirty="0" smtClean="0"/>
              <a:t>VueRouter.createWebHistory()</a:t>
            </a:r>
          </a:p>
          <a:p>
            <a:endParaRPr lang="en-US" altLang="zh-CN" dirty="0" smtClean="0"/>
          </a:p>
          <a:p>
            <a:r>
              <a:rPr lang="zh-CN" altLang="zh-CN" dirty="0" smtClean="0"/>
              <a:t>第</a:t>
            </a:r>
            <a:r>
              <a:rPr lang="zh-CN" altLang="zh-CN" dirty="0"/>
              <a:t>一个可选值表示</a:t>
            </a:r>
            <a:r>
              <a:rPr lang="en-US" altLang="zh-CN" dirty="0"/>
              <a:t>hash</a:t>
            </a:r>
            <a:r>
              <a:rPr lang="zh-CN" altLang="zh-CN" dirty="0"/>
              <a:t>模式，第二个可选值表示</a:t>
            </a:r>
            <a:r>
              <a:rPr lang="en-US" altLang="zh-CN" dirty="0"/>
              <a:t>history</a:t>
            </a:r>
            <a:r>
              <a:rPr lang="zh-CN" altLang="zh-CN" dirty="0"/>
              <a:t>模</a:t>
            </a:r>
            <a:r>
              <a:rPr lang="zh-CN" altLang="zh-CN" dirty="0" smtClean="0"/>
              <a:t>式</a:t>
            </a:r>
            <a:r>
              <a:rPr lang="zh-CN" altLang="en-US" dirty="0"/>
              <a:t>：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sz="1800" dirty="0">
                <a:solidFill>
                  <a:srgbClr val="0070C0"/>
                </a:solidFill>
                <a:latin typeface="+mn-ea"/>
              </a:rPr>
              <a:t>history: VueRouter.createWebHashHistory() //</a:t>
            </a:r>
            <a:r>
              <a:rPr lang="zh-CN" altLang="zh-CN" sz="1800" dirty="0">
                <a:solidFill>
                  <a:srgbClr val="0070C0"/>
                </a:solidFill>
                <a:latin typeface="+mn-ea"/>
              </a:rPr>
              <a:t>设置</a:t>
            </a:r>
            <a:r>
              <a:rPr lang="en-US" altLang="zh-CN" sz="1800" dirty="0">
                <a:solidFill>
                  <a:srgbClr val="0070C0"/>
                </a:solidFill>
                <a:latin typeface="+mn-ea"/>
              </a:rPr>
              <a:t>hash</a:t>
            </a:r>
            <a:r>
              <a:rPr lang="zh-CN" altLang="zh-CN" sz="1800" dirty="0">
                <a:solidFill>
                  <a:srgbClr val="0070C0"/>
                </a:solidFill>
                <a:latin typeface="+mn-ea"/>
              </a:rPr>
              <a:t>路由模式</a:t>
            </a:r>
          </a:p>
          <a:p>
            <a:pPr marL="0" indent="0">
              <a:buNone/>
            </a:pPr>
            <a:r>
              <a:rPr lang="zh-CN" altLang="zh-CN" sz="1800" dirty="0">
                <a:solidFill>
                  <a:srgbClr val="0070C0"/>
                </a:solidFill>
                <a:latin typeface="+mn-ea"/>
              </a:rPr>
              <a:t>或者：</a:t>
            </a:r>
          </a:p>
          <a:p>
            <a:pPr marL="0" indent="0">
              <a:buNone/>
            </a:pPr>
            <a:r>
              <a:rPr lang="en-US" altLang="zh-CN" sz="1800" dirty="0">
                <a:solidFill>
                  <a:srgbClr val="0070C0"/>
                </a:solidFill>
                <a:latin typeface="+mn-ea"/>
              </a:rPr>
              <a:t>history: VueRouter.createWebHistory()  //</a:t>
            </a:r>
            <a:r>
              <a:rPr lang="zh-CN" altLang="zh-CN" sz="1800" dirty="0">
                <a:solidFill>
                  <a:srgbClr val="0070C0"/>
                </a:solidFill>
                <a:latin typeface="+mn-ea"/>
              </a:rPr>
              <a:t>设置</a:t>
            </a:r>
            <a:r>
              <a:rPr lang="en-US" altLang="zh-CN" sz="1800" dirty="0">
                <a:solidFill>
                  <a:srgbClr val="0070C0"/>
                </a:solidFill>
                <a:latin typeface="+mn-ea"/>
              </a:rPr>
              <a:t>history</a:t>
            </a:r>
            <a:r>
              <a:rPr lang="zh-CN" altLang="zh-CN" sz="1800" dirty="0">
                <a:solidFill>
                  <a:srgbClr val="0070C0"/>
                </a:solidFill>
                <a:latin typeface="+mn-ea"/>
              </a:rPr>
              <a:t>路由模式</a:t>
            </a: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1785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11.4  </a:t>
            </a:r>
            <a:r>
              <a:rPr lang="zh-CN" altLang="en-US" dirty="0"/>
              <a:t>路由模式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在</a:t>
            </a:r>
            <a:r>
              <a:rPr lang="en-US" altLang="zh-CN" dirty="0"/>
              <a:t>hash</a:t>
            </a:r>
            <a:r>
              <a:rPr lang="zh-CN" altLang="zh-CN" dirty="0"/>
              <a:t>模式下，路由管理器的</a:t>
            </a:r>
            <a:r>
              <a:rPr lang="en-US" altLang="zh-CN" dirty="0"/>
              <a:t>&lt;router-link&gt;</a:t>
            </a:r>
            <a:r>
              <a:rPr lang="zh-CN" altLang="zh-CN" dirty="0"/>
              <a:t>组件会生成以符号“</a:t>
            </a:r>
            <a:r>
              <a:rPr lang="en-US" altLang="zh-CN" dirty="0"/>
              <a:t>#</a:t>
            </a:r>
            <a:r>
              <a:rPr lang="zh-CN" altLang="zh-CN" dirty="0"/>
              <a:t>”开头的锚链接。对于根组件模板中的以下代码：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&lt;router-link to="/about"&gt;</a:t>
            </a:r>
            <a:r>
              <a:rPr lang="zh-CN" altLang="zh-CN" sz="2000" dirty="0">
                <a:solidFill>
                  <a:srgbClr val="0070C0"/>
                </a:solidFill>
                <a:latin typeface="+mn-ea"/>
              </a:rPr>
              <a:t>关于我们</a:t>
            </a: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&lt;/router-link</a:t>
            </a:r>
            <a:r>
              <a:rPr lang="en-US" altLang="zh-CN" sz="2000" dirty="0" smtClean="0">
                <a:solidFill>
                  <a:srgbClr val="0070C0"/>
                </a:solidFill>
                <a:latin typeface="+mn-ea"/>
              </a:rPr>
              <a:t>&gt;</a:t>
            </a:r>
          </a:p>
          <a:p>
            <a:pPr marL="0" indent="0">
              <a:buNone/>
            </a:pPr>
            <a:endParaRPr lang="zh-CN" altLang="zh-CN" sz="2000" dirty="0">
              <a:solidFill>
                <a:srgbClr val="0070C0"/>
              </a:solidFill>
              <a:latin typeface="+mn-ea"/>
            </a:endParaRPr>
          </a:p>
          <a:p>
            <a:r>
              <a:rPr lang="zh-CN" altLang="zh-CN" dirty="0"/>
              <a:t>以上代码的渲染结果为：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&lt;a href="</a:t>
            </a:r>
            <a:r>
              <a:rPr lang="en-US" altLang="zh-CN" sz="2000" b="1" dirty="0">
                <a:solidFill>
                  <a:srgbClr val="0070C0"/>
                </a:solidFill>
                <a:latin typeface="+mn-ea"/>
              </a:rPr>
              <a:t>#/about</a:t>
            </a: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" &gt;</a:t>
            </a:r>
            <a:r>
              <a:rPr lang="zh-CN" altLang="zh-CN" sz="2000" dirty="0">
                <a:solidFill>
                  <a:srgbClr val="0070C0"/>
                </a:solidFill>
                <a:latin typeface="+mn-ea"/>
              </a:rPr>
              <a:t>关于我们</a:t>
            </a: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&lt;/a&gt;</a:t>
            </a:r>
            <a:endParaRPr lang="zh-CN" altLang="zh-CN" sz="2000" dirty="0">
              <a:solidFill>
                <a:srgbClr val="0070C0"/>
              </a:solidFill>
              <a:latin typeface="+mn-ea"/>
            </a:endParaRP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5131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11.4  </a:t>
            </a:r>
            <a:r>
              <a:rPr lang="zh-CN" altLang="en-US" dirty="0"/>
              <a:t>路由模式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在</a:t>
            </a:r>
            <a:r>
              <a:rPr lang="en-US" altLang="zh-CN" dirty="0"/>
              <a:t>history</a:t>
            </a:r>
            <a:r>
              <a:rPr lang="zh-CN" altLang="zh-CN" dirty="0"/>
              <a:t>模式下，对于根组件模板中的以下代码：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&lt;router-link to="/about"&gt;</a:t>
            </a:r>
            <a:r>
              <a:rPr lang="zh-CN" altLang="zh-CN" sz="2000" dirty="0">
                <a:solidFill>
                  <a:srgbClr val="0070C0"/>
                </a:solidFill>
                <a:latin typeface="+mn-ea"/>
              </a:rPr>
              <a:t>关于我们</a:t>
            </a: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&lt;/router-link</a:t>
            </a:r>
            <a:r>
              <a:rPr lang="en-US" altLang="zh-CN" sz="2000" dirty="0" smtClean="0">
                <a:solidFill>
                  <a:srgbClr val="0070C0"/>
                </a:solidFill>
                <a:latin typeface="+mn-ea"/>
              </a:rPr>
              <a:t>&gt;</a:t>
            </a:r>
          </a:p>
          <a:p>
            <a:pPr marL="0" indent="0">
              <a:buNone/>
            </a:pPr>
            <a:endParaRPr lang="zh-CN" altLang="zh-CN" sz="2000" dirty="0">
              <a:solidFill>
                <a:srgbClr val="0070C0"/>
              </a:solidFill>
              <a:latin typeface="+mn-ea"/>
            </a:endParaRPr>
          </a:p>
          <a:p>
            <a:r>
              <a:rPr lang="zh-CN" altLang="zh-CN" dirty="0"/>
              <a:t>以上代码的渲染结果为：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&lt;a href="/about" &gt;</a:t>
            </a:r>
            <a:r>
              <a:rPr lang="zh-CN" altLang="zh-CN" sz="2000" dirty="0">
                <a:solidFill>
                  <a:srgbClr val="0070C0"/>
                </a:solidFill>
                <a:latin typeface="+mn-ea"/>
              </a:rPr>
              <a:t>关于我们</a:t>
            </a: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&lt;/a&gt;</a:t>
            </a:r>
            <a:endParaRPr lang="zh-CN" altLang="zh-CN" sz="2000" dirty="0">
              <a:solidFill>
                <a:srgbClr val="0070C0"/>
              </a:solidFill>
              <a:latin typeface="+mn-ea"/>
            </a:endParaRPr>
          </a:p>
          <a:p>
            <a:endParaRPr lang="en-US" altLang="zh-CN" dirty="0" smtClean="0"/>
          </a:p>
          <a:p>
            <a:r>
              <a:rPr lang="en-US" altLang="zh-CN" dirty="0"/>
              <a:t>history</a:t>
            </a:r>
            <a:r>
              <a:rPr lang="zh-CN" altLang="zh-CN" dirty="0"/>
              <a:t>模式尽管可以使得</a:t>
            </a:r>
            <a:r>
              <a:rPr lang="en-US" altLang="zh-CN" dirty="0"/>
              <a:t>URL</a:t>
            </a:r>
            <a:r>
              <a:rPr lang="zh-CN" altLang="zh-CN" dirty="0"/>
              <a:t>链接看上去更加优雅，但是也存在不足，如果通过浏览器的刷新功能浏览页面时，会出现错误。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1658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altLang="zh-CN" sz="4000" dirty="0"/>
              <a:t>11.5  </a:t>
            </a:r>
            <a:r>
              <a:rPr lang="zh-CN" altLang="en-US" sz="4000" dirty="0"/>
              <a:t>动态链接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11.5.1  </a:t>
            </a:r>
            <a:r>
              <a:rPr lang="zh-CN" altLang="zh-CN" dirty="0" smtClean="0"/>
              <a:t>链</a:t>
            </a:r>
            <a:r>
              <a:rPr lang="zh-CN" altLang="zh-CN" dirty="0"/>
              <a:t>接中包含路径参</a:t>
            </a:r>
            <a:r>
              <a:rPr lang="zh-CN" altLang="zh-CN" dirty="0" smtClean="0"/>
              <a:t>数</a:t>
            </a:r>
            <a:endParaRPr lang="en-US" altLang="zh-CN" dirty="0" smtClean="0"/>
          </a:p>
          <a:p>
            <a:endParaRPr lang="en-US" altLang="zh-CN" dirty="0"/>
          </a:p>
          <a:p>
            <a:endParaRPr lang="zh-CN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11.5.2  </a:t>
            </a:r>
            <a:r>
              <a:rPr lang="zh-CN" altLang="en-US" dirty="0" smtClean="0"/>
              <a:t>链接中包含查询参数</a:t>
            </a:r>
            <a:endParaRPr lang="zh-CN" altLang="en-US" dirty="0"/>
          </a:p>
          <a:p>
            <a:pPr marL="0" indent="0">
              <a:buNone/>
            </a:pPr>
            <a:r>
              <a:rPr lang="zh-CN" altLang="en-US" dirty="0"/>
              <a:t>	</a:t>
            </a:r>
          </a:p>
        </p:txBody>
      </p:sp>
      <p:pic>
        <p:nvPicPr>
          <p:cNvPr id="4" name="图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04864"/>
            <a:ext cx="3575050" cy="130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52" y="4509120"/>
            <a:ext cx="3962400" cy="12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520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5300" dirty="0" smtClean="0"/>
              <a:t/>
            </a:r>
            <a:br>
              <a:rPr lang="en-US" altLang="zh-CN" sz="5300" dirty="0" smtClean="0"/>
            </a:br>
            <a:r>
              <a:rPr lang="en-US" altLang="zh-CN" sz="5300" dirty="0" smtClean="0"/>
              <a:t>11.5.1  </a:t>
            </a:r>
            <a:r>
              <a:rPr lang="zh-CN" altLang="zh-CN" sz="5300" dirty="0"/>
              <a:t>链接中包含路径参数</a:t>
            </a: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CN" altLang="zh-CN" dirty="0"/>
              <a:t>在</a:t>
            </a:r>
            <a:r>
              <a:rPr lang="en-US" altLang="zh-CN" dirty="0"/>
              <a:t>src/App.vue</a:t>
            </a:r>
            <a:r>
              <a:rPr lang="zh-CN" altLang="zh-CN" dirty="0"/>
              <a:t>文件中，通过</a:t>
            </a:r>
            <a:r>
              <a:rPr lang="en-US" altLang="zh-CN" dirty="0"/>
              <a:t>&lt;router-link&gt;</a:t>
            </a:r>
            <a:r>
              <a:rPr lang="zh-CN" altLang="zh-CN" dirty="0"/>
              <a:t>组件加入对</a:t>
            </a:r>
            <a:r>
              <a:rPr lang="en-US" altLang="zh-CN" dirty="0"/>
              <a:t>ItemA</a:t>
            </a:r>
            <a:r>
              <a:rPr lang="zh-CN" altLang="zh-CN" dirty="0"/>
              <a:t>组件的导航链接：</a:t>
            </a:r>
          </a:p>
          <a:p>
            <a:pPr marL="0" indent="0">
              <a:buNone/>
            </a:pPr>
            <a:r>
              <a:rPr lang="en-US" altLang="zh-CN" dirty="0">
                <a:solidFill>
                  <a:srgbClr val="0070C0"/>
                </a:solidFill>
                <a:latin typeface="+mn-ea"/>
              </a:rPr>
              <a:t>&lt;template&gt;</a:t>
            </a:r>
            <a:endParaRPr lang="zh-CN" altLang="zh-CN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rgbClr val="0070C0"/>
                </a:solidFill>
                <a:latin typeface="+mn-ea"/>
              </a:rPr>
              <a:t>  ……</a:t>
            </a:r>
            <a:endParaRPr lang="zh-CN" altLang="zh-CN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rgbClr val="0070C0"/>
                </a:solidFill>
                <a:latin typeface="+mn-ea"/>
              </a:rPr>
              <a:t>  &lt;p&gt;</a:t>
            </a:r>
            <a:endParaRPr lang="zh-CN" altLang="zh-CN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rgbClr val="0070C0"/>
                </a:solidFill>
                <a:latin typeface="+mn-ea"/>
              </a:rPr>
              <a:t>     </a:t>
            </a:r>
            <a:r>
              <a:rPr lang="zh-CN" altLang="zh-CN" dirty="0">
                <a:solidFill>
                  <a:srgbClr val="0070C0"/>
                </a:solidFill>
                <a:latin typeface="+mn-ea"/>
              </a:rPr>
              <a:t>链接中包含路径参数：</a:t>
            </a:r>
          </a:p>
          <a:p>
            <a:pPr marL="0" indent="0">
              <a:buNone/>
            </a:pPr>
            <a:r>
              <a:rPr lang="en-US" altLang="zh-CN" dirty="0">
                <a:solidFill>
                  <a:srgbClr val="0070C0"/>
                </a:solidFill>
                <a:latin typeface="+mn-ea"/>
              </a:rPr>
              <a:t>    &lt;router-link to="/itemA/1"&gt;</a:t>
            </a:r>
            <a:r>
              <a:rPr lang="zh-CN" altLang="zh-CN" dirty="0">
                <a:solidFill>
                  <a:srgbClr val="0070C0"/>
                </a:solidFill>
                <a:latin typeface="+mn-ea"/>
              </a:rPr>
              <a:t>第一个商品</a:t>
            </a:r>
            <a:r>
              <a:rPr lang="en-US" altLang="zh-CN" dirty="0">
                <a:solidFill>
                  <a:srgbClr val="0070C0"/>
                </a:solidFill>
                <a:latin typeface="+mn-ea"/>
              </a:rPr>
              <a:t>&lt;/router-link&gt; |</a:t>
            </a:r>
            <a:endParaRPr lang="zh-CN" altLang="zh-CN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rgbClr val="0070C0"/>
                </a:solidFill>
                <a:latin typeface="+mn-ea"/>
              </a:rPr>
              <a:t>    &lt;router-link to="/itemA/2"&gt;</a:t>
            </a:r>
            <a:r>
              <a:rPr lang="zh-CN" altLang="zh-CN" dirty="0">
                <a:solidFill>
                  <a:srgbClr val="0070C0"/>
                </a:solidFill>
                <a:latin typeface="+mn-ea"/>
              </a:rPr>
              <a:t>第二个商品</a:t>
            </a:r>
            <a:r>
              <a:rPr lang="en-US" altLang="zh-CN" dirty="0">
                <a:solidFill>
                  <a:srgbClr val="0070C0"/>
                </a:solidFill>
                <a:latin typeface="+mn-ea"/>
              </a:rPr>
              <a:t>&lt;/router-link&gt;</a:t>
            </a:r>
            <a:endParaRPr lang="zh-CN" altLang="zh-CN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rgbClr val="0070C0"/>
                </a:solidFill>
                <a:latin typeface="+mn-ea"/>
              </a:rPr>
              <a:t>  &lt;/p&gt;</a:t>
            </a:r>
            <a:endParaRPr lang="zh-CN" altLang="zh-CN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rgbClr val="0070C0"/>
                </a:solidFill>
                <a:latin typeface="+mn-ea"/>
              </a:rPr>
              <a:t>&lt;/template&gt;</a:t>
            </a:r>
            <a:endParaRPr lang="zh-CN" altLang="zh-CN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endParaRPr lang="zh-CN" altLang="en-US" dirty="0">
              <a:solidFill>
                <a:srgbClr val="0070C0"/>
              </a:solidFill>
              <a:latin typeface="+mn-ea"/>
            </a:endParaRPr>
          </a:p>
        </p:txBody>
      </p:sp>
      <p:pic>
        <p:nvPicPr>
          <p:cNvPr id="4" name="图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060848"/>
            <a:ext cx="3575050" cy="13081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9626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11664"/>
          </a:xfrm>
        </p:spPr>
        <p:txBody>
          <a:bodyPr>
            <a:normAutofit fontScale="90000"/>
          </a:bodyPr>
          <a:lstStyle/>
          <a:p>
            <a:r>
              <a:rPr lang="en-US" altLang="zh-CN" sz="4900" dirty="0" smtClean="0"/>
              <a:t/>
            </a:r>
            <a:br>
              <a:rPr lang="en-US" altLang="zh-CN" sz="4900" dirty="0" smtClean="0"/>
            </a:br>
            <a:r>
              <a:rPr lang="en-US" altLang="zh-CN" sz="4900" dirty="0" smtClean="0"/>
              <a:t>11.5.1  </a:t>
            </a:r>
            <a:r>
              <a:rPr lang="zh-CN" altLang="zh-CN" sz="4900" dirty="0"/>
              <a:t>链接中包含路径参数</a:t>
            </a: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ItemA</a:t>
            </a:r>
            <a:r>
              <a:rPr lang="zh-CN" altLang="zh-CN" dirty="0"/>
              <a:t>组件的路由：</a:t>
            </a:r>
          </a:p>
          <a:p>
            <a:pPr marL="0" indent="0">
              <a:buNone/>
            </a:pPr>
            <a:r>
              <a:rPr lang="en-US" altLang="zh-CN" dirty="0">
                <a:solidFill>
                  <a:srgbClr val="0070C0"/>
                </a:solidFill>
                <a:latin typeface="+mn-ea"/>
              </a:rPr>
              <a:t>  routes: [</a:t>
            </a:r>
            <a:endParaRPr lang="zh-CN" altLang="zh-CN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rgbClr val="0070C0"/>
                </a:solidFill>
                <a:latin typeface="+mn-ea"/>
              </a:rPr>
              <a:t>    ……</a:t>
            </a:r>
            <a:endParaRPr lang="zh-CN" altLang="zh-CN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rgbClr val="0070C0"/>
                </a:solidFill>
                <a:latin typeface="+mn-ea"/>
              </a:rPr>
              <a:t>    {</a:t>
            </a:r>
            <a:endParaRPr lang="zh-CN" altLang="zh-CN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rgbClr val="0070C0"/>
                </a:solidFill>
                <a:latin typeface="+mn-ea"/>
              </a:rPr>
              <a:t>     </a:t>
            </a:r>
            <a:r>
              <a:rPr lang="en-US" altLang="zh-CN" b="1" dirty="0">
                <a:solidFill>
                  <a:srgbClr val="0070C0"/>
                </a:solidFill>
                <a:latin typeface="+mn-ea"/>
              </a:rPr>
              <a:t> path: '/itemA/:id'</a:t>
            </a:r>
            <a:r>
              <a:rPr lang="en-US" altLang="zh-CN" dirty="0">
                <a:solidFill>
                  <a:srgbClr val="0070C0"/>
                </a:solidFill>
                <a:latin typeface="+mn-ea"/>
              </a:rPr>
              <a:t>,</a:t>
            </a:r>
            <a:endParaRPr lang="zh-CN" altLang="zh-CN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rgbClr val="0070C0"/>
                </a:solidFill>
                <a:latin typeface="+mn-ea"/>
              </a:rPr>
              <a:t>      component: ItemA</a:t>
            </a:r>
            <a:endParaRPr lang="zh-CN" altLang="zh-CN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rgbClr val="0070C0"/>
                </a:solidFill>
                <a:latin typeface="+mn-ea"/>
              </a:rPr>
              <a:t>    }</a:t>
            </a:r>
            <a:endParaRPr lang="zh-CN" altLang="zh-CN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rgbClr val="0070C0"/>
                </a:solidFill>
                <a:latin typeface="+mn-ea"/>
              </a:rPr>
              <a:t>  ]</a:t>
            </a:r>
            <a:endParaRPr lang="zh-CN" altLang="zh-CN" dirty="0">
              <a:solidFill>
                <a:srgbClr val="0070C0"/>
              </a:solidFill>
              <a:latin typeface="+mn-ea"/>
            </a:endParaRP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7540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11664"/>
          </a:xfrm>
        </p:spPr>
        <p:txBody>
          <a:bodyPr>
            <a:normAutofit fontScale="90000"/>
          </a:bodyPr>
          <a:lstStyle/>
          <a:p>
            <a:r>
              <a:rPr lang="en-US" altLang="zh-CN" sz="4900" dirty="0" smtClean="0"/>
              <a:t/>
            </a:r>
            <a:br>
              <a:rPr lang="en-US" altLang="zh-CN" sz="4900" dirty="0" smtClean="0"/>
            </a:br>
            <a:r>
              <a:rPr lang="en-US" altLang="zh-CN" sz="4900" dirty="0" smtClean="0"/>
              <a:t>11.5.1  </a:t>
            </a:r>
            <a:r>
              <a:rPr lang="zh-CN" altLang="zh-CN" sz="4900" dirty="0"/>
              <a:t>链接中包含路径参数</a:t>
            </a: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zh-CN" dirty="0">
                <a:latin typeface="+mn-ea"/>
              </a:rPr>
              <a:t>&lt;template&gt;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&lt;p&gt;</a:t>
            </a:r>
            <a:r>
              <a:rPr lang="zh-CN" altLang="zh-CN" dirty="0">
                <a:latin typeface="+mn-ea"/>
              </a:rPr>
              <a:t>商品</a:t>
            </a:r>
            <a:r>
              <a:rPr lang="en-US" altLang="zh-CN" dirty="0">
                <a:latin typeface="+mn-ea"/>
              </a:rPr>
              <a:t>ID: {{</a:t>
            </a:r>
            <a:r>
              <a:rPr lang="en-US" altLang="zh-CN" b="1" dirty="0">
                <a:latin typeface="+mn-ea"/>
              </a:rPr>
              <a:t>$route.params.id</a:t>
            </a:r>
            <a:r>
              <a:rPr lang="en-US" altLang="zh-CN" dirty="0">
                <a:latin typeface="+mn-ea"/>
              </a:rPr>
              <a:t>}}&lt;/p&gt;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&lt;p&gt;</a:t>
            </a:r>
            <a:r>
              <a:rPr lang="zh-CN" altLang="zh-CN" dirty="0">
                <a:latin typeface="+mn-ea"/>
              </a:rPr>
              <a:t>商品名字</a:t>
            </a:r>
            <a:r>
              <a:rPr lang="en-US" altLang="zh-CN" dirty="0">
                <a:latin typeface="+mn-ea"/>
              </a:rPr>
              <a:t>: {{ items[$route.params.id] }} &lt;/p&gt;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&lt;/template&gt;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 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&lt;script&gt;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export default {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name: 'ItemA',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data(){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return{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items:{1:'</a:t>
            </a:r>
            <a:r>
              <a:rPr lang="zh-CN" altLang="zh-CN" dirty="0">
                <a:latin typeface="+mn-ea"/>
              </a:rPr>
              <a:t>华为手机</a:t>
            </a:r>
            <a:r>
              <a:rPr lang="en-US" altLang="zh-CN" dirty="0">
                <a:latin typeface="+mn-ea"/>
              </a:rPr>
              <a:t>',2:'</a:t>
            </a:r>
            <a:r>
              <a:rPr lang="zh-CN" altLang="zh-CN" dirty="0">
                <a:latin typeface="+mn-ea"/>
              </a:rPr>
              <a:t>小米手机</a:t>
            </a:r>
            <a:r>
              <a:rPr lang="en-US" altLang="zh-CN" dirty="0">
                <a:latin typeface="+mn-ea"/>
              </a:rPr>
              <a:t>'}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} 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}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}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&lt;/script&gt;</a:t>
            </a:r>
            <a:endParaRPr lang="zh-CN" altLang="zh-CN" dirty="0">
              <a:latin typeface="+mn-ea"/>
            </a:endParaRPr>
          </a:p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6482606" y="1757929"/>
            <a:ext cx="122341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/>
              <a:t>ItemA.vue</a:t>
            </a:r>
            <a:endParaRPr lang="zh-CN" altLang="en-US" dirty="0"/>
          </a:p>
        </p:txBody>
      </p:sp>
      <p:pic>
        <p:nvPicPr>
          <p:cNvPr id="5" name="图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787" y="3429000"/>
            <a:ext cx="3575050" cy="13081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0157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5300" dirty="0" smtClean="0"/>
              <a:t/>
            </a:r>
            <a:br>
              <a:rPr lang="en-US" altLang="zh-CN" sz="5300" dirty="0" smtClean="0"/>
            </a:br>
            <a:r>
              <a:rPr lang="en-US" altLang="zh-CN" sz="5300" dirty="0" smtClean="0"/>
              <a:t>11.5.2  </a:t>
            </a:r>
            <a:r>
              <a:rPr lang="zh-CN" altLang="zh-CN" sz="5300" dirty="0"/>
              <a:t>链接中包</a:t>
            </a:r>
            <a:r>
              <a:rPr lang="zh-CN" altLang="zh-CN" sz="5300" dirty="0" smtClean="0"/>
              <a:t>含</a:t>
            </a:r>
            <a:r>
              <a:rPr lang="zh-CN" altLang="en-US" sz="5300" dirty="0" smtClean="0"/>
              <a:t>查询</a:t>
            </a:r>
            <a:r>
              <a:rPr lang="zh-CN" altLang="zh-CN" sz="5300" dirty="0" smtClean="0"/>
              <a:t>参</a:t>
            </a:r>
            <a:r>
              <a:rPr lang="zh-CN" altLang="zh-CN" sz="5300" dirty="0"/>
              <a:t>数</a:t>
            </a: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zh-CN" dirty="0"/>
              <a:t>在</a:t>
            </a:r>
            <a:r>
              <a:rPr lang="en-US" altLang="zh-CN" dirty="0"/>
              <a:t>src/App.vue</a:t>
            </a:r>
            <a:r>
              <a:rPr lang="zh-CN" altLang="zh-CN" dirty="0"/>
              <a:t>文件中，通过</a:t>
            </a:r>
            <a:r>
              <a:rPr lang="en-US" altLang="zh-CN" dirty="0"/>
              <a:t>&lt;router-link&gt;</a:t>
            </a:r>
            <a:r>
              <a:rPr lang="zh-CN" altLang="zh-CN" dirty="0"/>
              <a:t>组件加入对</a:t>
            </a:r>
            <a:r>
              <a:rPr lang="en-US" altLang="zh-CN" dirty="0" smtClean="0"/>
              <a:t>ItemB</a:t>
            </a:r>
            <a:r>
              <a:rPr lang="zh-CN" altLang="zh-CN" dirty="0" smtClean="0"/>
              <a:t>组</a:t>
            </a:r>
            <a:r>
              <a:rPr lang="zh-CN" altLang="zh-CN" dirty="0"/>
              <a:t>件的导航链接：</a:t>
            </a:r>
          </a:p>
          <a:p>
            <a:pPr marL="0" indent="0">
              <a:buNone/>
            </a:pPr>
            <a:endParaRPr lang="en-US" altLang="zh-CN" sz="2000" dirty="0" smtClean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 smtClean="0">
                <a:solidFill>
                  <a:srgbClr val="0070C0"/>
                </a:solidFill>
                <a:latin typeface="+mn-ea"/>
              </a:rPr>
              <a:t>&lt;</a:t>
            </a: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template&gt;</a:t>
            </a:r>
            <a:endParaRPr lang="zh-CN" altLang="zh-CN" sz="20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  ……</a:t>
            </a:r>
            <a:endParaRPr lang="zh-CN" altLang="zh-CN" sz="20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  &lt;p&gt;</a:t>
            </a:r>
            <a:endParaRPr lang="zh-CN" altLang="zh-CN" sz="20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    </a:t>
            </a:r>
            <a:r>
              <a:rPr lang="zh-CN" altLang="zh-CN" sz="2000" dirty="0">
                <a:solidFill>
                  <a:srgbClr val="0070C0"/>
                </a:solidFill>
                <a:latin typeface="+mn-ea"/>
              </a:rPr>
              <a:t>链接中包含查询参数：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    &lt;router-link to="/itemB?id=1"&gt;</a:t>
            </a:r>
            <a:r>
              <a:rPr lang="zh-CN" altLang="zh-CN" sz="2000" dirty="0">
                <a:solidFill>
                  <a:srgbClr val="0070C0"/>
                </a:solidFill>
                <a:latin typeface="+mn-ea"/>
              </a:rPr>
              <a:t>第一个商品</a:t>
            </a: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&lt;/router-link&gt; |</a:t>
            </a:r>
            <a:endParaRPr lang="zh-CN" altLang="zh-CN" sz="20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    &lt;router-link to="/itemB?id=2"&gt;</a:t>
            </a:r>
            <a:r>
              <a:rPr lang="zh-CN" altLang="zh-CN" sz="2000" dirty="0">
                <a:solidFill>
                  <a:srgbClr val="0070C0"/>
                </a:solidFill>
                <a:latin typeface="+mn-ea"/>
              </a:rPr>
              <a:t>第二个商品</a:t>
            </a: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&lt;/router-link&gt;</a:t>
            </a:r>
            <a:endParaRPr lang="zh-CN" altLang="zh-CN" sz="20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  &lt;/p&gt;</a:t>
            </a:r>
            <a:endParaRPr lang="zh-CN" altLang="zh-CN" sz="20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&lt;/template&gt;</a:t>
            </a:r>
            <a:endParaRPr lang="zh-CN" altLang="en-US" sz="2000" dirty="0">
              <a:solidFill>
                <a:srgbClr val="0070C0"/>
              </a:solidFill>
              <a:latin typeface="+mn-ea"/>
            </a:endParaRPr>
          </a:p>
        </p:txBody>
      </p:sp>
      <p:pic>
        <p:nvPicPr>
          <p:cNvPr id="5" name="图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564904"/>
            <a:ext cx="3962400" cy="12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9246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第</a:t>
            </a:r>
            <a:r>
              <a:rPr lang="en-US" altLang="zh-CN" dirty="0" smtClean="0"/>
              <a:t>2</a:t>
            </a:r>
            <a:r>
              <a:rPr lang="zh-CN" altLang="en-US" dirty="0" smtClean="0"/>
              <a:t>章  </a:t>
            </a:r>
            <a:r>
              <a:rPr lang="en-US" altLang="zh-CN" dirty="0" smtClean="0"/>
              <a:t>Vue</a:t>
            </a:r>
            <a:r>
              <a:rPr lang="zh-CN" altLang="en-US" dirty="0" smtClean="0"/>
              <a:t>指令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2.1</a:t>
            </a:r>
            <a:r>
              <a:rPr lang="zh-CN" altLang="en-US" dirty="0" smtClean="0"/>
              <a:t>  </a:t>
            </a:r>
            <a:r>
              <a:rPr lang="zh-CN" altLang="en-US" dirty="0"/>
              <a:t>内置</a:t>
            </a:r>
            <a:r>
              <a:rPr lang="en-US" altLang="zh-CN" dirty="0"/>
              <a:t>Vue</a:t>
            </a:r>
            <a:r>
              <a:rPr lang="zh-CN" altLang="en-US" dirty="0"/>
              <a:t>指令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2.1.1  </a:t>
            </a:r>
            <a:r>
              <a:rPr lang="en-US" altLang="zh-CN" dirty="0"/>
              <a:t>v-bind</a:t>
            </a:r>
            <a:r>
              <a:rPr lang="zh-CN" altLang="en-US" dirty="0"/>
              <a:t>指令	</a:t>
            </a:r>
          </a:p>
          <a:p>
            <a:pPr lvl="1"/>
            <a:r>
              <a:rPr lang="en-US" altLang="zh-CN" dirty="0"/>
              <a:t>2.1.2  v-model</a:t>
            </a:r>
            <a:r>
              <a:rPr lang="zh-CN" altLang="en-US" dirty="0"/>
              <a:t>指令	</a:t>
            </a:r>
          </a:p>
          <a:p>
            <a:pPr lvl="1"/>
            <a:r>
              <a:rPr lang="en-US" altLang="zh-CN" dirty="0"/>
              <a:t>2.1.3  v-show</a:t>
            </a:r>
            <a:r>
              <a:rPr lang="zh-CN" altLang="en-US" dirty="0"/>
              <a:t>指令	</a:t>
            </a:r>
          </a:p>
          <a:p>
            <a:pPr lvl="1"/>
            <a:r>
              <a:rPr lang="en-US" altLang="zh-CN" dirty="0"/>
              <a:t>2.1.4  v-if/v-else-if/v-else</a:t>
            </a:r>
            <a:r>
              <a:rPr lang="zh-CN" altLang="en-US" dirty="0"/>
              <a:t>指令	</a:t>
            </a:r>
          </a:p>
          <a:p>
            <a:pPr lvl="1"/>
            <a:r>
              <a:rPr lang="en-US" altLang="zh-CN" dirty="0"/>
              <a:t>2.1.5  v-for</a:t>
            </a:r>
            <a:r>
              <a:rPr lang="zh-CN" altLang="en-US" dirty="0"/>
              <a:t>指令	</a:t>
            </a:r>
          </a:p>
          <a:p>
            <a:pPr lvl="1"/>
            <a:r>
              <a:rPr lang="en-US" altLang="zh-CN" dirty="0"/>
              <a:t>2.1.6  v-on</a:t>
            </a:r>
            <a:r>
              <a:rPr lang="zh-CN" altLang="en-US" dirty="0"/>
              <a:t>指令	</a:t>
            </a:r>
          </a:p>
          <a:p>
            <a:r>
              <a:rPr lang="en-US" altLang="zh-CN" dirty="0" smtClean="0"/>
              <a:t>2.2  </a:t>
            </a:r>
            <a:r>
              <a:rPr lang="zh-CN" altLang="en-US" dirty="0"/>
              <a:t>自定义</a:t>
            </a:r>
            <a:r>
              <a:rPr lang="en-US" altLang="zh-CN" dirty="0"/>
              <a:t>Vue</a:t>
            </a:r>
            <a:r>
              <a:rPr lang="zh-CN" altLang="en-US" dirty="0"/>
              <a:t>指令	</a:t>
            </a:r>
          </a:p>
          <a:p>
            <a:pPr lvl="1"/>
            <a:r>
              <a:rPr lang="en-US" altLang="zh-CN" dirty="0"/>
              <a:t>2.2.1  </a:t>
            </a:r>
            <a:r>
              <a:rPr lang="zh-CN" altLang="en-US" dirty="0"/>
              <a:t>注册自定义指令	</a:t>
            </a:r>
          </a:p>
          <a:p>
            <a:pPr lvl="1"/>
            <a:r>
              <a:rPr lang="en-US" altLang="zh-CN" dirty="0"/>
              <a:t>2.2.2  </a:t>
            </a:r>
            <a:r>
              <a:rPr lang="zh-CN" altLang="en-US" dirty="0"/>
              <a:t>自定义指令的钩子函数	</a:t>
            </a:r>
          </a:p>
          <a:p>
            <a:pPr lvl="1"/>
            <a:r>
              <a:rPr lang="en-US" altLang="zh-CN" dirty="0"/>
              <a:t>2.2.3  </a:t>
            </a:r>
            <a:r>
              <a:rPr lang="zh-CN" altLang="en-US" dirty="0"/>
              <a:t>自定义指令的动态参数和动态值	</a:t>
            </a:r>
          </a:p>
          <a:p>
            <a:pPr lvl="1"/>
            <a:r>
              <a:rPr lang="en-US" altLang="zh-CN" dirty="0"/>
              <a:t>2.2.4  </a:t>
            </a:r>
            <a:r>
              <a:rPr lang="zh-CN" altLang="en-US" dirty="0"/>
              <a:t>自定义指令范例：</a:t>
            </a:r>
            <a:r>
              <a:rPr lang="en-US" altLang="zh-CN" dirty="0"/>
              <a:t>v-img</a:t>
            </a:r>
            <a:r>
              <a:rPr lang="zh-CN" altLang="en-US" dirty="0"/>
              <a:t>指令	</a:t>
            </a: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2987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11664"/>
          </a:xfrm>
        </p:spPr>
        <p:txBody>
          <a:bodyPr>
            <a:normAutofit fontScale="90000"/>
          </a:bodyPr>
          <a:lstStyle/>
          <a:p>
            <a:r>
              <a:rPr lang="en-US" altLang="zh-CN" sz="4900" dirty="0" smtClean="0"/>
              <a:t/>
            </a:r>
            <a:br>
              <a:rPr lang="en-US" altLang="zh-CN" sz="4900" dirty="0" smtClean="0"/>
            </a:br>
            <a:r>
              <a:rPr lang="en-US" altLang="zh-CN" sz="4900" dirty="0" smtClean="0"/>
              <a:t>11.5.2  </a:t>
            </a:r>
            <a:r>
              <a:rPr lang="zh-CN" altLang="zh-CN" sz="4900" dirty="0"/>
              <a:t>链接中包</a:t>
            </a:r>
            <a:r>
              <a:rPr lang="zh-CN" altLang="zh-CN" sz="4900" dirty="0" smtClean="0"/>
              <a:t>含</a:t>
            </a:r>
            <a:r>
              <a:rPr lang="zh-CN" altLang="en-US" sz="4900" dirty="0" smtClean="0"/>
              <a:t>查询</a:t>
            </a:r>
            <a:r>
              <a:rPr lang="zh-CN" altLang="zh-CN" sz="4900" dirty="0" smtClean="0"/>
              <a:t>参</a:t>
            </a:r>
            <a:r>
              <a:rPr lang="zh-CN" altLang="zh-CN" sz="4900" dirty="0"/>
              <a:t>数</a:t>
            </a: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ItemB</a:t>
            </a:r>
            <a:r>
              <a:rPr lang="zh-CN" altLang="zh-CN" dirty="0" smtClean="0"/>
              <a:t>组</a:t>
            </a:r>
            <a:r>
              <a:rPr lang="zh-CN" altLang="zh-CN" dirty="0"/>
              <a:t>件的路由：</a:t>
            </a:r>
          </a:p>
          <a:p>
            <a:pPr marL="0" indent="0">
              <a:buNone/>
            </a:pPr>
            <a:r>
              <a:rPr lang="en-US" altLang="zh-CN" dirty="0">
                <a:solidFill>
                  <a:srgbClr val="0070C0"/>
                </a:solidFill>
                <a:latin typeface="+mn-ea"/>
              </a:rPr>
              <a:t>   routes: [</a:t>
            </a:r>
            <a:endParaRPr lang="zh-CN" altLang="zh-CN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rgbClr val="0070C0"/>
                </a:solidFill>
                <a:latin typeface="+mn-ea"/>
              </a:rPr>
              <a:t>    ……</a:t>
            </a:r>
            <a:endParaRPr lang="zh-CN" altLang="zh-CN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rgbClr val="0070C0"/>
                </a:solidFill>
                <a:latin typeface="+mn-ea"/>
              </a:rPr>
              <a:t>    {</a:t>
            </a:r>
            <a:endParaRPr lang="zh-CN" altLang="zh-CN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rgbClr val="0070C0"/>
                </a:solidFill>
                <a:latin typeface="+mn-ea"/>
              </a:rPr>
              <a:t>      path: '/itemB',</a:t>
            </a:r>
            <a:endParaRPr lang="zh-CN" altLang="zh-CN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rgbClr val="0070C0"/>
                </a:solidFill>
                <a:latin typeface="+mn-ea"/>
              </a:rPr>
              <a:t>      component: ItemB</a:t>
            </a:r>
            <a:endParaRPr lang="zh-CN" altLang="zh-CN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rgbClr val="0070C0"/>
                </a:solidFill>
                <a:latin typeface="+mn-ea"/>
              </a:rPr>
              <a:t>    }</a:t>
            </a:r>
            <a:endParaRPr lang="zh-CN" altLang="zh-CN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rgbClr val="0070C0"/>
                </a:solidFill>
                <a:latin typeface="+mn-ea"/>
              </a:rPr>
              <a:t>  ]</a:t>
            </a:r>
            <a:endParaRPr lang="zh-CN" altLang="en-US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412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11664"/>
          </a:xfrm>
        </p:spPr>
        <p:txBody>
          <a:bodyPr>
            <a:normAutofit fontScale="90000"/>
          </a:bodyPr>
          <a:lstStyle/>
          <a:p>
            <a:r>
              <a:rPr lang="en-US" altLang="zh-CN" sz="4900" dirty="0" smtClean="0"/>
              <a:t/>
            </a:r>
            <a:br>
              <a:rPr lang="en-US" altLang="zh-CN" sz="4900" dirty="0" smtClean="0"/>
            </a:br>
            <a:r>
              <a:rPr lang="en-US" altLang="zh-CN" sz="4900" dirty="0" smtClean="0"/>
              <a:t>11.5.2  </a:t>
            </a:r>
            <a:r>
              <a:rPr lang="zh-CN" altLang="zh-CN" sz="4900" dirty="0"/>
              <a:t>链接中包</a:t>
            </a:r>
            <a:r>
              <a:rPr lang="zh-CN" altLang="zh-CN" sz="4900" dirty="0" smtClean="0"/>
              <a:t>含</a:t>
            </a:r>
            <a:r>
              <a:rPr lang="zh-CN" altLang="en-US" sz="4900" dirty="0"/>
              <a:t>查询</a:t>
            </a:r>
            <a:r>
              <a:rPr lang="zh-CN" altLang="zh-CN" sz="4900" dirty="0" smtClean="0"/>
              <a:t>参</a:t>
            </a:r>
            <a:r>
              <a:rPr lang="zh-CN" altLang="zh-CN" sz="4900" dirty="0"/>
              <a:t>数</a:t>
            </a: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zh-CN" dirty="0">
                <a:latin typeface="+mn-ea"/>
              </a:rPr>
              <a:t>&lt;template&gt;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&lt;p&gt;</a:t>
            </a:r>
            <a:r>
              <a:rPr lang="zh-CN" altLang="zh-CN" dirty="0">
                <a:latin typeface="+mn-ea"/>
              </a:rPr>
              <a:t>商品</a:t>
            </a:r>
            <a:r>
              <a:rPr lang="en-US" altLang="zh-CN" dirty="0">
                <a:latin typeface="+mn-ea"/>
              </a:rPr>
              <a:t>ID: {{</a:t>
            </a:r>
            <a:r>
              <a:rPr lang="en-US" altLang="zh-CN" b="1" dirty="0">
                <a:latin typeface="+mn-ea"/>
              </a:rPr>
              <a:t>$route.query.id</a:t>
            </a:r>
            <a:r>
              <a:rPr lang="en-US" altLang="zh-CN" dirty="0">
                <a:latin typeface="+mn-ea"/>
              </a:rPr>
              <a:t>}}&lt;/p&gt;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&lt;p&gt;</a:t>
            </a:r>
            <a:r>
              <a:rPr lang="zh-CN" altLang="zh-CN" dirty="0">
                <a:latin typeface="+mn-ea"/>
              </a:rPr>
              <a:t>商品名字</a:t>
            </a:r>
            <a:r>
              <a:rPr lang="en-US" altLang="zh-CN" dirty="0">
                <a:latin typeface="+mn-ea"/>
              </a:rPr>
              <a:t>: {{ items[$route.query.id] }} &lt;/p&gt;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&lt;/template&gt;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 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&lt;script&gt;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export default {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name: 'ItemB',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data(){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return{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items:{1:'</a:t>
            </a:r>
            <a:r>
              <a:rPr lang="zh-CN" altLang="zh-CN" dirty="0">
                <a:latin typeface="+mn-ea"/>
              </a:rPr>
              <a:t>华硕电脑</a:t>
            </a:r>
            <a:r>
              <a:rPr lang="en-US" altLang="zh-CN" dirty="0">
                <a:latin typeface="+mn-ea"/>
              </a:rPr>
              <a:t>',2:'</a:t>
            </a:r>
            <a:r>
              <a:rPr lang="zh-CN" altLang="zh-CN" dirty="0">
                <a:latin typeface="+mn-ea"/>
              </a:rPr>
              <a:t>联想电脑</a:t>
            </a:r>
            <a:r>
              <a:rPr lang="en-US" altLang="zh-CN" dirty="0">
                <a:latin typeface="+mn-ea"/>
              </a:rPr>
              <a:t>'}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} 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}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}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&lt;/script&gt;</a:t>
            </a:r>
            <a:endParaRPr lang="zh-CN" altLang="en-US" dirty="0"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482606" y="1757929"/>
            <a:ext cx="122341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/>
              <a:t>ItemB.vue</a:t>
            </a:r>
            <a:endParaRPr lang="zh-CN" altLang="en-US" dirty="0"/>
          </a:p>
        </p:txBody>
      </p:sp>
      <p:pic>
        <p:nvPicPr>
          <p:cNvPr id="5" name="图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40968"/>
            <a:ext cx="3962400" cy="12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640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3568" y="2420888"/>
            <a:ext cx="3384376" cy="22322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CN" dirty="0" smtClean="0"/>
          </a:p>
          <a:p>
            <a:pPr algn="ctr"/>
            <a:endParaRPr lang="en-US" altLang="zh-CN" dirty="0"/>
          </a:p>
          <a:p>
            <a:pPr algn="ctr"/>
            <a:r>
              <a:rPr lang="zh-CN" altLang="en-US" dirty="0" smtClean="0"/>
              <a:t>根组件</a:t>
            </a:r>
            <a:endParaRPr lang="en-US" altLang="zh-CN" dirty="0" smtClean="0"/>
          </a:p>
          <a:p>
            <a:pPr algn="ctr"/>
            <a:endParaRPr lang="en-US" altLang="zh-CN" dirty="0"/>
          </a:p>
          <a:p>
            <a:pPr algn="ctr"/>
            <a:endParaRPr lang="en-US" altLang="zh-CN" dirty="0" smtClean="0"/>
          </a:p>
          <a:p>
            <a:pPr algn="ctr"/>
            <a:endParaRPr lang="en-US" altLang="zh-CN" dirty="0"/>
          </a:p>
          <a:p>
            <a:pPr algn="ctr"/>
            <a:endParaRPr lang="en-US" altLang="zh-CN" dirty="0" smtClean="0"/>
          </a:p>
          <a:p>
            <a:pPr algn="ctr"/>
            <a:endParaRPr lang="en-US" altLang="zh-CN" dirty="0"/>
          </a:p>
          <a:p>
            <a:pPr algn="ctr"/>
            <a:endParaRPr lang="en-US" altLang="zh-CN" dirty="0" smtClean="0"/>
          </a:p>
          <a:p>
            <a:pPr algn="ctr"/>
            <a:endParaRPr lang="en-US" altLang="zh-CN" dirty="0"/>
          </a:p>
          <a:p>
            <a:pPr algn="ctr"/>
            <a:endParaRPr lang="en-US" altLang="zh-CN" dirty="0" smtClean="0"/>
          </a:p>
          <a:p>
            <a:pPr algn="ctr"/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altLang="zh-CN" sz="4000" dirty="0"/>
              <a:t>11.6  </a:t>
            </a:r>
            <a:r>
              <a:rPr lang="zh-CN" altLang="en-US" sz="4000" dirty="0"/>
              <a:t>嵌套的路由	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/>
              <a:t>	</a:t>
            </a:r>
          </a:p>
          <a:p>
            <a:pPr marL="0" indent="0">
              <a:buNone/>
            </a:pPr>
            <a:r>
              <a:rPr lang="zh-CN" altLang="en-US" dirty="0"/>
              <a:t>	</a:t>
            </a:r>
          </a:p>
          <a:p>
            <a:pPr marL="0" indent="0">
              <a:buNone/>
            </a:pPr>
            <a:r>
              <a:rPr lang="zh-CN" altLang="en-US" dirty="0"/>
              <a:t>	</a:t>
            </a:r>
          </a:p>
        </p:txBody>
      </p:sp>
      <p:pic>
        <p:nvPicPr>
          <p:cNvPr id="4" name="图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08920"/>
            <a:ext cx="2980407" cy="167498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1259632" y="1772816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/>
              <a:t>在实际需求中，会出现一个组件的界面中嵌套了另一个组件的情况。</a:t>
            </a:r>
            <a:endParaRPr lang="zh-CN" altLang="en-US" dirty="0"/>
          </a:p>
        </p:txBody>
      </p:sp>
      <p:pic>
        <p:nvPicPr>
          <p:cNvPr id="6" name="图片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386697"/>
            <a:ext cx="3790950" cy="24765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6270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11.6  </a:t>
            </a:r>
            <a:r>
              <a:rPr lang="zh-CN" altLang="en-US" dirty="0"/>
              <a:t>嵌套的路由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dirty="0" smtClean="0">
                <a:latin typeface="+mn-ea"/>
              </a:rPr>
              <a:t>Items</a:t>
            </a:r>
            <a:r>
              <a:rPr lang="zh-CN" altLang="zh-CN" dirty="0">
                <a:latin typeface="+mn-ea"/>
              </a:rPr>
              <a:t>父组件和</a:t>
            </a:r>
            <a:r>
              <a:rPr lang="en-US" altLang="zh-CN" dirty="0">
                <a:latin typeface="+mn-ea"/>
              </a:rPr>
              <a:t>Item</a:t>
            </a:r>
            <a:r>
              <a:rPr lang="zh-CN" altLang="zh-CN" dirty="0">
                <a:latin typeface="+mn-ea"/>
              </a:rPr>
              <a:t>子组件的路由：</a:t>
            </a:r>
          </a:p>
          <a:p>
            <a:pPr marL="0" indent="0">
              <a:buNone/>
            </a:pPr>
            <a:r>
              <a:rPr lang="en-US" altLang="zh-CN" dirty="0">
                <a:solidFill>
                  <a:srgbClr val="0070C0"/>
                </a:solidFill>
                <a:latin typeface="+mn-ea"/>
              </a:rPr>
              <a:t>    {</a:t>
            </a:r>
            <a:endParaRPr lang="zh-CN" altLang="zh-CN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rgbClr val="0070C0"/>
                </a:solidFill>
                <a:latin typeface="+mn-ea"/>
              </a:rPr>
              <a:t>      path: '/items',</a:t>
            </a:r>
            <a:endParaRPr lang="zh-CN" altLang="zh-CN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rgbClr val="0070C0"/>
                </a:solidFill>
                <a:latin typeface="+mn-ea"/>
              </a:rPr>
              <a:t>      component: Items,</a:t>
            </a:r>
            <a:endParaRPr lang="zh-CN" altLang="zh-CN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rgbClr val="0070C0"/>
                </a:solidFill>
                <a:latin typeface="+mn-ea"/>
              </a:rPr>
              <a:t>      children:[</a:t>
            </a:r>
            <a:endParaRPr lang="zh-CN" altLang="zh-CN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rgbClr val="0070C0"/>
                </a:solidFill>
                <a:latin typeface="+mn-ea"/>
              </a:rPr>
              <a:t>        {</a:t>
            </a:r>
            <a:endParaRPr lang="zh-CN" altLang="zh-CN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rgbClr val="0070C0"/>
                </a:solidFill>
                <a:latin typeface="+mn-ea"/>
              </a:rPr>
              <a:t>          path: 'item/:id',</a:t>
            </a:r>
            <a:endParaRPr lang="zh-CN" altLang="zh-CN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rgbClr val="0070C0"/>
                </a:solidFill>
                <a:latin typeface="+mn-ea"/>
              </a:rPr>
              <a:t>          component: Item   </a:t>
            </a:r>
            <a:endParaRPr lang="zh-CN" altLang="zh-CN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rgbClr val="0070C0"/>
                </a:solidFill>
                <a:latin typeface="+mn-ea"/>
              </a:rPr>
              <a:t>        }</a:t>
            </a:r>
            <a:endParaRPr lang="zh-CN" altLang="zh-CN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rgbClr val="0070C0"/>
                </a:solidFill>
                <a:latin typeface="+mn-ea"/>
              </a:rPr>
              <a:t>      ]</a:t>
            </a:r>
            <a:endParaRPr lang="zh-CN" altLang="zh-CN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rgbClr val="0070C0"/>
                </a:solidFill>
                <a:latin typeface="+mn-ea"/>
              </a:rPr>
              <a:t>    }</a:t>
            </a:r>
            <a:endParaRPr lang="zh-CN" altLang="zh-CN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endParaRPr lang="zh-CN" altLang="en-US" dirty="0">
              <a:solidFill>
                <a:srgbClr val="0070C0"/>
              </a:solidFill>
              <a:latin typeface="+mn-ea"/>
            </a:endParaRPr>
          </a:p>
        </p:txBody>
      </p:sp>
      <p:pic>
        <p:nvPicPr>
          <p:cNvPr id="4" name="图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80928"/>
            <a:ext cx="3790950" cy="2476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3869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11.6  </a:t>
            </a:r>
            <a:r>
              <a:rPr lang="zh-CN" altLang="en-US" dirty="0"/>
              <a:t>嵌套的路由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&lt;template&gt;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&lt;div</a:t>
            </a:r>
            <a:r>
              <a:rPr lang="en-US" altLang="zh-CN" sz="1400" dirty="0" smtClean="0">
                <a:latin typeface="+mn-ea"/>
              </a:rPr>
              <a:t>&gt;  </a:t>
            </a:r>
            <a:r>
              <a:rPr lang="en-US" altLang="zh-CN" sz="1400" dirty="0">
                <a:latin typeface="+mn-ea"/>
              </a:rPr>
              <a:t>&lt;h3&gt;</a:t>
            </a:r>
            <a:r>
              <a:rPr lang="zh-CN" altLang="zh-CN" sz="1400" dirty="0">
                <a:latin typeface="+mn-ea"/>
              </a:rPr>
              <a:t>商品清单</a:t>
            </a:r>
            <a:r>
              <a:rPr lang="en-US" altLang="zh-CN" sz="1400" dirty="0">
                <a:latin typeface="+mn-ea"/>
              </a:rPr>
              <a:t>&lt;/h3&gt;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 </a:t>
            </a:r>
            <a:r>
              <a:rPr lang="en-US" altLang="zh-CN" sz="1400" dirty="0" smtClean="0">
                <a:latin typeface="+mn-ea"/>
              </a:rPr>
              <a:t>   </a:t>
            </a:r>
            <a:r>
              <a:rPr lang="en-US" altLang="zh-CN" sz="1400" dirty="0">
                <a:latin typeface="+mn-ea"/>
              </a:rPr>
              <a:t>&lt;ul&gt;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&lt;li v-for="item in items" :key="item.id"&gt;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</a:t>
            </a:r>
            <a:r>
              <a:rPr lang="en-US" altLang="zh-CN" sz="1400" b="1" dirty="0">
                <a:latin typeface="+mn-ea"/>
              </a:rPr>
              <a:t>   &lt;router-link :to=" '/items/item/' + item.id"  </a:t>
            </a:r>
            <a:r>
              <a:rPr lang="en-US" altLang="zh-CN" sz="1400" b="1" dirty="0" smtClean="0">
                <a:latin typeface="+mn-ea"/>
              </a:rPr>
              <a:t>&gt;       </a:t>
            </a:r>
            <a:r>
              <a:rPr lang="en-US" altLang="zh-CN" sz="1400" b="1" dirty="0">
                <a:latin typeface="+mn-ea"/>
              </a:rPr>
              <a:t>{{item.title</a:t>
            </a:r>
            <a:r>
              <a:rPr lang="en-US" altLang="zh-CN" sz="1400" b="1" dirty="0" smtClean="0">
                <a:latin typeface="+mn-ea"/>
              </a:rPr>
              <a:t>}}      </a:t>
            </a:r>
            <a:r>
              <a:rPr lang="en-US" altLang="zh-CN" sz="1400" b="1" dirty="0">
                <a:latin typeface="+mn-ea"/>
              </a:rPr>
              <a:t>&lt;/router-link&gt;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&lt;/li&gt;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&lt;/ul&gt;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 </a:t>
            </a:r>
            <a:r>
              <a:rPr lang="en-US" altLang="zh-CN" sz="1400" dirty="0" smtClean="0">
                <a:latin typeface="+mn-ea"/>
              </a:rPr>
              <a:t>  </a:t>
            </a:r>
            <a:r>
              <a:rPr lang="en-US" altLang="zh-CN" sz="1400" dirty="0">
                <a:latin typeface="+mn-ea"/>
              </a:rPr>
              <a:t>&lt;/div&gt;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</a:t>
            </a:r>
            <a:r>
              <a:rPr lang="en-US" altLang="zh-CN" sz="1400" dirty="0" smtClean="0">
                <a:latin typeface="+mn-ea"/>
              </a:rPr>
              <a:t> &lt;</a:t>
            </a:r>
            <a:r>
              <a:rPr lang="en-US" altLang="zh-CN" sz="1400" dirty="0">
                <a:latin typeface="+mn-ea"/>
              </a:rPr>
              <a:t>router-view&gt;&lt;/router-view&gt;  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&lt;/template&gt;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 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&lt;script&gt;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import Items from '@/assets/items'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 </a:t>
            </a:r>
            <a:r>
              <a:rPr lang="en-US" altLang="zh-CN" sz="1400" dirty="0" smtClean="0">
                <a:latin typeface="+mn-ea"/>
              </a:rPr>
              <a:t>  </a:t>
            </a:r>
            <a:r>
              <a:rPr lang="en-US" altLang="zh-CN" sz="1400" dirty="0">
                <a:latin typeface="+mn-ea"/>
              </a:rPr>
              <a:t>export default {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name: 'Items',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data</a:t>
            </a:r>
            <a:r>
              <a:rPr lang="en-US" altLang="zh-CN" sz="1400" dirty="0" smtClean="0">
                <a:latin typeface="+mn-ea"/>
              </a:rPr>
              <a:t>(){     return{   </a:t>
            </a:r>
            <a:r>
              <a:rPr lang="en-US" altLang="zh-CN" sz="1400" dirty="0">
                <a:latin typeface="+mn-ea"/>
              </a:rPr>
              <a:t>items: </a:t>
            </a:r>
            <a:r>
              <a:rPr lang="en-US" altLang="zh-CN" sz="1400" dirty="0" smtClean="0">
                <a:latin typeface="+mn-ea"/>
              </a:rPr>
              <a:t>Items   </a:t>
            </a:r>
            <a:r>
              <a:rPr lang="en-US" altLang="zh-CN" sz="1400" dirty="0">
                <a:latin typeface="+mn-ea"/>
              </a:rPr>
              <a:t>} </a:t>
            </a:r>
            <a:r>
              <a:rPr lang="en-US" altLang="zh-CN" sz="1400" dirty="0" smtClean="0">
                <a:latin typeface="+mn-ea"/>
              </a:rPr>
              <a:t>     </a:t>
            </a:r>
            <a:r>
              <a:rPr lang="en-US" altLang="zh-CN" sz="1400" dirty="0">
                <a:latin typeface="+mn-ea"/>
              </a:rPr>
              <a:t>}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}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&lt;/script&gt;</a:t>
            </a:r>
            <a:endParaRPr lang="zh-CN" altLang="en-US" sz="1400" dirty="0"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482606" y="1757929"/>
            <a:ext cx="122341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/>
              <a:t>Items.vue</a:t>
            </a:r>
            <a:endParaRPr lang="zh-CN" altLang="en-US" dirty="0"/>
          </a:p>
        </p:txBody>
      </p:sp>
      <p:pic>
        <p:nvPicPr>
          <p:cNvPr id="5" name="图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45024"/>
            <a:ext cx="3790950" cy="2476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1679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11.6  </a:t>
            </a:r>
            <a:r>
              <a:rPr lang="zh-CN" altLang="en-US" dirty="0"/>
              <a:t>嵌套的路由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3682752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&lt;template&gt;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&lt;p&gt;</a:t>
            </a:r>
            <a:r>
              <a:rPr lang="zh-CN" altLang="zh-CN" sz="1600" dirty="0">
                <a:latin typeface="+mn-ea"/>
              </a:rPr>
              <a:t>商品</a:t>
            </a:r>
            <a:r>
              <a:rPr lang="en-US" altLang="zh-CN" sz="1600" dirty="0">
                <a:latin typeface="+mn-ea"/>
              </a:rPr>
              <a:t>ID: {{item.id}}&lt;/p&gt;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&lt;p&gt;</a:t>
            </a:r>
            <a:r>
              <a:rPr lang="zh-CN" altLang="zh-CN" sz="1600" dirty="0">
                <a:latin typeface="+mn-ea"/>
              </a:rPr>
              <a:t>商品名字</a:t>
            </a:r>
            <a:r>
              <a:rPr lang="en-US" altLang="zh-CN" sz="1600" dirty="0">
                <a:latin typeface="+mn-ea"/>
              </a:rPr>
              <a:t>: {{item.title }} &lt;/p&gt;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&lt;p&gt;</a:t>
            </a:r>
            <a:r>
              <a:rPr lang="zh-CN" altLang="zh-CN" sz="1600" dirty="0">
                <a:latin typeface="+mn-ea"/>
              </a:rPr>
              <a:t>商品描述</a:t>
            </a:r>
            <a:r>
              <a:rPr lang="en-US" altLang="zh-CN" sz="1600" dirty="0">
                <a:latin typeface="+mn-ea"/>
              </a:rPr>
              <a:t>: {{item.desc}}&lt;/p&gt;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&lt;/template&gt;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200" dirty="0">
                <a:latin typeface="+mn-ea"/>
              </a:rPr>
              <a:t> </a:t>
            </a:r>
            <a:endParaRPr lang="zh-CN" altLang="zh-CN" sz="1200" dirty="0"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9552" y="3284984"/>
            <a:ext cx="110799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/>
              <a:t>Item.vue</a:t>
            </a:r>
            <a:endParaRPr lang="zh-CN" altLang="en-US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4067944" y="1391334"/>
            <a:ext cx="5076056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zh-CN" sz="1200" dirty="0" smtClean="0">
                <a:latin typeface="+mn-ea"/>
              </a:rPr>
              <a:t> </a:t>
            </a:r>
            <a:endParaRPr lang="zh-CN" altLang="zh-CN" sz="1200" dirty="0" smtClean="0"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1400" dirty="0" smtClean="0">
                <a:latin typeface="+mn-ea"/>
              </a:rPr>
              <a:t>&lt;script&gt;</a:t>
            </a:r>
            <a:endParaRPr lang="zh-CN" altLang="zh-CN" sz="1400" dirty="0" smtClean="0"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1400" dirty="0" smtClean="0">
                <a:latin typeface="+mn-ea"/>
              </a:rPr>
              <a:t>  import Items from '@/assets/items'</a:t>
            </a:r>
            <a:endParaRPr lang="zh-CN" altLang="zh-CN" sz="1400" dirty="0" smtClean="0"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1400" dirty="0" smtClean="0">
                <a:latin typeface="+mn-ea"/>
              </a:rPr>
              <a:t>  export default {</a:t>
            </a:r>
            <a:endParaRPr lang="zh-CN" altLang="zh-CN" sz="1400" dirty="0" smtClean="0"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1400" dirty="0" smtClean="0">
                <a:latin typeface="+mn-ea"/>
              </a:rPr>
              <a:t>    name: 'Item',</a:t>
            </a:r>
            <a:endParaRPr lang="zh-CN" altLang="zh-CN" sz="1400" dirty="0" smtClean="0"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1400" dirty="0" smtClean="0">
                <a:latin typeface="+mn-ea"/>
              </a:rPr>
              <a:t>    data(){    return{         item:{}       } </a:t>
            </a:r>
            <a:endParaRPr lang="zh-CN" altLang="zh-CN" sz="1400" dirty="0" smtClean="0"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1400" dirty="0" smtClean="0">
                <a:latin typeface="+mn-ea"/>
              </a:rPr>
              <a:t>    },</a:t>
            </a:r>
            <a:endParaRPr lang="zh-CN" altLang="zh-CN" sz="1400" dirty="0" smtClean="0"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1400" dirty="0" smtClean="0">
                <a:latin typeface="+mn-ea"/>
              </a:rPr>
              <a:t>    created(){</a:t>
            </a:r>
            <a:endParaRPr lang="zh-CN" altLang="zh-CN" sz="1400" dirty="0" smtClean="0"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1400" dirty="0" smtClean="0">
                <a:latin typeface="+mn-ea"/>
              </a:rPr>
              <a:t>      this.item=Items.find(</a:t>
            </a:r>
            <a:endParaRPr lang="zh-CN" altLang="zh-CN" sz="1400" dirty="0" smtClean="0"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1400" dirty="0" smtClean="0">
                <a:latin typeface="+mn-ea"/>
              </a:rPr>
              <a:t>        (item)=&gt;item.id==this.$route.params.id</a:t>
            </a:r>
            <a:endParaRPr lang="zh-CN" altLang="zh-CN" sz="1400" dirty="0" smtClean="0"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1400" dirty="0" smtClean="0">
                <a:latin typeface="+mn-ea"/>
              </a:rPr>
              <a:t>      )</a:t>
            </a:r>
            <a:endParaRPr lang="zh-CN" altLang="zh-CN" sz="1400" dirty="0" smtClean="0"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1400" dirty="0" smtClean="0">
                <a:latin typeface="+mn-ea"/>
              </a:rPr>
              <a:t>    },</a:t>
            </a:r>
            <a:endParaRPr lang="zh-CN" altLang="zh-CN" sz="1400" dirty="0" smtClean="0"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1400" dirty="0" smtClean="0">
                <a:latin typeface="+mn-ea"/>
              </a:rPr>
              <a:t>    watch: {</a:t>
            </a:r>
            <a:endParaRPr lang="zh-CN" altLang="zh-CN" sz="1400" dirty="0" smtClean="0"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1400" dirty="0" smtClean="0">
                <a:latin typeface="+mn-ea"/>
              </a:rPr>
              <a:t>      '$route' (to){    //</a:t>
            </a:r>
            <a:r>
              <a:rPr lang="zh-CN" altLang="zh-CN" sz="1400" dirty="0" smtClean="0">
                <a:latin typeface="+mn-ea"/>
              </a:rPr>
              <a:t>监听</a:t>
            </a:r>
            <a:r>
              <a:rPr lang="en-US" altLang="zh-CN" sz="1400" dirty="0" smtClean="0">
                <a:latin typeface="+mn-ea"/>
              </a:rPr>
              <a:t>$route</a:t>
            </a:r>
            <a:r>
              <a:rPr lang="zh-CN" altLang="zh-CN" sz="1400" dirty="0" smtClean="0">
                <a:latin typeface="+mn-ea"/>
              </a:rPr>
              <a:t>变量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zh-CN" sz="1400" dirty="0" smtClean="0">
                <a:latin typeface="+mn-ea"/>
              </a:rPr>
              <a:t>          this.item=Items.find(</a:t>
            </a:r>
            <a:endParaRPr lang="zh-CN" altLang="zh-CN" sz="1400" dirty="0" smtClean="0"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1400" dirty="0" smtClean="0">
                <a:latin typeface="+mn-ea"/>
              </a:rPr>
              <a:t>             (item)=&gt;item.id==to.params.id</a:t>
            </a:r>
            <a:endParaRPr lang="zh-CN" altLang="zh-CN" sz="1400" dirty="0" smtClean="0"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1400" dirty="0" smtClean="0">
                <a:latin typeface="+mn-ea"/>
              </a:rPr>
              <a:t>          )</a:t>
            </a:r>
            <a:endParaRPr lang="zh-CN" altLang="zh-CN" sz="1400" dirty="0" smtClean="0"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1400" dirty="0" smtClean="0">
                <a:latin typeface="+mn-ea"/>
              </a:rPr>
              <a:t>      }</a:t>
            </a:r>
            <a:endParaRPr lang="zh-CN" altLang="zh-CN" sz="1400" dirty="0" smtClean="0"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1400" dirty="0" smtClean="0">
                <a:latin typeface="+mn-ea"/>
              </a:rPr>
              <a:t>    }</a:t>
            </a:r>
            <a:endParaRPr lang="zh-CN" altLang="zh-CN" sz="1400" dirty="0" smtClean="0"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1400" dirty="0" smtClean="0">
                <a:latin typeface="+mn-ea"/>
              </a:rPr>
              <a:t>  }</a:t>
            </a:r>
            <a:endParaRPr lang="zh-CN" altLang="zh-CN" sz="1400" dirty="0" smtClean="0"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1400" dirty="0" smtClean="0">
                <a:latin typeface="+mn-ea"/>
              </a:rPr>
              <a:t>&lt;/script&gt;</a:t>
            </a:r>
            <a:endParaRPr lang="zh-CN" altLang="en-US" sz="1400" dirty="0">
              <a:latin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4952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11.6  </a:t>
            </a:r>
            <a:r>
              <a:rPr lang="zh-CN" altLang="en-US" dirty="0"/>
              <a:t>嵌套的路由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zh-CN" dirty="0"/>
              <a:t>在</a:t>
            </a:r>
            <a:r>
              <a:rPr lang="en-US" altLang="zh-CN" dirty="0"/>
              <a:t>src/App.vue</a:t>
            </a:r>
            <a:r>
              <a:rPr lang="zh-CN" altLang="zh-CN" dirty="0"/>
              <a:t>文件中，在根组件的模板中加入</a:t>
            </a:r>
            <a:r>
              <a:rPr lang="en-US" altLang="zh-CN" dirty="0"/>
              <a:t>Items</a:t>
            </a:r>
            <a:r>
              <a:rPr lang="zh-CN" altLang="zh-CN" dirty="0"/>
              <a:t>组件的导航链接</a:t>
            </a:r>
            <a:r>
              <a:rPr lang="zh-CN" altLang="zh-CN" dirty="0" smtClean="0"/>
              <a:t>：</a:t>
            </a:r>
            <a:endParaRPr lang="en-US" altLang="zh-CN" dirty="0" smtClean="0"/>
          </a:p>
          <a:p>
            <a:endParaRPr lang="zh-CN" altLang="zh-CN" dirty="0"/>
          </a:p>
          <a:p>
            <a:pPr marL="0" indent="0">
              <a:buNone/>
            </a:pP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&lt;template&gt;</a:t>
            </a:r>
            <a:endParaRPr lang="zh-CN" altLang="zh-CN" sz="20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  &lt;p&gt;</a:t>
            </a:r>
            <a:endParaRPr lang="zh-CN" altLang="zh-CN" sz="20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    &lt;router-link to="/items"&gt;</a:t>
            </a:r>
            <a:r>
              <a:rPr lang="zh-CN" altLang="zh-CN" sz="2000" dirty="0">
                <a:solidFill>
                  <a:srgbClr val="0070C0"/>
                </a:solidFill>
                <a:latin typeface="+mn-ea"/>
              </a:rPr>
              <a:t>商品清单</a:t>
            </a: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&lt;/router-link&gt; </a:t>
            </a:r>
            <a:endParaRPr lang="zh-CN" altLang="zh-CN" sz="20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  &lt;/p&gt;</a:t>
            </a:r>
            <a:endParaRPr lang="zh-CN" altLang="zh-CN" sz="20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 </a:t>
            </a:r>
            <a:endParaRPr lang="zh-CN" altLang="zh-CN" sz="20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  &lt;!-- </a:t>
            </a:r>
            <a:r>
              <a:rPr lang="zh-CN" altLang="zh-CN" sz="2000" dirty="0">
                <a:solidFill>
                  <a:srgbClr val="0070C0"/>
                </a:solidFill>
                <a:latin typeface="+mn-ea"/>
              </a:rPr>
              <a:t>插入与当前路由对应的组件</a:t>
            </a: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 --&gt;</a:t>
            </a:r>
            <a:endParaRPr lang="zh-CN" altLang="zh-CN" sz="20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  &lt;router-view&gt;&lt;/router-view&gt;</a:t>
            </a:r>
            <a:endParaRPr lang="zh-CN" altLang="zh-CN" sz="20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&lt;/template&gt;</a:t>
            </a:r>
            <a:endParaRPr lang="zh-CN" altLang="zh-CN" sz="20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endParaRPr lang="zh-CN" altLang="en-US" sz="2000" dirty="0">
              <a:solidFill>
                <a:srgbClr val="0070C0"/>
              </a:solidFill>
              <a:latin typeface="+mn-ea"/>
            </a:endParaRPr>
          </a:p>
        </p:txBody>
      </p:sp>
      <p:pic>
        <p:nvPicPr>
          <p:cNvPr id="4" name="图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49080"/>
            <a:ext cx="3790950" cy="2476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9308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altLang="zh-CN" sz="4000" dirty="0"/>
              <a:t>11.7  </a:t>
            </a:r>
            <a:r>
              <a:rPr lang="zh-CN" altLang="en-US" sz="4000" dirty="0"/>
              <a:t>命名路由	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CN" altLang="zh-CN" sz="2000" dirty="0"/>
              <a:t>为</a:t>
            </a:r>
            <a:r>
              <a:rPr lang="en-US" altLang="zh-CN" sz="2000" dirty="0"/>
              <a:t>Items</a:t>
            </a:r>
            <a:r>
              <a:rPr lang="zh-CN" altLang="zh-CN" sz="2000" dirty="0"/>
              <a:t>组件以及</a:t>
            </a:r>
            <a:r>
              <a:rPr lang="en-US" altLang="zh-CN" sz="2000" dirty="0"/>
              <a:t>Item</a:t>
            </a:r>
            <a:r>
              <a:rPr lang="zh-CN" altLang="zh-CN" sz="2000" dirty="0"/>
              <a:t>组件的路由分别设定名字“</a:t>
            </a:r>
            <a:r>
              <a:rPr lang="en-US" altLang="zh-CN" sz="2000" dirty="0"/>
              <a:t>items</a:t>
            </a:r>
            <a:r>
              <a:rPr lang="zh-CN" altLang="zh-CN" sz="2000" dirty="0"/>
              <a:t>”和“</a:t>
            </a:r>
            <a:r>
              <a:rPr lang="en-US" altLang="zh-CN" sz="2000" dirty="0"/>
              <a:t>item</a:t>
            </a:r>
            <a:r>
              <a:rPr lang="zh-CN" altLang="zh-CN" sz="2000" dirty="0"/>
              <a:t>”：</a:t>
            </a:r>
          </a:p>
          <a:p>
            <a:endParaRPr lang="en-US" altLang="zh-CN" sz="700" dirty="0" smtClean="0"/>
          </a:p>
          <a:p>
            <a:pPr marL="0" indent="0">
              <a:buNone/>
            </a:pPr>
            <a:r>
              <a:rPr lang="en-US" altLang="zh-CN" sz="1800" dirty="0" smtClean="0">
                <a:solidFill>
                  <a:srgbClr val="0070C0"/>
                </a:solidFill>
                <a:latin typeface="+mn-ea"/>
              </a:rPr>
              <a:t> </a:t>
            </a:r>
            <a:r>
              <a:rPr lang="en-US" altLang="zh-CN" sz="1800" dirty="0">
                <a:solidFill>
                  <a:srgbClr val="0070C0"/>
                </a:solidFill>
                <a:latin typeface="+mn-ea"/>
              </a:rPr>
              <a:t>{</a:t>
            </a:r>
            <a:endParaRPr lang="zh-CN" altLang="zh-CN" sz="18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>
                <a:solidFill>
                  <a:srgbClr val="0070C0"/>
                </a:solidFill>
                <a:latin typeface="+mn-ea"/>
              </a:rPr>
              <a:t>      path: '/items',</a:t>
            </a:r>
            <a:endParaRPr lang="zh-CN" altLang="zh-CN" sz="18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>
                <a:solidFill>
                  <a:srgbClr val="0070C0"/>
                </a:solidFill>
                <a:latin typeface="+mn-ea"/>
              </a:rPr>
              <a:t>    </a:t>
            </a:r>
            <a:r>
              <a:rPr lang="en-US" altLang="zh-CN" sz="1800" b="1" dirty="0">
                <a:solidFill>
                  <a:srgbClr val="0070C0"/>
                </a:solidFill>
                <a:latin typeface="+mn-ea"/>
              </a:rPr>
              <a:t>  name: 'items',</a:t>
            </a:r>
            <a:endParaRPr lang="zh-CN" altLang="zh-CN" sz="18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 smtClean="0">
                <a:solidFill>
                  <a:srgbClr val="0070C0"/>
                </a:solidFill>
                <a:latin typeface="+mn-ea"/>
              </a:rPr>
              <a:t>      component</a:t>
            </a:r>
            <a:r>
              <a:rPr lang="en-US" altLang="zh-CN" sz="1800" dirty="0">
                <a:solidFill>
                  <a:srgbClr val="0070C0"/>
                </a:solidFill>
                <a:latin typeface="+mn-ea"/>
              </a:rPr>
              <a:t>: Items,</a:t>
            </a:r>
            <a:endParaRPr lang="zh-CN" altLang="zh-CN" sz="18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>
                <a:solidFill>
                  <a:srgbClr val="0070C0"/>
                </a:solidFill>
                <a:latin typeface="+mn-ea"/>
              </a:rPr>
              <a:t>      children:[</a:t>
            </a:r>
            <a:endParaRPr lang="zh-CN" altLang="zh-CN" sz="18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>
                <a:solidFill>
                  <a:srgbClr val="0070C0"/>
                </a:solidFill>
                <a:latin typeface="+mn-ea"/>
              </a:rPr>
              <a:t>        {</a:t>
            </a:r>
            <a:endParaRPr lang="zh-CN" altLang="zh-CN" sz="18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>
                <a:solidFill>
                  <a:srgbClr val="0070C0"/>
                </a:solidFill>
                <a:latin typeface="+mn-ea"/>
              </a:rPr>
              <a:t>          path: 'item/:id',</a:t>
            </a:r>
            <a:endParaRPr lang="zh-CN" altLang="zh-CN" sz="18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>
                <a:solidFill>
                  <a:srgbClr val="0070C0"/>
                </a:solidFill>
                <a:latin typeface="+mn-ea"/>
              </a:rPr>
              <a:t>        </a:t>
            </a:r>
            <a:r>
              <a:rPr lang="en-US" altLang="zh-CN" sz="1800" b="1" dirty="0">
                <a:solidFill>
                  <a:srgbClr val="0070C0"/>
                </a:solidFill>
                <a:latin typeface="+mn-ea"/>
              </a:rPr>
              <a:t>  name: 'item',</a:t>
            </a:r>
            <a:endParaRPr lang="zh-CN" altLang="zh-CN" sz="18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>
                <a:solidFill>
                  <a:srgbClr val="0070C0"/>
                </a:solidFill>
                <a:latin typeface="+mn-ea"/>
              </a:rPr>
              <a:t>          component: Item   </a:t>
            </a:r>
            <a:endParaRPr lang="zh-CN" altLang="zh-CN" sz="18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>
                <a:solidFill>
                  <a:srgbClr val="0070C0"/>
                </a:solidFill>
                <a:latin typeface="+mn-ea"/>
              </a:rPr>
              <a:t>        }</a:t>
            </a:r>
            <a:endParaRPr lang="zh-CN" altLang="zh-CN" sz="18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>
                <a:solidFill>
                  <a:srgbClr val="0070C0"/>
                </a:solidFill>
                <a:latin typeface="+mn-ea"/>
              </a:rPr>
              <a:t>      ]</a:t>
            </a:r>
            <a:endParaRPr lang="zh-CN" altLang="zh-CN" sz="18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>
                <a:solidFill>
                  <a:srgbClr val="0070C0"/>
                </a:solidFill>
                <a:latin typeface="+mn-ea"/>
              </a:rPr>
              <a:t>    </a:t>
            </a:r>
            <a:r>
              <a:rPr lang="en-US" altLang="zh-CN" sz="1800" dirty="0" smtClean="0">
                <a:solidFill>
                  <a:srgbClr val="0070C0"/>
                </a:solidFill>
                <a:latin typeface="+mn-ea"/>
              </a:rPr>
              <a:t>}</a:t>
            </a:r>
            <a:endParaRPr lang="zh-CN" altLang="zh-CN" sz="1800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5784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altLang="zh-CN" sz="4000" dirty="0"/>
              <a:t>11.7  </a:t>
            </a:r>
            <a:r>
              <a:rPr lang="zh-CN" altLang="en-US" sz="4000" dirty="0"/>
              <a:t>命名路由	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zh-CN" dirty="0" smtClean="0"/>
              <a:t>修</a:t>
            </a:r>
            <a:r>
              <a:rPr lang="zh-CN" altLang="zh-CN" dirty="0"/>
              <a:t>改</a:t>
            </a:r>
            <a:r>
              <a:rPr lang="en-US" altLang="zh-CN" dirty="0"/>
              <a:t>src/App.vue</a:t>
            </a:r>
            <a:r>
              <a:rPr lang="zh-CN" altLang="zh-CN" dirty="0"/>
              <a:t>文件，在设置</a:t>
            </a:r>
            <a:r>
              <a:rPr lang="en-US" altLang="zh-CN" dirty="0"/>
              <a:t>Items</a:t>
            </a:r>
            <a:r>
              <a:rPr lang="zh-CN" altLang="zh-CN" dirty="0"/>
              <a:t>组件的导航链接时通过名字来指定路由</a:t>
            </a:r>
            <a:r>
              <a:rPr lang="zh-CN" altLang="zh-CN" dirty="0" smtClean="0"/>
              <a:t>：</a:t>
            </a:r>
            <a:endParaRPr lang="en-US" altLang="zh-CN" dirty="0" smtClean="0"/>
          </a:p>
          <a:p>
            <a:endParaRPr lang="zh-CN" altLang="zh-CN" dirty="0"/>
          </a:p>
          <a:p>
            <a:pPr marL="0" indent="0">
              <a:buNone/>
            </a:pP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&lt;router-link v-bind:to="</a:t>
            </a:r>
            <a:r>
              <a:rPr lang="en-US" altLang="zh-CN" sz="2000" b="1" dirty="0">
                <a:solidFill>
                  <a:srgbClr val="0070C0"/>
                </a:solidFill>
                <a:latin typeface="+mn-ea"/>
              </a:rPr>
              <a:t>{ name: 'items'}</a:t>
            </a: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"&gt;</a:t>
            </a:r>
            <a:r>
              <a:rPr lang="zh-CN" altLang="zh-CN" sz="2000" dirty="0">
                <a:solidFill>
                  <a:srgbClr val="0070C0"/>
                </a:solidFill>
                <a:latin typeface="+mn-ea"/>
              </a:rPr>
              <a:t>商品清单</a:t>
            </a: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&lt;/router-link&gt;</a:t>
            </a:r>
            <a:endParaRPr lang="zh-CN" altLang="zh-CN" sz="20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zh-CN" altLang="zh-CN" sz="2000" dirty="0">
                <a:solidFill>
                  <a:srgbClr val="0070C0"/>
                </a:solidFill>
                <a:latin typeface="+mn-ea"/>
              </a:rPr>
              <a:t>简写为：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&lt;</a:t>
            </a:r>
            <a:r>
              <a:rPr lang="en-US" altLang="zh-CN" sz="2000" dirty="0" smtClean="0">
                <a:solidFill>
                  <a:srgbClr val="0070C0"/>
                </a:solidFill>
                <a:latin typeface="+mn-ea"/>
              </a:rPr>
              <a:t>router-link </a:t>
            </a: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:to="</a:t>
            </a:r>
            <a:r>
              <a:rPr lang="en-US" altLang="zh-CN" sz="2000" b="1" dirty="0">
                <a:solidFill>
                  <a:srgbClr val="0070C0"/>
                </a:solidFill>
                <a:latin typeface="+mn-ea"/>
              </a:rPr>
              <a:t>{ name: 'items'}</a:t>
            </a: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"&gt;</a:t>
            </a:r>
            <a:r>
              <a:rPr lang="zh-CN" altLang="zh-CN" sz="2000" dirty="0">
                <a:solidFill>
                  <a:srgbClr val="0070C0"/>
                </a:solidFill>
                <a:latin typeface="+mn-ea"/>
              </a:rPr>
              <a:t>商品清单</a:t>
            </a: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&lt;/router-link&gt; </a:t>
            </a:r>
            <a:endParaRPr lang="en-US" altLang="zh-CN" sz="2000" dirty="0" smtClean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endParaRPr lang="en-US" altLang="zh-CN" sz="20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endParaRPr lang="en-US" altLang="zh-CN" sz="2000" dirty="0" smtClean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9752" y="4941168"/>
            <a:ext cx="5573321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+mn-ea"/>
              </a:rPr>
              <a:t>原来的代码</a:t>
            </a:r>
            <a:r>
              <a:rPr lang="zh-CN" altLang="en-US" dirty="0" smtClean="0">
                <a:solidFill>
                  <a:srgbClr val="0070C0"/>
                </a:solidFill>
                <a:latin typeface="+mn-ea"/>
              </a:rPr>
              <a:t>：</a:t>
            </a:r>
            <a:r>
              <a:rPr lang="en-US" altLang="zh-CN" dirty="0" smtClean="0">
                <a:solidFill>
                  <a:srgbClr val="0070C0"/>
                </a:solidFill>
                <a:latin typeface="+mn-ea"/>
              </a:rPr>
              <a:t> </a:t>
            </a:r>
          </a:p>
          <a:p>
            <a:r>
              <a:rPr lang="en-US" altLang="zh-CN" dirty="0" smtClean="0">
                <a:solidFill>
                  <a:srgbClr val="0070C0"/>
                </a:solidFill>
                <a:latin typeface="+mn-ea"/>
              </a:rPr>
              <a:t>&lt;</a:t>
            </a:r>
            <a:r>
              <a:rPr lang="en-US" altLang="zh-CN" dirty="0">
                <a:solidFill>
                  <a:srgbClr val="0070C0"/>
                </a:solidFill>
                <a:latin typeface="+mn-ea"/>
              </a:rPr>
              <a:t>router-link to</a:t>
            </a:r>
            <a:r>
              <a:rPr lang="en-US" altLang="zh-CN" dirty="0" smtClean="0">
                <a:solidFill>
                  <a:srgbClr val="0070C0"/>
                </a:solidFill>
                <a:latin typeface="+mn-ea"/>
              </a:rPr>
              <a:t>="/items"&gt;</a:t>
            </a:r>
            <a:r>
              <a:rPr lang="zh-CN" altLang="zh-CN" dirty="0">
                <a:solidFill>
                  <a:srgbClr val="0070C0"/>
                </a:solidFill>
                <a:latin typeface="+mn-ea"/>
              </a:rPr>
              <a:t>商品清单</a:t>
            </a:r>
            <a:r>
              <a:rPr lang="en-US" altLang="zh-CN" dirty="0" smtClean="0">
                <a:solidFill>
                  <a:srgbClr val="0070C0"/>
                </a:solidFill>
                <a:latin typeface="+mn-ea"/>
              </a:rPr>
              <a:t>&lt;/</a:t>
            </a:r>
            <a:r>
              <a:rPr lang="en-US" altLang="zh-CN" dirty="0">
                <a:solidFill>
                  <a:srgbClr val="0070C0"/>
                </a:solidFill>
                <a:latin typeface="+mn-ea"/>
              </a:rPr>
              <a:t>router-link&gt;</a:t>
            </a:r>
            <a:endParaRPr lang="zh-CN" altLang="zh-CN" dirty="0">
              <a:solidFill>
                <a:srgbClr val="0070C0"/>
              </a:solidFill>
              <a:latin typeface="+mn-ea"/>
            </a:endParaRPr>
          </a:p>
          <a:p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2084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altLang="zh-CN" sz="4000" dirty="0"/>
              <a:t>11.7  </a:t>
            </a:r>
            <a:r>
              <a:rPr lang="zh-CN" altLang="en-US" sz="4000" dirty="0"/>
              <a:t>命名路由	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zh-CN" dirty="0" smtClean="0"/>
              <a:t>修</a:t>
            </a:r>
            <a:r>
              <a:rPr lang="zh-CN" altLang="zh-CN" dirty="0"/>
              <a:t>改</a:t>
            </a:r>
            <a:r>
              <a:rPr lang="en-US" altLang="zh-CN" dirty="0"/>
              <a:t>src/components/Items.vue</a:t>
            </a:r>
            <a:r>
              <a:rPr lang="zh-CN" altLang="zh-CN" dirty="0"/>
              <a:t>文件，在设置</a:t>
            </a:r>
            <a:r>
              <a:rPr lang="en-US" altLang="zh-CN" dirty="0"/>
              <a:t>Item</a:t>
            </a:r>
            <a:r>
              <a:rPr lang="zh-CN" altLang="zh-CN" dirty="0"/>
              <a:t>组件的导航链接时通过名字来指定路由</a:t>
            </a:r>
            <a:r>
              <a:rPr lang="zh-CN" altLang="zh-CN" dirty="0" smtClean="0"/>
              <a:t>：</a:t>
            </a:r>
            <a:endParaRPr lang="en-US" altLang="zh-CN" dirty="0" smtClean="0"/>
          </a:p>
          <a:p>
            <a:endParaRPr lang="zh-CN" altLang="zh-CN" sz="2600" dirty="0"/>
          </a:p>
          <a:p>
            <a:pPr marL="0" indent="0">
              <a:buNone/>
            </a:pPr>
            <a:r>
              <a:rPr lang="en-US" altLang="zh-CN" sz="1900" dirty="0">
                <a:solidFill>
                  <a:srgbClr val="0070C0"/>
                </a:solidFill>
                <a:latin typeface="+mn-ea"/>
              </a:rPr>
              <a:t>    &lt;ul&gt;</a:t>
            </a:r>
            <a:endParaRPr lang="zh-CN" altLang="zh-CN" sz="19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1900" dirty="0">
                <a:solidFill>
                  <a:srgbClr val="0070C0"/>
                </a:solidFill>
                <a:latin typeface="+mn-ea"/>
              </a:rPr>
              <a:t>      &lt;li v-for="item in items" :key="item.id"&gt;</a:t>
            </a:r>
            <a:endParaRPr lang="zh-CN" altLang="zh-CN" sz="19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1900" dirty="0">
                <a:solidFill>
                  <a:srgbClr val="0070C0"/>
                </a:solidFill>
                <a:latin typeface="+mn-ea"/>
              </a:rPr>
              <a:t>        &lt;router-link :to="</a:t>
            </a:r>
            <a:r>
              <a:rPr lang="en-US" altLang="zh-CN" sz="1900" b="1" dirty="0">
                <a:solidFill>
                  <a:srgbClr val="0070C0"/>
                </a:solidFill>
                <a:latin typeface="+mn-ea"/>
              </a:rPr>
              <a:t>{name:  'item', params: {id: item.id}}</a:t>
            </a:r>
            <a:r>
              <a:rPr lang="en-US" altLang="zh-CN" sz="1900" dirty="0">
                <a:solidFill>
                  <a:srgbClr val="0070C0"/>
                </a:solidFill>
                <a:latin typeface="+mn-ea"/>
              </a:rPr>
              <a:t>"  &gt;</a:t>
            </a:r>
            <a:endParaRPr lang="zh-CN" altLang="zh-CN" sz="19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1900" dirty="0">
                <a:solidFill>
                  <a:srgbClr val="0070C0"/>
                </a:solidFill>
                <a:latin typeface="+mn-ea"/>
              </a:rPr>
              <a:t>          {{item.title}}</a:t>
            </a:r>
            <a:endParaRPr lang="zh-CN" altLang="zh-CN" sz="19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1900" dirty="0">
                <a:solidFill>
                  <a:srgbClr val="0070C0"/>
                </a:solidFill>
                <a:latin typeface="+mn-ea"/>
              </a:rPr>
              <a:t>        &lt;/router-link&gt;</a:t>
            </a:r>
            <a:endParaRPr lang="zh-CN" altLang="zh-CN" sz="19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1900" dirty="0">
                <a:solidFill>
                  <a:srgbClr val="0070C0"/>
                </a:solidFill>
                <a:latin typeface="+mn-ea"/>
              </a:rPr>
              <a:t>      &lt;/li&gt;</a:t>
            </a:r>
            <a:endParaRPr lang="zh-CN" altLang="zh-CN" sz="19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1900" dirty="0">
                <a:solidFill>
                  <a:srgbClr val="0070C0"/>
                </a:solidFill>
                <a:latin typeface="+mn-ea"/>
              </a:rPr>
              <a:t>    &lt;/ul</a:t>
            </a:r>
            <a:r>
              <a:rPr lang="en-US" altLang="zh-CN" sz="1900" dirty="0" smtClean="0">
                <a:solidFill>
                  <a:srgbClr val="0070C0"/>
                </a:solidFill>
                <a:latin typeface="+mn-ea"/>
              </a:rPr>
              <a:t>&gt;</a:t>
            </a:r>
          </a:p>
          <a:p>
            <a:pPr marL="0" indent="0">
              <a:buNone/>
            </a:pPr>
            <a:endParaRPr lang="zh-CN" altLang="zh-CN" sz="1700" dirty="0">
              <a:solidFill>
                <a:srgbClr val="0070C0"/>
              </a:solidFill>
              <a:latin typeface="+mn-ea"/>
            </a:endParaRPr>
          </a:p>
          <a:p>
            <a:r>
              <a:rPr lang="zh-CN" altLang="zh-CN" dirty="0"/>
              <a:t>以上</a:t>
            </a:r>
            <a:r>
              <a:rPr lang="en-US" altLang="zh-CN" dirty="0"/>
              <a:t>&lt;router-link&gt;</a:t>
            </a:r>
            <a:r>
              <a:rPr lang="zh-CN" altLang="zh-CN" dirty="0"/>
              <a:t>组件的</a:t>
            </a:r>
            <a:r>
              <a:rPr lang="en-US" altLang="zh-CN" dirty="0"/>
              <a:t>to</a:t>
            </a:r>
            <a:r>
              <a:rPr lang="zh-CN" altLang="zh-CN" dirty="0"/>
              <a:t>属性的取值为</a:t>
            </a:r>
            <a:r>
              <a:rPr lang="en-US" altLang="zh-CN" dirty="0"/>
              <a:t>{name:  'item', params: {id: item.id}}</a:t>
            </a:r>
            <a:r>
              <a:rPr lang="zh-CN" altLang="zh-CN" dirty="0"/>
              <a:t>，</a:t>
            </a:r>
            <a:r>
              <a:rPr lang="en-US" altLang="zh-CN" dirty="0"/>
              <a:t>params</a:t>
            </a:r>
            <a:r>
              <a:rPr lang="zh-CN" altLang="zh-CN" dirty="0"/>
              <a:t>属性用来为路径中的</a:t>
            </a:r>
            <a:r>
              <a:rPr lang="en-US" altLang="zh-CN" dirty="0"/>
              <a:t>id</a:t>
            </a:r>
            <a:r>
              <a:rPr lang="zh-CN" altLang="zh-CN" dirty="0"/>
              <a:t>路径参数赋值。</a:t>
            </a:r>
            <a:endParaRPr lang="zh-CN" altLang="en-US" dirty="0"/>
          </a:p>
          <a:p>
            <a:pPr marL="0" indent="0">
              <a:buNone/>
            </a:pPr>
            <a:r>
              <a:rPr lang="zh-CN" altLang="en-US" dirty="0"/>
              <a:t>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05064"/>
            <a:ext cx="36861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0683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Vue</a:t>
            </a:r>
            <a:r>
              <a:rPr lang="zh-CN" altLang="en-US" dirty="0" smtClean="0"/>
              <a:t>指令的作用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zh-CN" sz="3200" dirty="0"/>
              <a:t>灵活地控制视图的输出行</a:t>
            </a:r>
            <a:r>
              <a:rPr lang="zh-CN" altLang="zh-CN" sz="3200" dirty="0" smtClean="0"/>
              <a:t>为</a:t>
            </a:r>
            <a:r>
              <a:rPr lang="zh-CN" altLang="en-US" sz="3200" dirty="0" smtClean="0"/>
              <a:t>，如</a:t>
            </a:r>
            <a:r>
              <a:rPr lang="en-US" altLang="zh-CN" sz="3200" dirty="0" smtClean="0"/>
              <a:t>v-show</a:t>
            </a:r>
            <a:r>
              <a:rPr lang="zh-CN" altLang="en-US" sz="3200" dirty="0" smtClean="0"/>
              <a:t>，</a:t>
            </a:r>
            <a:r>
              <a:rPr lang="en-US" altLang="zh-CN" sz="3200" dirty="0" smtClean="0"/>
              <a:t>v-for,</a:t>
            </a:r>
            <a:r>
              <a:rPr lang="en-US" altLang="zh-CN" sz="3200" dirty="0"/>
              <a:t> v-if/v-else-if/v-else</a:t>
            </a:r>
            <a:r>
              <a:rPr lang="zh-CN" altLang="en-US" sz="3200" dirty="0" smtClean="0"/>
              <a:t>等</a:t>
            </a:r>
            <a:endParaRPr lang="en-US" altLang="zh-CN" sz="3200" dirty="0" smtClean="0"/>
          </a:p>
          <a:p>
            <a:r>
              <a:rPr lang="zh-CN" altLang="zh-CN" sz="3200" dirty="0" smtClean="0"/>
              <a:t>处</a:t>
            </a:r>
            <a:r>
              <a:rPr lang="zh-CN" altLang="zh-CN" sz="3200" dirty="0"/>
              <a:t>理DOM事</a:t>
            </a:r>
            <a:r>
              <a:rPr lang="zh-CN" altLang="zh-CN" sz="3200" dirty="0" smtClean="0"/>
              <a:t>件</a:t>
            </a:r>
            <a:r>
              <a:rPr lang="en-US" altLang="zh-CN" sz="3200" dirty="0" smtClean="0"/>
              <a:t>,</a:t>
            </a:r>
            <a:r>
              <a:rPr lang="zh-CN" altLang="en-US" sz="3200" dirty="0" smtClean="0"/>
              <a:t>如</a:t>
            </a:r>
            <a:r>
              <a:rPr lang="en-US" altLang="zh-CN" sz="3200" dirty="0" smtClean="0"/>
              <a:t>v-on</a:t>
            </a:r>
          </a:p>
          <a:p>
            <a:r>
              <a:rPr lang="zh-CN" altLang="zh-CN" sz="3200" dirty="0" smtClean="0"/>
              <a:t>进</a:t>
            </a:r>
            <a:r>
              <a:rPr lang="zh-CN" altLang="zh-CN" sz="3200" dirty="0"/>
              <a:t>行视图与模型之间的数据绑</a:t>
            </a:r>
            <a:r>
              <a:rPr lang="zh-CN" altLang="zh-CN" sz="3200" dirty="0" smtClean="0"/>
              <a:t>定</a:t>
            </a:r>
            <a:r>
              <a:rPr lang="zh-CN" altLang="en-US" sz="3200" dirty="0" smtClean="0"/>
              <a:t>，如</a:t>
            </a:r>
            <a:r>
              <a:rPr lang="en-US" altLang="zh-CN" sz="3200" dirty="0" smtClean="0"/>
              <a:t>v-bind</a:t>
            </a:r>
            <a:r>
              <a:rPr lang="zh-CN" altLang="en-US" sz="3200" dirty="0" smtClean="0"/>
              <a:t>，</a:t>
            </a:r>
            <a:r>
              <a:rPr lang="en-US" altLang="zh-CN" sz="3200" dirty="0" smtClean="0"/>
              <a:t>v-model</a:t>
            </a:r>
            <a:endParaRPr lang="zh-CN" altLang="en-US" sz="32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5809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altLang="zh-CN" sz="4000" dirty="0"/>
              <a:t>11.8  </a:t>
            </a:r>
            <a:r>
              <a:rPr lang="zh-CN" altLang="en-US" sz="4000" dirty="0"/>
              <a:t>命名视图	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zh-CN" dirty="0"/>
              <a:t>路由管理器允许为一个路由设定多个组件，每个组件有一个视图名字。例如：</a:t>
            </a:r>
          </a:p>
          <a:p>
            <a:pPr marL="0" indent="0">
              <a:buNone/>
            </a:pPr>
            <a:r>
              <a:rPr lang="en-US" altLang="zh-CN" sz="1800" dirty="0">
                <a:solidFill>
                  <a:srgbClr val="0070C0"/>
                </a:solidFill>
                <a:latin typeface="+mn-ea"/>
              </a:rPr>
              <a:t>     {</a:t>
            </a:r>
            <a:endParaRPr lang="zh-CN" altLang="zh-CN" sz="18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>
                <a:solidFill>
                  <a:srgbClr val="0070C0"/>
                </a:solidFill>
                <a:latin typeface="+mn-ea"/>
              </a:rPr>
              <a:t>       path: 'detail',</a:t>
            </a:r>
            <a:endParaRPr lang="zh-CN" altLang="zh-CN" sz="18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>
                <a:solidFill>
                  <a:srgbClr val="0070C0"/>
                </a:solidFill>
                <a:latin typeface="+mn-ea"/>
              </a:rPr>
              <a:t>       components: {</a:t>
            </a:r>
            <a:endParaRPr lang="zh-CN" altLang="zh-CN" sz="18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>
                <a:solidFill>
                  <a:srgbClr val="0070C0"/>
                </a:solidFill>
                <a:latin typeface="+mn-ea"/>
              </a:rPr>
              <a:t>         title: Title,</a:t>
            </a:r>
            <a:endParaRPr lang="zh-CN" altLang="zh-CN" sz="18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>
                <a:solidFill>
                  <a:srgbClr val="0070C0"/>
                </a:solidFill>
                <a:latin typeface="+mn-ea"/>
              </a:rPr>
              <a:t>         default: Content </a:t>
            </a:r>
            <a:endParaRPr lang="zh-CN" altLang="zh-CN" sz="18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>
                <a:solidFill>
                  <a:srgbClr val="0070C0"/>
                </a:solidFill>
                <a:latin typeface="+mn-ea"/>
              </a:rPr>
              <a:t>       }  </a:t>
            </a:r>
            <a:endParaRPr lang="zh-CN" altLang="zh-CN" sz="18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>
                <a:solidFill>
                  <a:srgbClr val="0070C0"/>
                </a:solidFill>
                <a:latin typeface="+mn-ea"/>
              </a:rPr>
              <a:t>     </a:t>
            </a:r>
            <a:r>
              <a:rPr lang="en-US" altLang="zh-CN" sz="1800" dirty="0" smtClean="0">
                <a:solidFill>
                  <a:srgbClr val="0070C0"/>
                </a:solidFill>
                <a:latin typeface="+mn-ea"/>
              </a:rPr>
              <a:t>}</a:t>
            </a:r>
          </a:p>
          <a:p>
            <a:pPr marL="0" indent="0">
              <a:buNone/>
            </a:pPr>
            <a:endParaRPr lang="zh-CN" altLang="zh-CN" sz="1800" dirty="0">
              <a:solidFill>
                <a:srgbClr val="0070C0"/>
              </a:solidFill>
              <a:latin typeface="+mn-ea"/>
            </a:endParaRPr>
          </a:p>
          <a:p>
            <a:r>
              <a:rPr lang="zh-CN" altLang="zh-CN" dirty="0"/>
              <a:t>以上路由表明，当链接为相对路径“</a:t>
            </a:r>
            <a:r>
              <a:rPr lang="en-US" altLang="zh-CN" dirty="0"/>
              <a:t>detail</a:t>
            </a:r>
            <a:r>
              <a:rPr lang="zh-CN" altLang="zh-CN" dirty="0"/>
              <a:t>”，会同时对应</a:t>
            </a:r>
            <a:r>
              <a:rPr lang="en-US" altLang="zh-CN" dirty="0"/>
              <a:t>Title</a:t>
            </a:r>
            <a:r>
              <a:rPr lang="zh-CN" altLang="zh-CN" dirty="0"/>
              <a:t>组件和</a:t>
            </a:r>
            <a:r>
              <a:rPr lang="en-US" altLang="zh-CN" dirty="0"/>
              <a:t>Content</a:t>
            </a:r>
            <a:r>
              <a:rPr lang="zh-CN" altLang="zh-CN" dirty="0"/>
              <a:t>组件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r>
              <a:rPr lang="zh-CN" altLang="zh-CN" dirty="0"/>
              <a:t>在以上代码中，</a:t>
            </a:r>
            <a:r>
              <a:rPr lang="en-US" altLang="zh-CN" dirty="0"/>
              <a:t>Title</a:t>
            </a:r>
            <a:r>
              <a:rPr lang="zh-CN" altLang="zh-CN" dirty="0"/>
              <a:t>组件的视图名字为“</a:t>
            </a:r>
            <a:r>
              <a:rPr lang="en-US" altLang="zh-CN" dirty="0"/>
              <a:t>title</a:t>
            </a:r>
            <a:r>
              <a:rPr lang="zh-CN" altLang="zh-CN" dirty="0"/>
              <a:t>”，</a:t>
            </a:r>
            <a:r>
              <a:rPr lang="en-US" altLang="zh-CN" dirty="0"/>
              <a:t>Content</a:t>
            </a:r>
            <a:r>
              <a:rPr lang="zh-CN" altLang="zh-CN" dirty="0"/>
              <a:t>组件的视图名字为默认的“</a:t>
            </a:r>
            <a:r>
              <a:rPr lang="en-US" altLang="zh-CN" dirty="0"/>
              <a:t>default</a:t>
            </a:r>
            <a:r>
              <a:rPr lang="zh-CN" altLang="zh-CN" dirty="0"/>
              <a:t>”。</a:t>
            </a: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1942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altLang="zh-CN" sz="4000" dirty="0"/>
              <a:t>11.8  </a:t>
            </a:r>
            <a:r>
              <a:rPr lang="zh-CN" altLang="en-US" sz="4000" dirty="0"/>
              <a:t>命名视图	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zh-CN" dirty="0" smtClean="0"/>
              <a:t>在</a:t>
            </a:r>
            <a:r>
              <a:rPr lang="zh-CN" altLang="zh-CN" dirty="0"/>
              <a:t>模板中，</a:t>
            </a:r>
            <a:r>
              <a:rPr lang="en-US" altLang="zh-CN" dirty="0"/>
              <a:t>&lt;router-view&gt;</a:t>
            </a:r>
            <a:r>
              <a:rPr lang="zh-CN" altLang="zh-CN" dirty="0"/>
              <a:t>组件通过</a:t>
            </a:r>
            <a:r>
              <a:rPr lang="en-US" altLang="zh-CN" dirty="0"/>
              <a:t>name</a:t>
            </a:r>
            <a:r>
              <a:rPr lang="zh-CN" altLang="zh-CN" dirty="0"/>
              <a:t>属性为指定视图的名字：</a:t>
            </a:r>
          </a:p>
          <a:p>
            <a:pPr marL="0" indent="0">
              <a:buNone/>
            </a:pPr>
            <a:r>
              <a:rPr lang="en-US" altLang="zh-CN" sz="1800" dirty="0">
                <a:solidFill>
                  <a:srgbClr val="0070C0"/>
                </a:solidFill>
                <a:latin typeface="+mn-ea"/>
              </a:rPr>
              <a:t>&lt;router-view </a:t>
            </a:r>
            <a:r>
              <a:rPr lang="en-US" altLang="zh-CN" sz="1800" b="1" dirty="0">
                <a:solidFill>
                  <a:srgbClr val="0070C0"/>
                </a:solidFill>
                <a:latin typeface="+mn-ea"/>
              </a:rPr>
              <a:t>name="title"</a:t>
            </a:r>
            <a:r>
              <a:rPr lang="en-US" altLang="zh-CN" sz="1800" dirty="0">
                <a:solidFill>
                  <a:srgbClr val="0070C0"/>
                </a:solidFill>
                <a:latin typeface="+mn-ea"/>
              </a:rPr>
              <a:t>&gt;&lt;/router-view&gt;</a:t>
            </a:r>
            <a:endParaRPr lang="zh-CN" altLang="zh-CN" sz="18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>
                <a:solidFill>
                  <a:srgbClr val="0070C0"/>
                </a:solidFill>
                <a:latin typeface="+mn-ea"/>
              </a:rPr>
              <a:t>&lt;router-view&gt;&lt;/router-view&gt;</a:t>
            </a:r>
            <a:endParaRPr lang="zh-CN" altLang="zh-CN" sz="1800" dirty="0">
              <a:solidFill>
                <a:srgbClr val="0070C0"/>
              </a:solidFill>
              <a:latin typeface="+mn-ea"/>
            </a:endParaRPr>
          </a:p>
          <a:p>
            <a:endParaRPr lang="en-US" altLang="zh-CN" dirty="0" smtClean="0"/>
          </a:p>
          <a:p>
            <a:r>
              <a:rPr lang="zh-CN" altLang="zh-CN" dirty="0" smtClean="0"/>
              <a:t>以</a:t>
            </a:r>
            <a:r>
              <a:rPr lang="zh-CN" altLang="zh-CN" dirty="0"/>
              <a:t>上第一个</a:t>
            </a:r>
            <a:r>
              <a:rPr lang="en-US" altLang="zh-CN" dirty="0"/>
              <a:t>&lt;router-view&gt;</a:t>
            </a:r>
            <a:r>
              <a:rPr lang="zh-CN" altLang="zh-CN" dirty="0"/>
              <a:t>组件显示视图名字为“</a:t>
            </a:r>
            <a:r>
              <a:rPr lang="en-US" altLang="zh-CN" dirty="0"/>
              <a:t>title</a:t>
            </a:r>
            <a:r>
              <a:rPr lang="zh-CN" altLang="zh-CN" dirty="0"/>
              <a:t>”的</a:t>
            </a:r>
            <a:r>
              <a:rPr lang="en-US" altLang="zh-CN" dirty="0"/>
              <a:t>Title</a:t>
            </a:r>
            <a:r>
              <a:rPr lang="zh-CN" altLang="zh-CN" dirty="0"/>
              <a:t>组件，第二个</a:t>
            </a:r>
            <a:r>
              <a:rPr lang="en-US" altLang="zh-CN" dirty="0"/>
              <a:t>&lt;router-view&gt;</a:t>
            </a:r>
            <a:r>
              <a:rPr lang="zh-CN" altLang="zh-CN" dirty="0"/>
              <a:t>组件显示视图名字为默认的“</a:t>
            </a:r>
            <a:r>
              <a:rPr lang="en-US" altLang="zh-CN" dirty="0"/>
              <a:t>default</a:t>
            </a:r>
            <a:r>
              <a:rPr lang="zh-CN" altLang="zh-CN" dirty="0"/>
              <a:t>”的</a:t>
            </a:r>
            <a:r>
              <a:rPr lang="en-US" altLang="zh-CN" dirty="0"/>
              <a:t>Content</a:t>
            </a:r>
            <a:r>
              <a:rPr lang="zh-CN" altLang="zh-CN" dirty="0"/>
              <a:t>组件，这样就达到了在同一个界面上同级显示两个组件的效果。</a:t>
            </a:r>
          </a:p>
          <a:p>
            <a:pPr marL="0" indent="0">
              <a:buNone/>
            </a:pPr>
            <a:r>
              <a:rPr lang="zh-CN" altLang="en-US" dirty="0"/>
              <a:t>	</a:t>
            </a:r>
          </a:p>
        </p:txBody>
      </p:sp>
      <p:sp>
        <p:nvSpPr>
          <p:cNvPr id="4" name="矩形 3"/>
          <p:cNvSpPr/>
          <p:nvPr/>
        </p:nvSpPr>
        <p:spPr>
          <a:xfrm>
            <a:off x="4283968" y="5229200"/>
            <a:ext cx="3240360" cy="13681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716016" y="5373216"/>
            <a:ext cx="21602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Title</a:t>
            </a:r>
            <a:r>
              <a:rPr lang="zh-CN" altLang="en-US" dirty="0" smtClean="0"/>
              <a:t>组件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4716016" y="5883085"/>
            <a:ext cx="2160240" cy="54694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Content</a:t>
            </a:r>
            <a:r>
              <a:rPr lang="zh-CN" altLang="en-US" dirty="0" smtClean="0"/>
              <a:t>组件</a:t>
            </a:r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0421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/>
              <a:t>11.9  </a:t>
            </a:r>
            <a:r>
              <a:rPr lang="zh-CN" altLang="en-US" sz="4800" dirty="0"/>
              <a:t>向路由的组件传递属性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zh-CN" dirty="0">
                <a:latin typeface="+mn-ea"/>
              </a:rPr>
              <a:t>&lt;template&gt;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&lt;p&gt;</a:t>
            </a:r>
            <a:r>
              <a:rPr lang="zh-CN" altLang="zh-CN" dirty="0">
                <a:latin typeface="+mn-ea"/>
              </a:rPr>
              <a:t>商品</a:t>
            </a:r>
            <a:r>
              <a:rPr lang="en-US" altLang="zh-CN" dirty="0">
                <a:latin typeface="+mn-ea"/>
              </a:rPr>
              <a:t>ID: </a:t>
            </a:r>
            <a:r>
              <a:rPr lang="en-US" altLang="zh-CN" b="1" dirty="0">
                <a:latin typeface="+mn-ea"/>
              </a:rPr>
              <a:t>{{id}}</a:t>
            </a:r>
            <a:r>
              <a:rPr lang="en-US" altLang="zh-CN" dirty="0">
                <a:latin typeface="+mn-ea"/>
              </a:rPr>
              <a:t>&lt;/p&gt;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&lt;p&gt;</a:t>
            </a:r>
            <a:r>
              <a:rPr lang="zh-CN" altLang="zh-CN" dirty="0">
                <a:latin typeface="+mn-ea"/>
              </a:rPr>
              <a:t>商品名字</a:t>
            </a:r>
            <a:r>
              <a:rPr lang="en-US" altLang="zh-CN" dirty="0">
                <a:latin typeface="+mn-ea"/>
              </a:rPr>
              <a:t>: {{ items[id] }} &lt;/p&gt;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&lt;/template&gt;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 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&lt;script&gt;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export default {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name: 'ItemA',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b="1" dirty="0">
                <a:latin typeface="+mn-ea"/>
              </a:rPr>
              <a:t>    props: ['id']</a:t>
            </a:r>
            <a:r>
              <a:rPr lang="en-US" altLang="zh-CN" dirty="0">
                <a:latin typeface="+mn-ea"/>
              </a:rPr>
              <a:t>,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data(){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return{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items:{1:'</a:t>
            </a:r>
            <a:r>
              <a:rPr lang="zh-CN" altLang="zh-CN" dirty="0">
                <a:latin typeface="+mn-ea"/>
              </a:rPr>
              <a:t>华为手机</a:t>
            </a:r>
            <a:r>
              <a:rPr lang="en-US" altLang="zh-CN" dirty="0">
                <a:latin typeface="+mn-ea"/>
              </a:rPr>
              <a:t>',2:'</a:t>
            </a:r>
            <a:r>
              <a:rPr lang="zh-CN" altLang="zh-CN" dirty="0">
                <a:latin typeface="+mn-ea"/>
              </a:rPr>
              <a:t>小米手机</a:t>
            </a:r>
            <a:r>
              <a:rPr lang="en-US" altLang="zh-CN" dirty="0">
                <a:latin typeface="+mn-ea"/>
              </a:rPr>
              <a:t>'}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} 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}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}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&lt;/script&gt;</a:t>
            </a:r>
            <a:endParaRPr lang="zh-CN" altLang="zh-CN" dirty="0">
              <a:latin typeface="+mn-ea"/>
            </a:endParaRPr>
          </a:p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6485540" y="1573263"/>
            <a:ext cx="122341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/>
              <a:t>ItemA.vue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4563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/>
              <a:t>11.9  </a:t>
            </a:r>
            <a:r>
              <a:rPr lang="zh-CN" altLang="en-US" sz="4800" dirty="0"/>
              <a:t>向路由的组件传递属性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为</a:t>
            </a:r>
            <a:r>
              <a:rPr lang="en-US" altLang="zh-CN" dirty="0"/>
              <a:t>ItemA</a:t>
            </a:r>
            <a:r>
              <a:rPr lang="zh-CN" altLang="zh-CN" dirty="0"/>
              <a:t>组件的路由增加一个</a:t>
            </a:r>
            <a:r>
              <a:rPr lang="en-US" altLang="zh-CN" dirty="0"/>
              <a:t>props</a:t>
            </a:r>
            <a:r>
              <a:rPr lang="zh-CN" altLang="zh-CN" dirty="0"/>
              <a:t>属性，取值为</a:t>
            </a:r>
            <a:r>
              <a:rPr lang="en-US" altLang="zh-CN" dirty="0"/>
              <a:t>true</a:t>
            </a:r>
            <a:r>
              <a:rPr lang="zh-CN" altLang="zh-CN" dirty="0"/>
              <a:t>：</a:t>
            </a:r>
          </a:p>
          <a:p>
            <a:pPr marL="0" indent="0">
              <a:buNone/>
            </a:pPr>
            <a:r>
              <a:rPr lang="en-US" altLang="zh-CN" sz="1800" dirty="0">
                <a:solidFill>
                  <a:srgbClr val="0070C0"/>
                </a:solidFill>
                <a:latin typeface="+mn-ea"/>
              </a:rPr>
              <a:t>    {</a:t>
            </a:r>
            <a:endParaRPr lang="zh-CN" altLang="zh-CN" sz="18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>
                <a:solidFill>
                  <a:srgbClr val="0070C0"/>
                </a:solidFill>
                <a:latin typeface="+mn-ea"/>
              </a:rPr>
              <a:t>      path: '/itemA/:id',</a:t>
            </a:r>
            <a:endParaRPr lang="zh-CN" altLang="zh-CN" sz="18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>
                <a:solidFill>
                  <a:srgbClr val="0070C0"/>
                </a:solidFill>
                <a:latin typeface="+mn-ea"/>
              </a:rPr>
              <a:t>      component: ItemA,</a:t>
            </a:r>
            <a:endParaRPr lang="zh-CN" altLang="zh-CN" sz="18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>
                <a:solidFill>
                  <a:srgbClr val="0070C0"/>
                </a:solidFill>
                <a:latin typeface="+mn-ea"/>
              </a:rPr>
              <a:t>     </a:t>
            </a:r>
            <a:r>
              <a:rPr lang="en-US" altLang="zh-CN" sz="1800" b="1" dirty="0">
                <a:solidFill>
                  <a:srgbClr val="0070C0"/>
                </a:solidFill>
                <a:latin typeface="+mn-ea"/>
              </a:rPr>
              <a:t> props:true </a:t>
            </a:r>
            <a:endParaRPr lang="zh-CN" altLang="zh-CN" sz="18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>
                <a:solidFill>
                  <a:srgbClr val="0070C0"/>
                </a:solidFill>
                <a:latin typeface="+mn-ea"/>
              </a:rPr>
              <a:t>    }</a:t>
            </a:r>
            <a:endParaRPr lang="zh-CN" altLang="zh-CN" sz="1800" dirty="0">
              <a:solidFill>
                <a:srgbClr val="0070C0"/>
              </a:solidFill>
              <a:latin typeface="+mn-ea"/>
            </a:endParaRPr>
          </a:p>
          <a:p>
            <a:r>
              <a:rPr lang="zh-CN" altLang="zh-CN" dirty="0"/>
              <a:t>当</a:t>
            </a:r>
            <a:r>
              <a:rPr lang="en-US" altLang="zh-CN" dirty="0"/>
              <a:t>ItemA</a:t>
            </a:r>
            <a:r>
              <a:rPr lang="zh-CN" altLang="zh-CN" dirty="0"/>
              <a:t>组件的路由的</a:t>
            </a:r>
            <a:r>
              <a:rPr lang="en-US" altLang="zh-CN" dirty="0"/>
              <a:t>props</a:t>
            </a:r>
            <a:r>
              <a:rPr lang="zh-CN" altLang="zh-CN" dirty="0"/>
              <a:t>属性为</a:t>
            </a:r>
            <a:r>
              <a:rPr lang="en-US" altLang="zh-CN" dirty="0"/>
              <a:t>true</a:t>
            </a:r>
            <a:r>
              <a:rPr lang="zh-CN" altLang="zh-CN" dirty="0"/>
              <a:t>，路由管理器就会自动把链接中的</a:t>
            </a:r>
            <a:r>
              <a:rPr lang="en-US" altLang="zh-CN" dirty="0"/>
              <a:t>id</a:t>
            </a:r>
            <a:r>
              <a:rPr lang="zh-CN" altLang="zh-CN" dirty="0"/>
              <a:t>路径参数值赋值给</a:t>
            </a:r>
            <a:r>
              <a:rPr lang="en-US" altLang="zh-CN" dirty="0"/>
              <a:t>ItemA</a:t>
            </a:r>
            <a:r>
              <a:rPr lang="zh-CN" altLang="zh-CN" dirty="0"/>
              <a:t>组件的</a:t>
            </a:r>
            <a:r>
              <a:rPr lang="en-US" altLang="zh-CN" dirty="0"/>
              <a:t>id</a:t>
            </a:r>
            <a:r>
              <a:rPr lang="zh-CN" altLang="zh-CN" dirty="0"/>
              <a:t>属性。例如当用户访问的链接为“</a:t>
            </a:r>
            <a:r>
              <a:rPr lang="en-US" altLang="zh-CN" dirty="0"/>
              <a:t>/itemA/1</a:t>
            </a:r>
            <a:r>
              <a:rPr lang="zh-CN" altLang="zh-CN" dirty="0"/>
              <a:t>”，那么</a:t>
            </a:r>
            <a:r>
              <a:rPr lang="en-US" altLang="zh-CN" dirty="0"/>
              <a:t>ItemA</a:t>
            </a:r>
            <a:r>
              <a:rPr lang="zh-CN" altLang="zh-CN" dirty="0"/>
              <a:t>组件的</a:t>
            </a:r>
            <a:r>
              <a:rPr lang="en-US" altLang="zh-CN" dirty="0"/>
              <a:t>id</a:t>
            </a:r>
            <a:r>
              <a:rPr lang="zh-CN" altLang="zh-CN" dirty="0"/>
              <a:t>属性的值为</a:t>
            </a:r>
            <a:r>
              <a:rPr lang="en-US" altLang="zh-CN" dirty="0"/>
              <a:t>1</a:t>
            </a:r>
            <a:r>
              <a:rPr lang="zh-CN" altLang="zh-CN" dirty="0"/>
              <a:t>。</a:t>
            </a:r>
          </a:p>
          <a:p>
            <a:endParaRPr lang="zh-CN" altLang="en-US" dirty="0"/>
          </a:p>
        </p:txBody>
      </p:sp>
      <p:pic>
        <p:nvPicPr>
          <p:cNvPr id="4" name="图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107435"/>
            <a:ext cx="3575050" cy="13081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0758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altLang="zh-CN" sz="4000" dirty="0"/>
              <a:t>11.10  </a:t>
            </a:r>
            <a:r>
              <a:rPr lang="zh-CN" altLang="en-US" sz="4000" dirty="0"/>
              <a:t>编程式导航	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/>
              <a:t>	</a:t>
            </a:r>
          </a:p>
          <a:p>
            <a:pPr marL="0" indent="0">
              <a:buNone/>
            </a:pPr>
            <a:r>
              <a:rPr lang="zh-CN" altLang="en-US" dirty="0"/>
              <a:t>	</a:t>
            </a:r>
          </a:p>
          <a:p>
            <a:pPr marL="0" indent="0">
              <a:buNone/>
            </a:pPr>
            <a:r>
              <a:rPr lang="zh-CN" altLang="en-US" dirty="0"/>
              <a:t>	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518668"/>
              </p:ext>
            </p:extLst>
          </p:nvPr>
        </p:nvGraphicFramePr>
        <p:xfrm>
          <a:off x="683568" y="1988839"/>
          <a:ext cx="7776864" cy="4248473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3516722"/>
                <a:gridCol w="4260142"/>
              </a:tblGrid>
              <a:tr h="296234">
                <a:tc>
                  <a:txBody>
                    <a:bodyPr/>
                    <a:lstStyle/>
                    <a:p>
                      <a:pPr indent="20955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400" dirty="0">
                          <a:effectLst/>
                        </a:rPr>
                        <a:t>导航函数</a:t>
                      </a:r>
                      <a:endParaRPr lang="zh-CN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71755" marR="71755" marT="0" marB="0" anchor="ctr"/>
                </a:tc>
                <a:tc>
                  <a:txBody>
                    <a:bodyPr/>
                    <a:lstStyle/>
                    <a:p>
                      <a:pPr indent="14605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400">
                          <a:effectLst/>
                        </a:rPr>
                        <a:t>说明</a:t>
                      </a:r>
                      <a:endParaRPr lang="zh-CN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71755" marR="71755" marT="0" marB="0" anchor="ctr"/>
                </a:tc>
              </a:tr>
              <a:tr h="651715">
                <a:tc>
                  <a:txBody>
                    <a:bodyPr/>
                    <a:lstStyle/>
                    <a:p>
                      <a:pPr indent="86360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push(location</a:t>
                      </a:r>
                      <a:r>
                        <a:rPr lang="zh-CN" sz="1400" dirty="0">
                          <a:effectLst/>
                        </a:rPr>
                        <a:t>，</a:t>
                      </a:r>
                      <a:r>
                        <a:rPr lang="en-US" sz="1400" dirty="0">
                          <a:effectLst/>
                        </a:rPr>
                        <a:t>onComplete?</a:t>
                      </a:r>
                      <a:r>
                        <a:rPr lang="zh-CN" sz="1400" dirty="0">
                          <a:effectLst/>
                        </a:rPr>
                        <a:t>，</a:t>
                      </a:r>
                      <a:r>
                        <a:rPr lang="en-US" sz="1400" dirty="0">
                          <a:effectLst/>
                        </a:rPr>
                        <a:t>onAbort?)</a:t>
                      </a:r>
                      <a:endParaRPr lang="zh-CN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1755" marR="71755" marT="0" marB="0" anchor="ctr"/>
                </a:tc>
                <a:tc>
                  <a:txBody>
                    <a:bodyPr/>
                    <a:lstStyle/>
                    <a:p>
                      <a:pPr indent="14605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400" dirty="0">
                          <a:effectLst/>
                        </a:rPr>
                        <a:t>导航到</a:t>
                      </a:r>
                      <a:r>
                        <a:rPr lang="en-US" sz="1400" dirty="0">
                          <a:effectLst/>
                        </a:rPr>
                        <a:t>location</a:t>
                      </a:r>
                      <a:r>
                        <a:rPr lang="zh-CN" sz="1400" dirty="0">
                          <a:effectLst/>
                        </a:rPr>
                        <a:t>目标地址，把目标地址添加到历史记录栈中。</a:t>
                      </a:r>
                      <a:endParaRPr lang="zh-CN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1755" marR="71755" marT="0" marB="0" anchor="ctr"/>
                </a:tc>
              </a:tr>
              <a:tr h="858206">
                <a:tc>
                  <a:txBody>
                    <a:bodyPr/>
                    <a:lstStyle/>
                    <a:p>
                      <a:pPr indent="86360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replace(location</a:t>
                      </a:r>
                      <a:r>
                        <a:rPr lang="zh-CN" sz="1400" dirty="0">
                          <a:effectLst/>
                        </a:rPr>
                        <a:t>，</a:t>
                      </a:r>
                      <a:r>
                        <a:rPr lang="en-US" sz="1400" dirty="0">
                          <a:effectLst/>
                        </a:rPr>
                        <a:t>onComplete?</a:t>
                      </a:r>
                      <a:r>
                        <a:rPr lang="zh-CN" sz="1400" dirty="0">
                          <a:effectLst/>
                        </a:rPr>
                        <a:t>，</a:t>
                      </a:r>
                      <a:r>
                        <a:rPr lang="en-US" sz="1400" dirty="0">
                          <a:effectLst/>
                        </a:rPr>
                        <a:t>onAbort?)</a:t>
                      </a:r>
                      <a:endParaRPr lang="zh-CN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1755" marR="71755" marT="0" marB="0" anchor="ctr"/>
                </a:tc>
                <a:tc>
                  <a:txBody>
                    <a:bodyPr/>
                    <a:lstStyle/>
                    <a:p>
                      <a:pPr indent="14605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400" dirty="0">
                          <a:effectLst/>
                        </a:rPr>
                        <a:t>导航到</a:t>
                      </a:r>
                      <a:r>
                        <a:rPr lang="en-US" sz="1400" dirty="0">
                          <a:effectLst/>
                        </a:rPr>
                        <a:t>location</a:t>
                      </a:r>
                      <a:r>
                        <a:rPr lang="zh-CN" sz="1400" dirty="0">
                          <a:effectLst/>
                        </a:rPr>
                        <a:t>目标地址，不会把目标地址添加到历史记录栈中，而是用目标地址替换历史记录栈中的当前地址。</a:t>
                      </a:r>
                      <a:endParaRPr lang="zh-CN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1755" marR="71755" marT="0" marB="0" anchor="ctr"/>
                </a:tc>
              </a:tr>
              <a:tr h="623833">
                <a:tc>
                  <a:txBody>
                    <a:bodyPr/>
                    <a:lstStyle/>
                    <a:p>
                      <a:pPr indent="86360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forward()</a:t>
                      </a:r>
                      <a:endParaRPr lang="zh-CN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1755" marR="71755" marT="0" marB="0" anchor="ctr"/>
                </a:tc>
                <a:tc>
                  <a:txBody>
                    <a:bodyPr/>
                    <a:lstStyle/>
                    <a:p>
                      <a:pPr indent="14605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400" dirty="0">
                          <a:effectLst/>
                        </a:rPr>
                        <a:t>相当于浏览器的前进功能，导航到历史记录栈中的下一个地址。</a:t>
                      </a:r>
                      <a:endParaRPr lang="zh-CN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1755" marR="71755" marT="0" marB="0" anchor="ctr"/>
                </a:tc>
              </a:tr>
              <a:tr h="608151">
                <a:tc>
                  <a:txBody>
                    <a:bodyPr/>
                    <a:lstStyle/>
                    <a:p>
                      <a:pPr indent="86360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back()</a:t>
                      </a:r>
                      <a:endParaRPr lang="zh-CN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1755" marR="71755" marT="0" marB="0" anchor="ctr"/>
                </a:tc>
                <a:tc>
                  <a:txBody>
                    <a:bodyPr/>
                    <a:lstStyle/>
                    <a:p>
                      <a:pPr indent="14605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400" dirty="0">
                          <a:effectLst/>
                        </a:rPr>
                        <a:t>相当于浏览器的后退功能，导航到历史记录栈中的上一个地址。</a:t>
                      </a:r>
                      <a:endParaRPr lang="zh-CN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1755" marR="71755" marT="0" marB="0" anchor="ctr"/>
                </a:tc>
              </a:tr>
              <a:tr h="1210334">
                <a:tc>
                  <a:txBody>
                    <a:bodyPr/>
                    <a:lstStyle/>
                    <a:p>
                      <a:pPr indent="86360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go(n)</a:t>
                      </a:r>
                      <a:endParaRPr lang="zh-CN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1755" marR="71755" marT="0" marB="0" anchor="ctr"/>
                </a:tc>
                <a:tc>
                  <a:txBody>
                    <a:bodyPr/>
                    <a:lstStyle/>
                    <a:p>
                      <a:pPr indent="14605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400" dirty="0">
                          <a:effectLst/>
                        </a:rPr>
                        <a:t>前进或后退</a:t>
                      </a:r>
                      <a:r>
                        <a:rPr lang="en-US" sz="1400" dirty="0">
                          <a:effectLst/>
                        </a:rPr>
                        <a:t>n</a:t>
                      </a:r>
                      <a:r>
                        <a:rPr lang="zh-CN" sz="1400" dirty="0">
                          <a:effectLst/>
                        </a:rPr>
                        <a:t>步。假定当前地址在历史记录栈中的索引为</a:t>
                      </a:r>
                      <a:r>
                        <a:rPr lang="en-US" sz="1400" dirty="0">
                          <a:effectLst/>
                        </a:rPr>
                        <a:t>index</a:t>
                      </a:r>
                      <a:r>
                        <a:rPr lang="zh-CN" sz="1400" dirty="0">
                          <a:effectLst/>
                        </a:rPr>
                        <a:t>，那么</a:t>
                      </a:r>
                      <a:r>
                        <a:rPr lang="en-US" sz="1400" dirty="0">
                          <a:effectLst/>
                        </a:rPr>
                        <a:t>go(2)</a:t>
                      </a:r>
                      <a:r>
                        <a:rPr lang="zh-CN" sz="1400" dirty="0">
                          <a:effectLst/>
                        </a:rPr>
                        <a:t>导航到历史记录栈中索引为</a:t>
                      </a:r>
                      <a:r>
                        <a:rPr lang="en-US" sz="1400" dirty="0">
                          <a:effectLst/>
                        </a:rPr>
                        <a:t>index+2</a:t>
                      </a:r>
                      <a:r>
                        <a:rPr lang="zh-CN" sz="1400" dirty="0">
                          <a:effectLst/>
                        </a:rPr>
                        <a:t>的地址，</a:t>
                      </a:r>
                      <a:r>
                        <a:rPr lang="en-US" sz="1400" dirty="0">
                          <a:effectLst/>
                        </a:rPr>
                        <a:t>go(-2)</a:t>
                      </a:r>
                      <a:r>
                        <a:rPr lang="zh-CN" sz="1400" dirty="0">
                          <a:effectLst/>
                        </a:rPr>
                        <a:t>导航到历史记录栈中索引为</a:t>
                      </a:r>
                      <a:r>
                        <a:rPr lang="en-US" sz="1400" dirty="0">
                          <a:effectLst/>
                        </a:rPr>
                        <a:t>index-2</a:t>
                      </a:r>
                      <a:r>
                        <a:rPr lang="zh-CN" sz="1400" dirty="0">
                          <a:effectLst/>
                        </a:rPr>
                        <a:t>的地址。</a:t>
                      </a:r>
                      <a:endParaRPr lang="zh-CN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1755" marR="71755" marT="0" marB="0" anchor="ctr"/>
                </a:tc>
              </a:tr>
            </a:tbl>
          </a:graphicData>
        </a:graphic>
      </p:graphicFrame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4205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11.10  </a:t>
            </a:r>
            <a:r>
              <a:rPr lang="zh-CN" altLang="en-US" dirty="0"/>
              <a:t>编程式导航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6347048" cy="45259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altLang="zh-CN" sz="3200" dirty="0">
                <a:solidFill>
                  <a:schemeClr val="tx1"/>
                </a:solidFill>
                <a:latin typeface="+mn-ea"/>
              </a:rPr>
              <a:t>&lt;template&gt;</a:t>
            </a:r>
            <a:endParaRPr lang="zh-CN" altLang="zh-CN" sz="3200" dirty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3200" dirty="0">
                <a:solidFill>
                  <a:schemeClr val="tx1"/>
                </a:solidFill>
                <a:latin typeface="+mn-ea"/>
              </a:rPr>
              <a:t>  &lt;div&gt;</a:t>
            </a:r>
            <a:endParaRPr lang="zh-CN" altLang="zh-CN" sz="3200" dirty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3200" dirty="0">
                <a:solidFill>
                  <a:schemeClr val="tx1"/>
                </a:solidFill>
                <a:latin typeface="+mn-ea"/>
              </a:rPr>
              <a:t>    &lt;h3&gt;</a:t>
            </a:r>
            <a:r>
              <a:rPr lang="zh-CN" altLang="zh-CN" sz="3200" dirty="0">
                <a:solidFill>
                  <a:schemeClr val="tx1"/>
                </a:solidFill>
                <a:latin typeface="+mn-ea"/>
              </a:rPr>
              <a:t>商品清单</a:t>
            </a:r>
            <a:r>
              <a:rPr lang="en-US" altLang="zh-CN" sz="3200" dirty="0">
                <a:solidFill>
                  <a:schemeClr val="tx1"/>
                </a:solidFill>
                <a:latin typeface="+mn-ea"/>
              </a:rPr>
              <a:t>&lt;/h3&gt;</a:t>
            </a:r>
            <a:endParaRPr lang="zh-CN" altLang="zh-CN" sz="3200" dirty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3200" dirty="0">
                <a:solidFill>
                  <a:schemeClr val="tx1"/>
                </a:solidFill>
                <a:latin typeface="+mn-ea"/>
              </a:rPr>
              <a:t> </a:t>
            </a:r>
            <a:endParaRPr lang="zh-CN" altLang="zh-CN" sz="3200" dirty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3200" dirty="0">
                <a:solidFill>
                  <a:schemeClr val="tx1"/>
                </a:solidFill>
                <a:latin typeface="+mn-ea"/>
              </a:rPr>
              <a:t>    &lt;ul&gt;</a:t>
            </a:r>
            <a:endParaRPr lang="zh-CN" altLang="zh-CN" sz="3200" dirty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3200" dirty="0">
                <a:solidFill>
                  <a:schemeClr val="tx1"/>
                </a:solidFill>
                <a:latin typeface="+mn-ea"/>
              </a:rPr>
              <a:t>      &lt;li v-for="item in items" :key="item.id"&gt;</a:t>
            </a:r>
            <a:endParaRPr lang="zh-CN" altLang="zh-CN" sz="3200" dirty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3200" dirty="0">
                <a:solidFill>
                  <a:schemeClr val="tx1"/>
                </a:solidFill>
                <a:latin typeface="+mn-ea"/>
              </a:rPr>
              <a:t>     </a:t>
            </a:r>
            <a:r>
              <a:rPr lang="en-US" altLang="zh-CN" sz="3200" b="1" dirty="0">
                <a:solidFill>
                  <a:schemeClr val="tx1"/>
                </a:solidFill>
                <a:latin typeface="+mn-ea"/>
              </a:rPr>
              <a:t>   &lt;a href="#"  @click.prevent=</a:t>
            </a:r>
            <a:endParaRPr lang="zh-CN" altLang="zh-CN" sz="3200" dirty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3200" b="1" dirty="0">
                <a:solidFill>
                  <a:schemeClr val="tx1"/>
                </a:solidFill>
                <a:latin typeface="+mn-ea"/>
              </a:rPr>
              <a:t>               "toRoute({name: 'item',params: {id: item.id} })"&gt;</a:t>
            </a:r>
            <a:endParaRPr lang="zh-CN" altLang="zh-CN" sz="3200" dirty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3200" b="1" dirty="0">
                <a:solidFill>
                  <a:schemeClr val="tx1"/>
                </a:solidFill>
                <a:latin typeface="+mn-ea"/>
              </a:rPr>
              <a:t>          {{item.title}}</a:t>
            </a:r>
            <a:endParaRPr lang="zh-CN" altLang="zh-CN" sz="3200" dirty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3200" b="1" dirty="0">
                <a:solidFill>
                  <a:schemeClr val="tx1"/>
                </a:solidFill>
                <a:latin typeface="+mn-ea"/>
              </a:rPr>
              <a:t>        &lt;/a&gt;  </a:t>
            </a:r>
            <a:endParaRPr lang="zh-CN" altLang="zh-CN" sz="3200" dirty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3200" dirty="0">
                <a:solidFill>
                  <a:schemeClr val="tx1"/>
                </a:solidFill>
                <a:latin typeface="+mn-ea"/>
              </a:rPr>
              <a:t>      &lt;/li&gt;</a:t>
            </a:r>
            <a:endParaRPr lang="zh-CN" altLang="zh-CN" sz="3200" dirty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3200" dirty="0">
                <a:solidFill>
                  <a:schemeClr val="tx1"/>
                </a:solidFill>
                <a:latin typeface="+mn-ea"/>
              </a:rPr>
              <a:t>    &lt;/ul&gt;</a:t>
            </a:r>
            <a:endParaRPr lang="zh-CN" altLang="zh-CN" sz="3200" dirty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3200" dirty="0">
                <a:solidFill>
                  <a:schemeClr val="tx1"/>
                </a:solidFill>
                <a:latin typeface="+mn-ea"/>
              </a:rPr>
              <a:t> </a:t>
            </a:r>
            <a:endParaRPr lang="zh-CN" altLang="zh-CN" sz="3200" dirty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3200" dirty="0">
                <a:solidFill>
                  <a:schemeClr val="tx1"/>
                </a:solidFill>
                <a:latin typeface="+mn-ea"/>
              </a:rPr>
              <a:t>  &lt;/div&gt;</a:t>
            </a:r>
            <a:endParaRPr lang="zh-CN" altLang="zh-CN" sz="3200" dirty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3200" dirty="0">
                <a:solidFill>
                  <a:schemeClr val="tx1"/>
                </a:solidFill>
                <a:latin typeface="+mn-ea"/>
              </a:rPr>
              <a:t>  </a:t>
            </a:r>
            <a:endParaRPr lang="zh-CN" altLang="zh-CN" sz="3200" dirty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3200" dirty="0">
                <a:solidFill>
                  <a:schemeClr val="tx1"/>
                </a:solidFill>
                <a:latin typeface="+mn-ea"/>
              </a:rPr>
              <a:t>  &lt;!-- </a:t>
            </a:r>
            <a:r>
              <a:rPr lang="zh-CN" altLang="zh-CN" sz="3200" dirty="0">
                <a:solidFill>
                  <a:schemeClr val="tx1"/>
                </a:solidFill>
                <a:latin typeface="+mn-ea"/>
              </a:rPr>
              <a:t>显示</a:t>
            </a:r>
            <a:r>
              <a:rPr lang="en-US" altLang="zh-CN" sz="3200" dirty="0">
                <a:solidFill>
                  <a:schemeClr val="tx1"/>
                </a:solidFill>
                <a:latin typeface="+mn-ea"/>
              </a:rPr>
              <a:t>Item</a:t>
            </a:r>
            <a:r>
              <a:rPr lang="zh-CN" altLang="zh-CN" sz="3200" dirty="0">
                <a:solidFill>
                  <a:schemeClr val="tx1"/>
                </a:solidFill>
                <a:latin typeface="+mn-ea"/>
              </a:rPr>
              <a:t>组件</a:t>
            </a:r>
            <a:r>
              <a:rPr lang="en-US" altLang="zh-CN" sz="3200" dirty="0">
                <a:solidFill>
                  <a:schemeClr val="tx1"/>
                </a:solidFill>
                <a:latin typeface="+mn-ea"/>
              </a:rPr>
              <a:t> --&gt;</a:t>
            </a:r>
            <a:endParaRPr lang="zh-CN" altLang="zh-CN" sz="3200" dirty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3200" dirty="0">
                <a:solidFill>
                  <a:schemeClr val="tx1"/>
                </a:solidFill>
                <a:latin typeface="+mn-ea"/>
              </a:rPr>
              <a:t>  &lt;router-view&gt;&lt;/router-view&gt;  </a:t>
            </a:r>
            <a:endParaRPr lang="zh-CN" altLang="zh-CN" sz="3200" dirty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3200" dirty="0">
                <a:solidFill>
                  <a:schemeClr val="tx1"/>
                </a:solidFill>
                <a:latin typeface="+mn-ea"/>
              </a:rPr>
              <a:t>&lt;/template&gt;</a:t>
            </a:r>
            <a:endParaRPr lang="zh-CN" altLang="zh-CN" sz="3200" dirty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3200" dirty="0">
                <a:solidFill>
                  <a:schemeClr val="tx1"/>
                </a:solidFill>
                <a:latin typeface="+mn-ea"/>
              </a:rPr>
              <a:t> </a:t>
            </a:r>
            <a:endParaRPr lang="zh-CN" altLang="zh-CN" sz="3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485540" y="1573263"/>
            <a:ext cx="122341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/>
              <a:t>Items.vue</a:t>
            </a:r>
            <a:endParaRPr lang="zh-CN" altLang="en-US" dirty="0"/>
          </a:p>
        </p:txBody>
      </p:sp>
      <p:pic>
        <p:nvPicPr>
          <p:cNvPr id="7" name="图片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861048"/>
            <a:ext cx="3790950" cy="2476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9031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11.10  </a:t>
            </a:r>
            <a:r>
              <a:rPr lang="zh-CN" altLang="en-US" dirty="0"/>
              <a:t>编程式导航</a:t>
            </a:r>
          </a:p>
        </p:txBody>
      </p:sp>
      <p:sp>
        <p:nvSpPr>
          <p:cNvPr id="4" name="矩形 3"/>
          <p:cNvSpPr/>
          <p:nvPr/>
        </p:nvSpPr>
        <p:spPr>
          <a:xfrm>
            <a:off x="6485540" y="1573263"/>
            <a:ext cx="122341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/>
              <a:t>Items.vue</a:t>
            </a:r>
            <a:endParaRPr lang="zh-CN" altLang="en-US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827584" y="1928241"/>
            <a:ext cx="6269662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zh-CN" sz="3200" dirty="0" smtClean="0">
                <a:solidFill>
                  <a:schemeClr val="tx1"/>
                </a:solidFill>
                <a:latin typeface="+mn-ea"/>
              </a:rPr>
              <a:t> </a:t>
            </a:r>
            <a:endParaRPr lang="zh-CN" altLang="zh-CN" sz="3200" dirty="0" smtClean="0">
              <a:solidFill>
                <a:schemeClr val="tx1"/>
              </a:solidFill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3200" dirty="0" smtClean="0">
                <a:solidFill>
                  <a:schemeClr val="tx1"/>
                </a:solidFill>
                <a:latin typeface="+mn-ea"/>
              </a:rPr>
              <a:t>&lt;script&gt;</a:t>
            </a:r>
            <a:endParaRPr lang="zh-CN" altLang="zh-CN" sz="3200" dirty="0" smtClean="0">
              <a:solidFill>
                <a:schemeClr val="tx1"/>
              </a:solidFill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3200" dirty="0" smtClean="0">
                <a:solidFill>
                  <a:schemeClr val="tx1"/>
                </a:solidFill>
                <a:latin typeface="+mn-ea"/>
              </a:rPr>
              <a:t>  import Items from '@/assets/items'</a:t>
            </a:r>
            <a:endParaRPr lang="zh-CN" altLang="zh-CN" sz="3200" dirty="0" smtClean="0">
              <a:solidFill>
                <a:schemeClr val="tx1"/>
              </a:solidFill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3200" dirty="0" smtClean="0">
                <a:solidFill>
                  <a:schemeClr val="tx1"/>
                </a:solidFill>
                <a:latin typeface="+mn-ea"/>
              </a:rPr>
              <a:t> </a:t>
            </a:r>
            <a:endParaRPr lang="zh-CN" altLang="zh-CN" sz="3200" dirty="0" smtClean="0">
              <a:solidFill>
                <a:schemeClr val="tx1"/>
              </a:solidFill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3200" dirty="0" smtClean="0">
                <a:solidFill>
                  <a:schemeClr val="tx1"/>
                </a:solidFill>
                <a:latin typeface="+mn-ea"/>
              </a:rPr>
              <a:t>  export default {</a:t>
            </a:r>
            <a:endParaRPr lang="zh-CN" altLang="zh-CN" sz="3200" dirty="0" smtClean="0">
              <a:solidFill>
                <a:schemeClr val="tx1"/>
              </a:solidFill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3200" dirty="0" smtClean="0">
                <a:solidFill>
                  <a:schemeClr val="tx1"/>
                </a:solidFill>
                <a:latin typeface="+mn-ea"/>
              </a:rPr>
              <a:t>    name: 'Items',</a:t>
            </a:r>
            <a:endParaRPr lang="zh-CN" altLang="zh-CN" sz="3200" dirty="0" smtClean="0">
              <a:solidFill>
                <a:schemeClr val="tx1"/>
              </a:solidFill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3200" dirty="0" smtClean="0">
                <a:solidFill>
                  <a:schemeClr val="tx1"/>
                </a:solidFill>
                <a:latin typeface="+mn-ea"/>
              </a:rPr>
              <a:t>    data(){</a:t>
            </a:r>
            <a:endParaRPr lang="zh-CN" altLang="zh-CN" sz="3200" dirty="0" smtClean="0">
              <a:solidFill>
                <a:schemeClr val="tx1"/>
              </a:solidFill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3200" dirty="0" smtClean="0">
                <a:solidFill>
                  <a:schemeClr val="tx1"/>
                </a:solidFill>
                <a:latin typeface="+mn-ea"/>
              </a:rPr>
              <a:t>      return{</a:t>
            </a:r>
            <a:endParaRPr lang="zh-CN" altLang="zh-CN" sz="3200" dirty="0" smtClean="0">
              <a:solidFill>
                <a:schemeClr val="tx1"/>
              </a:solidFill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3200" dirty="0" smtClean="0">
                <a:solidFill>
                  <a:schemeClr val="tx1"/>
                </a:solidFill>
                <a:latin typeface="+mn-ea"/>
              </a:rPr>
              <a:t>        items: Items</a:t>
            </a:r>
            <a:endParaRPr lang="zh-CN" altLang="zh-CN" sz="3200" dirty="0" smtClean="0">
              <a:solidFill>
                <a:schemeClr val="tx1"/>
              </a:solidFill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3200" dirty="0" smtClean="0">
                <a:solidFill>
                  <a:schemeClr val="tx1"/>
                </a:solidFill>
                <a:latin typeface="+mn-ea"/>
              </a:rPr>
              <a:t>      } </a:t>
            </a:r>
            <a:endParaRPr lang="zh-CN" altLang="zh-CN" sz="3200" dirty="0" smtClean="0">
              <a:solidFill>
                <a:schemeClr val="tx1"/>
              </a:solidFill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3200" dirty="0" smtClean="0">
                <a:solidFill>
                  <a:schemeClr val="tx1"/>
                </a:solidFill>
                <a:latin typeface="+mn-ea"/>
              </a:rPr>
              <a:t>    },</a:t>
            </a:r>
            <a:endParaRPr lang="zh-CN" altLang="zh-CN" sz="3200" dirty="0" smtClean="0">
              <a:solidFill>
                <a:schemeClr val="tx1"/>
              </a:solidFill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3200" dirty="0" smtClean="0">
                <a:solidFill>
                  <a:schemeClr val="tx1"/>
                </a:solidFill>
                <a:latin typeface="+mn-ea"/>
              </a:rPr>
              <a:t>    methods:{</a:t>
            </a:r>
            <a:endParaRPr lang="zh-CN" altLang="zh-CN" sz="3200" dirty="0" smtClean="0">
              <a:solidFill>
                <a:schemeClr val="tx1"/>
              </a:solidFill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32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zh-CN" sz="3200" b="1" dirty="0" smtClean="0">
                <a:solidFill>
                  <a:schemeClr val="tx1"/>
                </a:solidFill>
                <a:latin typeface="+mn-ea"/>
              </a:rPr>
              <a:t>     toRoute(location){</a:t>
            </a:r>
            <a:endParaRPr lang="zh-CN" altLang="zh-CN" sz="3200" dirty="0" smtClean="0">
              <a:solidFill>
                <a:schemeClr val="tx1"/>
              </a:solidFill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3200" b="1" dirty="0" smtClean="0">
                <a:solidFill>
                  <a:schemeClr val="tx1"/>
                </a:solidFill>
                <a:latin typeface="+mn-ea"/>
              </a:rPr>
              <a:t>       if(location.params.id != this.$route.params.id )</a:t>
            </a:r>
            <a:endParaRPr lang="zh-CN" altLang="zh-CN" sz="3200" dirty="0" smtClean="0">
              <a:solidFill>
                <a:schemeClr val="tx1"/>
              </a:solidFill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3200" b="1" dirty="0" smtClean="0">
                <a:solidFill>
                  <a:schemeClr val="tx1"/>
                </a:solidFill>
                <a:latin typeface="+mn-ea"/>
              </a:rPr>
              <a:t>          this.$router.push(location)</a:t>
            </a:r>
            <a:endParaRPr lang="zh-CN" altLang="zh-CN" sz="3200" dirty="0" smtClean="0">
              <a:solidFill>
                <a:schemeClr val="tx1"/>
              </a:solidFill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3200" b="1" dirty="0" smtClean="0">
                <a:solidFill>
                  <a:schemeClr val="tx1"/>
                </a:solidFill>
                <a:latin typeface="+mn-ea"/>
              </a:rPr>
              <a:t>      }  </a:t>
            </a:r>
            <a:endParaRPr lang="zh-CN" altLang="zh-CN" sz="3200" dirty="0" smtClean="0">
              <a:solidFill>
                <a:schemeClr val="tx1"/>
              </a:solidFill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3200" dirty="0" smtClean="0">
                <a:solidFill>
                  <a:schemeClr val="tx1"/>
                </a:solidFill>
                <a:latin typeface="+mn-ea"/>
              </a:rPr>
              <a:t>    }</a:t>
            </a:r>
            <a:endParaRPr lang="zh-CN" altLang="zh-CN" sz="3200" dirty="0" smtClean="0">
              <a:solidFill>
                <a:schemeClr val="tx1"/>
              </a:solidFill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3200" dirty="0" smtClean="0">
                <a:solidFill>
                  <a:schemeClr val="tx1"/>
                </a:solidFill>
                <a:latin typeface="+mn-ea"/>
              </a:rPr>
              <a:t>  }</a:t>
            </a:r>
            <a:endParaRPr lang="zh-CN" altLang="zh-CN" sz="3200" dirty="0" smtClean="0">
              <a:solidFill>
                <a:schemeClr val="tx1"/>
              </a:solidFill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3200" dirty="0" smtClean="0">
                <a:solidFill>
                  <a:schemeClr val="tx1"/>
                </a:solidFill>
                <a:latin typeface="+mn-ea"/>
              </a:rPr>
              <a:t>&lt;/script&gt;</a:t>
            </a:r>
            <a:endParaRPr lang="zh-CN" altLang="zh-CN" sz="3200" dirty="0" smtClean="0">
              <a:solidFill>
                <a:schemeClr val="tx1"/>
              </a:solidFill>
              <a:latin typeface="+mn-ea"/>
            </a:endParaRPr>
          </a:p>
          <a:p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5183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11.11  </a:t>
            </a:r>
            <a:r>
              <a:rPr lang="zh-CN" altLang="en-US" dirty="0"/>
              <a:t>导航守卫函数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zh-CN" dirty="0"/>
              <a:t>当用户在网页上通过导航链接从一个路由导航到另一个路由时，路由管理器会在导航的特定时机调用相关的导航守卫函数，这些函数可以看作是针对路由导航的钩子函数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r>
              <a:rPr lang="zh-CN" altLang="zh-CN" dirty="0" smtClean="0"/>
              <a:t>导</a:t>
            </a:r>
            <a:r>
              <a:rPr lang="zh-CN" altLang="zh-CN" dirty="0"/>
              <a:t>航守卫函数分为三类：</a:t>
            </a:r>
          </a:p>
          <a:p>
            <a:pPr lvl="1"/>
            <a:r>
              <a:rPr lang="zh-CN" altLang="zh-CN" dirty="0"/>
              <a:t>（</a:t>
            </a:r>
            <a:r>
              <a:rPr lang="en-US" altLang="zh-CN" dirty="0"/>
              <a:t>1</a:t>
            </a:r>
            <a:r>
              <a:rPr lang="zh-CN" altLang="zh-CN" dirty="0"/>
              <a:t>）全局导航守卫函数：作用于所有的路由，包括</a:t>
            </a:r>
            <a:r>
              <a:rPr lang="en-US" altLang="zh-CN" dirty="0"/>
              <a:t>beforeEach()</a:t>
            </a:r>
            <a:r>
              <a:rPr lang="zh-CN" altLang="zh-CN" dirty="0"/>
              <a:t>、</a:t>
            </a:r>
            <a:r>
              <a:rPr lang="en-US" altLang="zh-CN" dirty="0"/>
              <a:t>beforeResolve()</a:t>
            </a:r>
            <a:r>
              <a:rPr lang="zh-CN" altLang="zh-CN" dirty="0"/>
              <a:t>和</a:t>
            </a:r>
            <a:r>
              <a:rPr lang="en-US" altLang="zh-CN" dirty="0"/>
              <a:t>afterEach()</a:t>
            </a:r>
            <a:r>
              <a:rPr lang="zh-CN" altLang="zh-CN" dirty="0"/>
              <a:t>函数。可通过路由管理器实例调用这些函数。</a:t>
            </a:r>
          </a:p>
          <a:p>
            <a:pPr lvl="1"/>
            <a:r>
              <a:rPr lang="zh-CN" altLang="zh-CN" dirty="0"/>
              <a:t>（</a:t>
            </a:r>
            <a:r>
              <a:rPr lang="en-US" altLang="zh-CN" dirty="0"/>
              <a:t>2</a:t>
            </a:r>
            <a:r>
              <a:rPr lang="zh-CN" altLang="zh-CN" dirty="0"/>
              <a:t>）特定路由的导航守卫函数：作用于特定的路由，包括</a:t>
            </a:r>
            <a:r>
              <a:rPr lang="en-US" altLang="zh-CN" dirty="0"/>
              <a:t>beforeEnter()</a:t>
            </a:r>
            <a:r>
              <a:rPr lang="zh-CN" altLang="zh-CN" dirty="0"/>
              <a:t>函数。在配置特定路由时可以定义</a:t>
            </a:r>
            <a:r>
              <a:rPr lang="en-US" altLang="zh-CN" dirty="0"/>
              <a:t>beforeEnter()</a:t>
            </a:r>
            <a:r>
              <a:rPr lang="zh-CN" altLang="zh-CN" dirty="0"/>
              <a:t>函数。</a:t>
            </a:r>
          </a:p>
          <a:p>
            <a:pPr lvl="1"/>
            <a:r>
              <a:rPr lang="zh-CN" altLang="zh-CN" dirty="0"/>
              <a:t>（</a:t>
            </a:r>
            <a:r>
              <a:rPr lang="en-US" altLang="zh-CN" dirty="0"/>
              <a:t>3</a:t>
            </a:r>
            <a:r>
              <a:rPr lang="zh-CN" altLang="zh-CN" dirty="0"/>
              <a:t>）组件内的导航守卫函数：作用于特定的组件，包括</a:t>
            </a:r>
            <a:r>
              <a:rPr lang="en-US" altLang="zh-CN" dirty="0"/>
              <a:t>beforeRouteEnter()</a:t>
            </a:r>
            <a:r>
              <a:rPr lang="zh-CN" altLang="zh-CN" dirty="0"/>
              <a:t>、</a:t>
            </a:r>
            <a:r>
              <a:rPr lang="en-US" altLang="zh-CN" dirty="0"/>
              <a:t>beforeRouteUpdate()</a:t>
            </a:r>
            <a:r>
              <a:rPr lang="zh-CN" altLang="zh-CN" dirty="0"/>
              <a:t>和</a:t>
            </a:r>
            <a:r>
              <a:rPr lang="en-US" altLang="zh-CN" dirty="0"/>
              <a:t>beforeRouteLeave()</a:t>
            </a:r>
            <a:r>
              <a:rPr lang="zh-CN" altLang="zh-CN" dirty="0"/>
              <a:t>函数。在定义组件时可以加入这些函数。</a:t>
            </a:r>
          </a:p>
          <a:p>
            <a:pPr lvl="1"/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4931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11.11  </a:t>
            </a:r>
            <a:r>
              <a:rPr lang="zh-CN" altLang="en-US" dirty="0"/>
              <a:t>导航守卫函数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zh-CN" altLang="zh-CN" dirty="0"/>
              <a:t>在从组件</a:t>
            </a:r>
            <a:r>
              <a:rPr lang="en-US" altLang="zh-CN" dirty="0"/>
              <a:t>A</a:t>
            </a:r>
            <a:r>
              <a:rPr lang="zh-CN" altLang="zh-CN" dirty="0"/>
              <a:t>导航到组件</a:t>
            </a:r>
            <a:r>
              <a:rPr lang="en-US" altLang="zh-CN" dirty="0"/>
              <a:t>B</a:t>
            </a:r>
            <a:r>
              <a:rPr lang="zh-CN" altLang="zh-CN" dirty="0"/>
              <a:t>的过程中，路由管理器的完整的导航流程如下：</a:t>
            </a:r>
          </a:p>
          <a:p>
            <a:pPr lvl="1"/>
            <a:r>
              <a:rPr lang="zh-CN" altLang="zh-CN" dirty="0"/>
              <a:t>（</a:t>
            </a:r>
            <a:r>
              <a:rPr lang="en-US" altLang="zh-CN" dirty="0"/>
              <a:t>1</a:t>
            </a:r>
            <a:r>
              <a:rPr lang="zh-CN" altLang="zh-CN" dirty="0"/>
              <a:t>）导航被触发。</a:t>
            </a:r>
          </a:p>
          <a:p>
            <a:pPr lvl="1"/>
            <a:r>
              <a:rPr lang="zh-CN" altLang="zh-CN" dirty="0"/>
              <a:t>（</a:t>
            </a:r>
            <a:r>
              <a:rPr lang="en-US" altLang="zh-CN" dirty="0"/>
              <a:t>2</a:t>
            </a:r>
            <a:r>
              <a:rPr lang="zh-CN" altLang="zh-CN" dirty="0"/>
              <a:t>）调用即将离开的组件</a:t>
            </a:r>
            <a:r>
              <a:rPr lang="en-US" altLang="zh-CN" dirty="0"/>
              <a:t>A</a:t>
            </a:r>
            <a:r>
              <a:rPr lang="zh-CN" altLang="zh-CN" dirty="0"/>
              <a:t>的</a:t>
            </a:r>
            <a:r>
              <a:rPr lang="en-US" altLang="zh-CN" dirty="0"/>
              <a:t>beforeRouteLeave()</a:t>
            </a:r>
            <a:r>
              <a:rPr lang="zh-CN" altLang="zh-CN" dirty="0"/>
              <a:t>函数。</a:t>
            </a:r>
          </a:p>
          <a:p>
            <a:pPr lvl="1"/>
            <a:r>
              <a:rPr lang="zh-CN" altLang="zh-CN" dirty="0"/>
              <a:t>（</a:t>
            </a:r>
            <a:r>
              <a:rPr lang="en-US" altLang="zh-CN" dirty="0"/>
              <a:t>3</a:t>
            </a:r>
            <a:r>
              <a:rPr lang="zh-CN" altLang="zh-CN" dirty="0"/>
              <a:t>）调用全局的</a:t>
            </a:r>
            <a:r>
              <a:rPr lang="en-US" altLang="zh-CN" dirty="0"/>
              <a:t>beforeEach()</a:t>
            </a:r>
            <a:r>
              <a:rPr lang="zh-CN" altLang="zh-CN" dirty="0"/>
              <a:t>函数。</a:t>
            </a:r>
          </a:p>
          <a:p>
            <a:pPr lvl="1"/>
            <a:r>
              <a:rPr lang="zh-CN" altLang="zh-CN" dirty="0"/>
              <a:t>（</a:t>
            </a:r>
            <a:r>
              <a:rPr lang="en-US" altLang="zh-CN" dirty="0"/>
              <a:t>4</a:t>
            </a:r>
            <a:r>
              <a:rPr lang="zh-CN" altLang="zh-CN" dirty="0"/>
              <a:t>）如果组件</a:t>
            </a:r>
            <a:r>
              <a:rPr lang="en-US" altLang="zh-CN" dirty="0"/>
              <a:t>B</a:t>
            </a:r>
            <a:r>
              <a:rPr lang="zh-CN" altLang="zh-CN" dirty="0"/>
              <a:t>的实例已经存在，本次导航会重用该组件实例，调用组件</a:t>
            </a:r>
            <a:r>
              <a:rPr lang="en-US" altLang="zh-CN" dirty="0"/>
              <a:t>B</a:t>
            </a:r>
            <a:r>
              <a:rPr lang="zh-CN" altLang="zh-CN" dirty="0"/>
              <a:t>的</a:t>
            </a:r>
            <a:r>
              <a:rPr lang="en-US" altLang="zh-CN" dirty="0"/>
              <a:t>beforeRouteUpdate()</a:t>
            </a:r>
            <a:r>
              <a:rPr lang="zh-CN" altLang="zh-CN" dirty="0"/>
              <a:t>函数。例</a:t>
            </a:r>
            <a:r>
              <a:rPr lang="zh-CN" altLang="zh-CN" dirty="0" smtClean="0"/>
              <a:t>如当</a:t>
            </a:r>
            <a:r>
              <a:rPr lang="zh-CN" altLang="zh-CN" dirty="0"/>
              <a:t>路由从</a:t>
            </a:r>
            <a:r>
              <a:rPr lang="en-US" altLang="zh-CN" dirty="0"/>
              <a:t>/items/item/1</a:t>
            </a:r>
            <a:r>
              <a:rPr lang="zh-CN" altLang="zh-CN" dirty="0"/>
              <a:t>变为</a:t>
            </a:r>
            <a:r>
              <a:rPr lang="en-US" altLang="zh-CN" dirty="0"/>
              <a:t>/items/item/2</a:t>
            </a:r>
            <a:r>
              <a:rPr lang="zh-CN" altLang="zh-CN" dirty="0"/>
              <a:t>时，会重用</a:t>
            </a:r>
            <a:r>
              <a:rPr lang="en-US" altLang="zh-CN" dirty="0"/>
              <a:t>Item</a:t>
            </a:r>
            <a:r>
              <a:rPr lang="zh-CN" altLang="zh-CN" dirty="0"/>
              <a:t>组件，在这种情况下会调用</a:t>
            </a:r>
            <a:r>
              <a:rPr lang="en-US" altLang="zh-CN" dirty="0"/>
              <a:t>beforeRouteUpdate()</a:t>
            </a:r>
            <a:r>
              <a:rPr lang="zh-CN" altLang="zh-CN" dirty="0"/>
              <a:t>函数。</a:t>
            </a:r>
          </a:p>
          <a:p>
            <a:pPr lvl="1"/>
            <a:r>
              <a:rPr lang="zh-CN" altLang="zh-CN" dirty="0"/>
              <a:t>（</a:t>
            </a:r>
            <a:r>
              <a:rPr lang="en-US" altLang="zh-CN" dirty="0"/>
              <a:t>5</a:t>
            </a:r>
            <a:r>
              <a:rPr lang="zh-CN" altLang="zh-CN" dirty="0"/>
              <a:t>）调用组件</a:t>
            </a:r>
            <a:r>
              <a:rPr lang="en-US" altLang="zh-CN" dirty="0"/>
              <a:t>B</a:t>
            </a:r>
            <a:r>
              <a:rPr lang="zh-CN" altLang="zh-CN" dirty="0"/>
              <a:t>的路由配置中的</a:t>
            </a:r>
            <a:r>
              <a:rPr lang="en-US" altLang="zh-CN" dirty="0"/>
              <a:t>beforeEnter()</a:t>
            </a:r>
            <a:r>
              <a:rPr lang="zh-CN" altLang="zh-CN" dirty="0"/>
              <a:t>函数。</a:t>
            </a:r>
          </a:p>
          <a:p>
            <a:pPr lvl="1"/>
            <a:r>
              <a:rPr lang="zh-CN" altLang="zh-CN" dirty="0"/>
              <a:t>（</a:t>
            </a:r>
            <a:r>
              <a:rPr lang="en-US" altLang="zh-CN" dirty="0"/>
              <a:t>6</a:t>
            </a:r>
            <a:r>
              <a:rPr lang="zh-CN" altLang="zh-CN" dirty="0"/>
              <a:t>）解析异步路由的组件</a:t>
            </a:r>
            <a:r>
              <a:rPr lang="zh-CN" altLang="zh-CN" dirty="0" smtClean="0"/>
              <a:t>。</a:t>
            </a:r>
            <a:endParaRPr lang="zh-CN" altLang="zh-CN" dirty="0"/>
          </a:p>
          <a:p>
            <a:pPr lvl="1"/>
            <a:r>
              <a:rPr lang="zh-CN" altLang="zh-CN" dirty="0"/>
              <a:t>（</a:t>
            </a:r>
            <a:r>
              <a:rPr lang="en-US" altLang="zh-CN" dirty="0"/>
              <a:t>7</a:t>
            </a:r>
            <a:r>
              <a:rPr lang="zh-CN" altLang="zh-CN" dirty="0"/>
              <a:t>）如果组件</a:t>
            </a:r>
            <a:r>
              <a:rPr lang="en-US" altLang="zh-CN" dirty="0"/>
              <a:t>B</a:t>
            </a:r>
            <a:r>
              <a:rPr lang="zh-CN" altLang="zh-CN" dirty="0"/>
              <a:t>的实例尚不存在，会调用组件</a:t>
            </a:r>
            <a:r>
              <a:rPr lang="en-US" altLang="zh-CN" dirty="0"/>
              <a:t>B</a:t>
            </a:r>
            <a:r>
              <a:rPr lang="zh-CN" altLang="zh-CN" dirty="0"/>
              <a:t>的</a:t>
            </a:r>
            <a:r>
              <a:rPr lang="en-US" altLang="zh-CN" dirty="0"/>
              <a:t>beforeRouteEnter()</a:t>
            </a:r>
            <a:r>
              <a:rPr lang="zh-CN" altLang="zh-CN" dirty="0"/>
              <a:t>函数。</a:t>
            </a:r>
          </a:p>
          <a:p>
            <a:pPr lvl="1"/>
            <a:r>
              <a:rPr lang="zh-CN" altLang="zh-CN" dirty="0"/>
              <a:t>（</a:t>
            </a:r>
            <a:r>
              <a:rPr lang="en-US" altLang="zh-CN" dirty="0"/>
              <a:t>8</a:t>
            </a:r>
            <a:r>
              <a:rPr lang="zh-CN" altLang="zh-CN" dirty="0"/>
              <a:t>）调用全局的</a:t>
            </a:r>
            <a:r>
              <a:rPr lang="en-US" altLang="zh-CN" dirty="0"/>
              <a:t>beforeResolve()</a:t>
            </a:r>
            <a:r>
              <a:rPr lang="zh-CN" altLang="zh-CN" dirty="0"/>
              <a:t>函数。</a:t>
            </a:r>
          </a:p>
          <a:p>
            <a:pPr lvl="1"/>
            <a:r>
              <a:rPr lang="zh-CN" altLang="zh-CN" dirty="0"/>
              <a:t>（</a:t>
            </a:r>
            <a:r>
              <a:rPr lang="en-US" altLang="zh-CN" dirty="0"/>
              <a:t>9</a:t>
            </a:r>
            <a:r>
              <a:rPr lang="zh-CN" altLang="zh-CN" dirty="0"/>
              <a:t>）导航被确认。</a:t>
            </a:r>
          </a:p>
          <a:p>
            <a:pPr lvl="1"/>
            <a:r>
              <a:rPr lang="zh-CN" altLang="zh-CN" dirty="0"/>
              <a:t>（</a:t>
            </a:r>
            <a:r>
              <a:rPr lang="en-US" altLang="zh-CN" dirty="0"/>
              <a:t>10</a:t>
            </a:r>
            <a:r>
              <a:rPr lang="zh-CN" altLang="zh-CN" dirty="0"/>
              <a:t>）调用全局的</a:t>
            </a:r>
            <a:r>
              <a:rPr lang="en-US" altLang="zh-CN" dirty="0"/>
              <a:t>afterEach()</a:t>
            </a:r>
            <a:r>
              <a:rPr lang="zh-CN" altLang="zh-CN" dirty="0"/>
              <a:t>函数。</a:t>
            </a:r>
          </a:p>
          <a:p>
            <a:pPr lvl="1"/>
            <a:r>
              <a:rPr lang="zh-CN" altLang="zh-CN" dirty="0"/>
              <a:t>（</a:t>
            </a:r>
            <a:r>
              <a:rPr lang="en-US" altLang="zh-CN" dirty="0"/>
              <a:t>11</a:t>
            </a:r>
            <a:r>
              <a:rPr lang="zh-CN" altLang="zh-CN" dirty="0"/>
              <a:t>）触发</a:t>
            </a:r>
            <a:r>
              <a:rPr lang="en-US" altLang="zh-CN" dirty="0"/>
              <a:t>DOM</a:t>
            </a:r>
            <a:r>
              <a:rPr lang="zh-CN" altLang="zh-CN" dirty="0"/>
              <a:t>更新。</a:t>
            </a:r>
          </a:p>
          <a:p>
            <a:pPr lvl="1"/>
            <a:r>
              <a:rPr lang="zh-CN" altLang="zh-CN" dirty="0"/>
              <a:t>（</a:t>
            </a:r>
            <a:r>
              <a:rPr lang="en-US" altLang="zh-CN" dirty="0"/>
              <a:t>12</a:t>
            </a:r>
            <a:r>
              <a:rPr lang="zh-CN" altLang="zh-CN" dirty="0"/>
              <a:t>）调用组件</a:t>
            </a:r>
            <a:r>
              <a:rPr lang="en-US" altLang="zh-CN" dirty="0"/>
              <a:t>B</a:t>
            </a:r>
            <a:r>
              <a:rPr lang="zh-CN" altLang="zh-CN" dirty="0"/>
              <a:t>的</a:t>
            </a:r>
            <a:r>
              <a:rPr lang="en-US" altLang="zh-CN" dirty="0"/>
              <a:t>beforeRouteEnter()</a:t>
            </a:r>
            <a:r>
              <a:rPr lang="zh-CN" altLang="zh-CN" dirty="0"/>
              <a:t>函数中传给</a:t>
            </a:r>
            <a:r>
              <a:rPr lang="en-US" altLang="zh-CN" dirty="0"/>
              <a:t>next</a:t>
            </a:r>
            <a:r>
              <a:rPr lang="zh-CN" altLang="zh-CN" dirty="0"/>
              <a:t>参数的回调函数</a:t>
            </a:r>
            <a:r>
              <a:rPr lang="zh-CN" altLang="zh-CN" dirty="0" smtClean="0"/>
              <a:t>。</a:t>
            </a:r>
            <a:endParaRPr lang="zh-CN" altLang="zh-CN" dirty="0"/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6597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11.11.1  </a:t>
            </a:r>
            <a:r>
              <a:rPr lang="zh-CN" altLang="zh-CN" b="1" dirty="0" smtClean="0"/>
              <a:t>全</a:t>
            </a:r>
            <a:r>
              <a:rPr lang="zh-CN" altLang="zh-CN" b="1" dirty="0"/>
              <a:t>局导航守卫函数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zh-CN" sz="2800" dirty="0" smtClean="0"/>
              <a:t>全</a:t>
            </a:r>
            <a:r>
              <a:rPr lang="zh-CN" altLang="zh-CN" sz="2800" dirty="0"/>
              <a:t>局的导航守卫函数对所有的路由起作用，包括：</a:t>
            </a:r>
          </a:p>
          <a:p>
            <a:pPr lvl="1"/>
            <a:r>
              <a:rPr lang="zh-CN" altLang="zh-CN" sz="2400" dirty="0"/>
              <a:t>（</a:t>
            </a:r>
            <a:r>
              <a:rPr lang="en-US" altLang="zh-CN" sz="2400" dirty="0"/>
              <a:t>1</a:t>
            </a:r>
            <a:r>
              <a:rPr lang="zh-CN" altLang="zh-CN" sz="2400" dirty="0"/>
              <a:t>）</a:t>
            </a:r>
            <a:r>
              <a:rPr lang="en-US" altLang="zh-CN" sz="2400" dirty="0"/>
              <a:t>beforeEach()</a:t>
            </a:r>
            <a:r>
              <a:rPr lang="zh-CN" altLang="zh-CN" sz="2400" dirty="0"/>
              <a:t>：开始导航前调用。</a:t>
            </a:r>
          </a:p>
          <a:p>
            <a:pPr lvl="1"/>
            <a:r>
              <a:rPr lang="zh-CN" altLang="zh-CN" sz="2400" dirty="0"/>
              <a:t>（</a:t>
            </a:r>
            <a:r>
              <a:rPr lang="en-US" altLang="zh-CN" sz="2400" dirty="0"/>
              <a:t>2</a:t>
            </a:r>
            <a:r>
              <a:rPr lang="zh-CN" altLang="zh-CN" sz="2400" dirty="0"/>
              <a:t>）</a:t>
            </a:r>
            <a:r>
              <a:rPr lang="en-US" altLang="zh-CN" sz="2400" dirty="0"/>
              <a:t>beforeResolve()</a:t>
            </a:r>
            <a:r>
              <a:rPr lang="zh-CN" altLang="zh-CN" sz="2400" dirty="0"/>
              <a:t>：在导航确认之前，并且组件内的导航守卫以及异步路由的组件被解析后调用</a:t>
            </a:r>
            <a:r>
              <a:rPr lang="zh-CN" altLang="zh-CN" sz="2400" dirty="0" smtClean="0"/>
              <a:t>。</a:t>
            </a:r>
            <a:endParaRPr lang="zh-CN" altLang="zh-CN" sz="2400" dirty="0"/>
          </a:p>
          <a:p>
            <a:pPr lvl="1"/>
            <a:r>
              <a:rPr lang="zh-CN" altLang="zh-CN" sz="2400" dirty="0"/>
              <a:t>（</a:t>
            </a:r>
            <a:r>
              <a:rPr lang="en-US" altLang="zh-CN" sz="2400" dirty="0"/>
              <a:t>3</a:t>
            </a:r>
            <a:r>
              <a:rPr lang="zh-CN" altLang="zh-CN" sz="2400" dirty="0"/>
              <a:t>）</a:t>
            </a:r>
            <a:r>
              <a:rPr lang="en-US" altLang="zh-CN" sz="2400" dirty="0"/>
              <a:t>afterEach()</a:t>
            </a:r>
            <a:r>
              <a:rPr lang="zh-CN" altLang="zh-CN" sz="2400" dirty="0"/>
              <a:t>：导航被确认之后调用。在该函数中不能使用</a:t>
            </a:r>
            <a:r>
              <a:rPr lang="en-US" altLang="zh-CN" sz="2400" dirty="0"/>
              <a:t>next</a:t>
            </a:r>
            <a:r>
              <a:rPr lang="zh-CN" altLang="zh-CN" sz="2400" dirty="0"/>
              <a:t>参数，不能再改变导航路由。</a:t>
            </a:r>
          </a:p>
          <a:p>
            <a:pPr lvl="2"/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9004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教</a:t>
            </a:r>
            <a:r>
              <a:rPr lang="zh-CN" altLang="en-US" dirty="0" smtClean="0"/>
              <a:t>学资源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552" y="1700808"/>
            <a:ext cx="8352928" cy="4525963"/>
          </a:xfrm>
        </p:spPr>
        <p:txBody>
          <a:bodyPr/>
          <a:lstStyle/>
          <a:p>
            <a:r>
              <a:rPr lang="zh-CN" altLang="en-US" dirty="0" smtClean="0"/>
              <a:t>参考书籍：</a:t>
            </a:r>
            <a:r>
              <a:rPr lang="en-US" altLang="zh-CN" dirty="0" smtClean="0"/>
              <a:t>《</a:t>
            </a:r>
            <a:r>
              <a:rPr lang="zh-CN" altLang="en-US" dirty="0" smtClean="0"/>
              <a:t>精通</a:t>
            </a:r>
            <a:r>
              <a:rPr lang="en-US" altLang="zh-CN" dirty="0" smtClean="0"/>
              <a:t>Vue.js</a:t>
            </a:r>
            <a:r>
              <a:rPr lang="zh-CN" altLang="en-US" dirty="0" smtClean="0"/>
              <a:t>：</a:t>
            </a:r>
            <a:r>
              <a:rPr lang="en-US" altLang="zh-CN" dirty="0" smtClean="0"/>
              <a:t>Web</a:t>
            </a:r>
            <a:r>
              <a:rPr lang="zh-CN" altLang="en-US" dirty="0" smtClean="0"/>
              <a:t>前端开发技术详解</a:t>
            </a:r>
            <a:r>
              <a:rPr lang="en-US" altLang="zh-CN" dirty="0" smtClean="0"/>
              <a:t>》</a:t>
            </a:r>
            <a:r>
              <a:rPr lang="zh-CN" altLang="en-US" dirty="0" smtClean="0"/>
              <a:t>，作者孙卫琴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/>
              <a:t>技</a:t>
            </a:r>
            <a:r>
              <a:rPr lang="zh-CN" altLang="en-US" dirty="0" smtClean="0"/>
              <a:t>术支持网址：</a:t>
            </a:r>
            <a:r>
              <a:rPr lang="en-US" altLang="zh-CN" dirty="0" smtClean="0"/>
              <a:t>www.javathinker.net/vue.jsp</a:t>
            </a:r>
          </a:p>
          <a:p>
            <a:endParaRPr lang="en-US" altLang="zh-CN" dirty="0" smtClean="0"/>
          </a:p>
          <a:p>
            <a:r>
              <a:rPr lang="zh-CN" altLang="en-US" dirty="0"/>
              <a:t>源代</a:t>
            </a:r>
            <a:r>
              <a:rPr lang="zh-CN" altLang="en-US" dirty="0" smtClean="0"/>
              <a:t>码下载地址：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http://www.javathinker.net/kecheng/vue/sourcecode.rar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303240" y="6492875"/>
            <a:ext cx="6840760" cy="365125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dirty="0" smtClean="0"/>
              <a:t>在线课程：</a:t>
            </a:r>
            <a:r>
              <a:rPr lang="en-US" altLang="zh-CN" dirty="0" smtClean="0"/>
              <a:t>javathinker.ke.qq.com       QQ</a:t>
            </a:r>
            <a:r>
              <a:rPr lang="zh-CN" altLang="en-US" dirty="0" smtClean="0"/>
              <a:t>学习群：</a:t>
            </a:r>
            <a:r>
              <a:rPr lang="en-US" altLang="zh-CN" dirty="0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3318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Vue</a:t>
            </a:r>
            <a:r>
              <a:rPr lang="zh-CN" altLang="en-US" dirty="0" smtClean="0"/>
              <a:t>组件的模板的编译和渲染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zh-CN" sz="3200" dirty="0"/>
              <a:t>在Vue组件的模板中会包含Vue指令和插值表达式等，这些内容无法被浏览器解析，需要依靠Vue框架进行编译和渲染，生成浏览器可以理解的DOM。</a:t>
            </a:r>
            <a:endParaRPr lang="zh-CN" altLang="en-US" sz="3200" dirty="0"/>
          </a:p>
        </p:txBody>
      </p:sp>
      <p:pic>
        <p:nvPicPr>
          <p:cNvPr id="4" name="图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05064"/>
            <a:ext cx="3456384" cy="16561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0472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11.11.1  </a:t>
            </a:r>
            <a:r>
              <a:rPr lang="zh-CN" altLang="zh-CN" b="1" dirty="0"/>
              <a:t>全局导航守卫函数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504" y="1600200"/>
            <a:ext cx="3528392" cy="45259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altLang="zh-CN" sz="3500" dirty="0" smtClean="0">
                <a:solidFill>
                  <a:srgbClr val="0070C0"/>
                </a:solidFill>
                <a:latin typeface="+mn-ea"/>
              </a:rPr>
              <a:t>const </a:t>
            </a:r>
            <a:r>
              <a:rPr lang="en-US" altLang="zh-CN" sz="3500" dirty="0">
                <a:solidFill>
                  <a:srgbClr val="0070C0"/>
                </a:solidFill>
                <a:latin typeface="+mn-ea"/>
              </a:rPr>
              <a:t>router = createRouter({</a:t>
            </a:r>
            <a:endParaRPr lang="zh-CN" altLang="zh-CN" sz="35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3500" dirty="0">
                <a:solidFill>
                  <a:srgbClr val="0070C0"/>
                </a:solidFill>
                <a:latin typeface="+mn-ea"/>
              </a:rPr>
              <a:t>  history: routerHistory,</a:t>
            </a:r>
            <a:endParaRPr lang="zh-CN" altLang="zh-CN" sz="35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3500" dirty="0">
                <a:solidFill>
                  <a:srgbClr val="0070C0"/>
                </a:solidFill>
                <a:latin typeface="+mn-ea"/>
              </a:rPr>
              <a:t>  routes: [</a:t>
            </a:r>
            <a:endParaRPr lang="zh-CN" altLang="zh-CN" sz="35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3500" dirty="0">
                <a:solidFill>
                  <a:srgbClr val="0070C0"/>
                </a:solidFill>
                <a:latin typeface="+mn-ea"/>
              </a:rPr>
              <a:t>    {</a:t>
            </a:r>
            <a:endParaRPr lang="zh-CN" altLang="zh-CN" sz="35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3500" dirty="0">
                <a:solidFill>
                  <a:srgbClr val="0070C0"/>
                </a:solidFill>
                <a:latin typeface="+mn-ea"/>
              </a:rPr>
              <a:t>      path: '/essay',</a:t>
            </a:r>
            <a:endParaRPr lang="zh-CN" altLang="zh-CN" sz="35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3500" dirty="0">
                <a:solidFill>
                  <a:srgbClr val="0070C0"/>
                </a:solidFill>
                <a:latin typeface="+mn-ea"/>
              </a:rPr>
              <a:t>      component: Essay,</a:t>
            </a:r>
            <a:endParaRPr lang="zh-CN" altLang="zh-CN" sz="35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3500" dirty="0">
                <a:solidFill>
                  <a:srgbClr val="0070C0"/>
                </a:solidFill>
                <a:latin typeface="+mn-ea"/>
              </a:rPr>
              <a:t>   </a:t>
            </a:r>
            <a:r>
              <a:rPr lang="en-US" altLang="zh-CN" sz="3500" b="1" dirty="0">
                <a:solidFill>
                  <a:srgbClr val="0070C0"/>
                </a:solidFill>
                <a:latin typeface="+mn-ea"/>
              </a:rPr>
              <a:t>   meta:{</a:t>
            </a:r>
            <a:endParaRPr lang="zh-CN" altLang="zh-CN" sz="35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3500" b="1" dirty="0" smtClean="0">
                <a:solidFill>
                  <a:srgbClr val="0070C0"/>
                </a:solidFill>
                <a:latin typeface="+mn-ea"/>
              </a:rPr>
              <a:t>        title</a:t>
            </a:r>
            <a:r>
              <a:rPr lang="en-US" altLang="zh-CN" sz="3500" b="1" dirty="0">
                <a:solidFill>
                  <a:srgbClr val="0070C0"/>
                </a:solidFill>
                <a:latin typeface="+mn-ea"/>
              </a:rPr>
              <a:t>: 'essay' </a:t>
            </a:r>
            <a:endParaRPr lang="zh-CN" altLang="zh-CN" sz="35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3500" b="1" dirty="0">
                <a:solidFill>
                  <a:srgbClr val="0070C0"/>
                </a:solidFill>
                <a:latin typeface="+mn-ea"/>
              </a:rPr>
              <a:t>      },</a:t>
            </a:r>
            <a:endParaRPr lang="zh-CN" altLang="zh-CN" sz="35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3500" dirty="0">
                <a:solidFill>
                  <a:srgbClr val="0070C0"/>
                </a:solidFill>
                <a:latin typeface="+mn-ea"/>
              </a:rPr>
              <a:t>      children:[……]</a:t>
            </a:r>
            <a:endParaRPr lang="zh-CN" altLang="zh-CN" sz="35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3500" dirty="0">
                <a:solidFill>
                  <a:srgbClr val="0070C0"/>
                </a:solidFill>
                <a:latin typeface="+mn-ea"/>
              </a:rPr>
              <a:t>    }</a:t>
            </a:r>
            <a:endParaRPr lang="zh-CN" altLang="zh-CN" sz="35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3500" dirty="0">
                <a:solidFill>
                  <a:srgbClr val="0070C0"/>
                </a:solidFill>
                <a:latin typeface="+mn-ea"/>
              </a:rPr>
              <a:t>    ……</a:t>
            </a:r>
            <a:endParaRPr lang="zh-CN" altLang="zh-CN" sz="35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3500" dirty="0">
                <a:solidFill>
                  <a:srgbClr val="0070C0"/>
                </a:solidFill>
                <a:latin typeface="+mn-ea"/>
              </a:rPr>
              <a:t>  ]</a:t>
            </a:r>
            <a:endParaRPr lang="zh-CN" altLang="zh-CN" sz="35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3500" dirty="0">
                <a:solidFill>
                  <a:srgbClr val="0070C0"/>
                </a:solidFill>
                <a:latin typeface="+mn-ea"/>
              </a:rPr>
              <a:t>})</a:t>
            </a:r>
            <a:endParaRPr lang="zh-CN" altLang="zh-CN" sz="35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3500" dirty="0">
                <a:latin typeface="+mn-ea"/>
              </a:rPr>
              <a:t> </a:t>
            </a:r>
            <a:endParaRPr lang="zh-CN" altLang="zh-CN" sz="3500" dirty="0">
              <a:latin typeface="+mn-ea"/>
            </a:endParaRPr>
          </a:p>
          <a:p>
            <a:endParaRPr lang="zh-CN" altLang="en-US" dirty="0"/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4283968" y="1340768"/>
            <a:ext cx="439248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zh-CN" sz="1800" dirty="0" smtClean="0">
                <a:solidFill>
                  <a:srgbClr val="0070C0"/>
                </a:solidFill>
                <a:latin typeface="+mn-ea"/>
              </a:rPr>
              <a:t> </a:t>
            </a:r>
            <a:endParaRPr lang="zh-CN" altLang="zh-CN" sz="1800" dirty="0" smtClean="0">
              <a:solidFill>
                <a:srgbClr val="0070C0"/>
              </a:solidFill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1800" dirty="0" smtClean="0">
                <a:solidFill>
                  <a:srgbClr val="0070C0"/>
                </a:solidFill>
                <a:latin typeface="+mn-ea"/>
              </a:rPr>
              <a:t>router.afterEach((to) =&gt; {</a:t>
            </a:r>
            <a:endParaRPr lang="zh-CN" altLang="zh-CN" sz="1800" dirty="0" smtClean="0">
              <a:solidFill>
                <a:srgbClr val="0070C0"/>
              </a:solidFill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1800" dirty="0" smtClean="0">
                <a:solidFill>
                  <a:srgbClr val="0070C0"/>
                </a:solidFill>
                <a:latin typeface="+mn-ea"/>
              </a:rPr>
              <a:t>  if(to.meta.title) </a:t>
            </a:r>
            <a:endParaRPr lang="zh-CN" altLang="zh-CN" sz="1800" dirty="0" smtClean="0">
              <a:solidFill>
                <a:srgbClr val="0070C0"/>
              </a:solidFill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1800" dirty="0" smtClean="0">
                <a:solidFill>
                  <a:srgbClr val="0070C0"/>
                </a:solidFill>
                <a:latin typeface="+mn-ea"/>
              </a:rPr>
              <a:t>    document.title = to.meta.title</a:t>
            </a:r>
            <a:endParaRPr lang="zh-CN" altLang="zh-CN" sz="1800" dirty="0" smtClean="0">
              <a:solidFill>
                <a:srgbClr val="0070C0"/>
              </a:solidFill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1800" dirty="0" smtClean="0">
                <a:solidFill>
                  <a:srgbClr val="0070C0"/>
                </a:solidFill>
                <a:latin typeface="+mn-ea"/>
              </a:rPr>
              <a:t>  else</a:t>
            </a:r>
            <a:endParaRPr lang="zh-CN" altLang="zh-CN" sz="1800" dirty="0" smtClean="0">
              <a:solidFill>
                <a:srgbClr val="0070C0"/>
              </a:solidFill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1800" dirty="0" smtClean="0">
                <a:solidFill>
                  <a:srgbClr val="0070C0"/>
                </a:solidFill>
                <a:latin typeface="+mn-ea"/>
              </a:rPr>
              <a:t>    document.title = 'helloworld'</a:t>
            </a:r>
            <a:endParaRPr lang="zh-CN" altLang="zh-CN" sz="1800" dirty="0" smtClean="0">
              <a:solidFill>
                <a:srgbClr val="0070C0"/>
              </a:solidFill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1800" dirty="0" smtClean="0">
                <a:solidFill>
                  <a:srgbClr val="0070C0"/>
                </a:solidFill>
                <a:latin typeface="+mn-ea"/>
              </a:rPr>
              <a:t>})</a:t>
            </a:r>
            <a:endParaRPr lang="zh-CN" altLang="zh-CN" sz="1800" dirty="0" smtClean="0">
              <a:solidFill>
                <a:srgbClr val="0070C0"/>
              </a:solidFill>
              <a:latin typeface="+mn-ea"/>
            </a:endParaRPr>
          </a:p>
          <a:p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4104456" y="450912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zh-CN" dirty="0"/>
              <a:t>如果访问链接“</a:t>
            </a:r>
            <a:r>
              <a:rPr lang="en-US" altLang="zh-CN" dirty="0"/>
              <a:t>/essay</a:t>
            </a:r>
            <a:r>
              <a:rPr lang="zh-CN" altLang="zh-CN" dirty="0"/>
              <a:t>”，页面的标题为“</a:t>
            </a:r>
            <a:r>
              <a:rPr lang="en-US" altLang="zh-CN" dirty="0"/>
              <a:t>essay</a:t>
            </a:r>
            <a:r>
              <a:rPr lang="zh-CN" altLang="zh-CN" dirty="0"/>
              <a:t>”，如果访问其他链接，页面的标题为“</a:t>
            </a:r>
            <a:r>
              <a:rPr lang="en-US" altLang="zh-CN" dirty="0"/>
              <a:t>helloworld</a:t>
            </a:r>
            <a:r>
              <a:rPr lang="zh-CN" altLang="zh-CN" dirty="0"/>
              <a:t>”。</a:t>
            </a:r>
          </a:p>
        </p:txBody>
      </p:sp>
      <p:sp>
        <p:nvSpPr>
          <p:cNvPr id="6" name="矩形 5"/>
          <p:cNvSpPr/>
          <p:nvPr/>
        </p:nvSpPr>
        <p:spPr>
          <a:xfrm>
            <a:off x="7541994" y="1709972"/>
            <a:ext cx="110799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/>
              <a:t>index.js</a:t>
            </a:r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1845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11664"/>
          </a:xfrm>
        </p:spPr>
        <p:txBody>
          <a:bodyPr>
            <a:noAutofit/>
          </a:bodyPr>
          <a:lstStyle/>
          <a:p>
            <a:r>
              <a:rPr lang="en-US" altLang="zh-CN" sz="3600" dirty="0" smtClean="0"/>
              <a:t>11.11.2  </a:t>
            </a:r>
            <a:r>
              <a:rPr lang="zh-CN" altLang="zh-CN" sz="3600" b="1" dirty="0" smtClean="0"/>
              <a:t>特</a:t>
            </a:r>
            <a:r>
              <a:rPr lang="zh-CN" altLang="zh-CN" sz="3600" b="1" dirty="0"/>
              <a:t>定路由的导航守卫函数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zh-CN" dirty="0" smtClean="0"/>
              <a:t>在</a:t>
            </a:r>
            <a:r>
              <a:rPr lang="zh-CN" altLang="zh-CN" dirty="0"/>
              <a:t>配置路由时，可以设定</a:t>
            </a:r>
            <a:r>
              <a:rPr lang="en-US" altLang="zh-CN" dirty="0"/>
              <a:t>beforeEnter()</a:t>
            </a:r>
            <a:r>
              <a:rPr lang="zh-CN" altLang="zh-CN" dirty="0"/>
              <a:t>导航守卫函数，它只对当前路由起作用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r>
              <a:rPr lang="zh-CN" altLang="zh-CN" dirty="0" smtClean="0"/>
              <a:t>当</a:t>
            </a:r>
            <a:r>
              <a:rPr lang="zh-CN" altLang="zh-CN" dirty="0"/>
              <a:t>路由管理器调用了全局的导航守卫函数</a:t>
            </a:r>
            <a:r>
              <a:rPr lang="en-US" altLang="zh-CN" dirty="0"/>
              <a:t>beforeEach()</a:t>
            </a:r>
            <a:r>
              <a:rPr lang="zh-CN" altLang="zh-CN" dirty="0"/>
              <a:t>之后，在调用组件内的导航守卫函数之前，会调用</a:t>
            </a:r>
            <a:r>
              <a:rPr lang="en-US" altLang="zh-CN" dirty="0"/>
              <a:t>beforeEnter()</a:t>
            </a:r>
            <a:r>
              <a:rPr lang="zh-CN" altLang="zh-CN" dirty="0"/>
              <a:t>函数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endParaRPr lang="zh-CN" altLang="zh-CN" dirty="0"/>
          </a:p>
          <a:p>
            <a:r>
              <a:rPr lang="zh-CN" altLang="zh-CN" dirty="0"/>
              <a:t>例</a:t>
            </a:r>
            <a:r>
              <a:rPr lang="zh-CN" altLang="zh-CN" dirty="0" smtClean="0"/>
              <a:t>如：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   </a:t>
            </a:r>
            <a:r>
              <a:rPr lang="en-US" altLang="zh-CN" dirty="0" smtClean="0"/>
              <a:t> </a:t>
            </a:r>
            <a:r>
              <a:rPr lang="en-US" altLang="zh-CN" dirty="0">
                <a:solidFill>
                  <a:srgbClr val="0070C0"/>
                </a:solidFill>
                <a:latin typeface="+mn-ea"/>
              </a:rPr>
              <a:t>{ path: '/item/:id', </a:t>
            </a:r>
            <a:endParaRPr lang="zh-CN" altLang="zh-CN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rgbClr val="0070C0"/>
                </a:solidFill>
                <a:latin typeface="+mn-ea"/>
              </a:rPr>
              <a:t>          component: ItemComponent,</a:t>
            </a:r>
            <a:endParaRPr lang="zh-CN" altLang="zh-CN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rgbClr val="0070C0"/>
                </a:solidFill>
                <a:latin typeface="+mn-ea"/>
              </a:rPr>
              <a:t>          //</a:t>
            </a:r>
            <a:r>
              <a:rPr lang="zh-CN" altLang="zh-CN" dirty="0">
                <a:solidFill>
                  <a:srgbClr val="0070C0"/>
                </a:solidFill>
                <a:latin typeface="+mn-ea"/>
              </a:rPr>
              <a:t>特定路由的导航守卫函数</a:t>
            </a:r>
          </a:p>
          <a:p>
            <a:pPr marL="0" indent="0">
              <a:buNone/>
            </a:pPr>
            <a:r>
              <a:rPr lang="en-US" altLang="zh-CN" dirty="0">
                <a:solidFill>
                  <a:srgbClr val="0070C0"/>
                </a:solidFill>
                <a:latin typeface="+mn-ea"/>
              </a:rPr>
              <a:t> </a:t>
            </a:r>
            <a:r>
              <a:rPr lang="en-US" altLang="zh-CN" b="1" dirty="0">
                <a:solidFill>
                  <a:srgbClr val="0070C0"/>
                </a:solidFill>
                <a:latin typeface="+mn-ea"/>
              </a:rPr>
              <a:t>         beforeEnter: (to,from) =&gt;{</a:t>
            </a:r>
            <a:endParaRPr lang="zh-CN" altLang="zh-CN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b="1" dirty="0">
                <a:solidFill>
                  <a:srgbClr val="0070C0"/>
                </a:solidFill>
                <a:latin typeface="+mn-ea"/>
              </a:rPr>
              <a:t>            log('beforeEnter:',to,from)</a:t>
            </a:r>
            <a:endParaRPr lang="zh-CN" altLang="zh-CN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b="1" dirty="0">
                <a:solidFill>
                  <a:srgbClr val="0070C0"/>
                </a:solidFill>
                <a:latin typeface="+mn-ea"/>
              </a:rPr>
              <a:t>          } </a:t>
            </a:r>
            <a:endParaRPr lang="zh-CN" altLang="zh-CN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rgbClr val="0070C0"/>
                </a:solidFill>
                <a:latin typeface="+mn-ea"/>
              </a:rPr>
              <a:t>        }</a:t>
            </a:r>
            <a:endParaRPr lang="zh-CN" altLang="zh-CN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endParaRPr lang="zh-CN" altLang="en-US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1233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4400" dirty="0" smtClean="0"/>
              <a:t/>
            </a:r>
            <a:br>
              <a:rPr lang="en-US" altLang="zh-CN" sz="4400" dirty="0" smtClean="0"/>
            </a:br>
            <a:r>
              <a:rPr lang="en-US" altLang="zh-CN" sz="4400" dirty="0" smtClean="0"/>
              <a:t>11.11.3  </a:t>
            </a:r>
            <a:r>
              <a:rPr lang="zh-CN" altLang="zh-CN" sz="4400" dirty="0"/>
              <a:t>组件内的导航守卫函数</a:t>
            </a:r>
            <a:r>
              <a:rPr lang="zh-CN" altLang="zh-CN" b="1" dirty="0"/>
              <a:t/>
            </a:r>
            <a:br>
              <a:rPr lang="zh-CN" altLang="zh-CN" b="1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zh-CN" dirty="0" smtClean="0"/>
              <a:t>组</a:t>
            </a:r>
            <a:r>
              <a:rPr lang="zh-CN" altLang="zh-CN" dirty="0"/>
              <a:t>件内的导航守卫函数只对当前组件有效，包括：</a:t>
            </a:r>
          </a:p>
          <a:p>
            <a:pPr lvl="1"/>
            <a:r>
              <a:rPr lang="zh-CN" altLang="zh-CN" dirty="0"/>
              <a:t>（</a:t>
            </a:r>
            <a:r>
              <a:rPr lang="en-US" altLang="zh-CN" dirty="0"/>
              <a:t>1</a:t>
            </a:r>
            <a:r>
              <a:rPr lang="zh-CN" altLang="zh-CN" dirty="0"/>
              <a:t>）</a:t>
            </a:r>
            <a:r>
              <a:rPr lang="en-US" altLang="zh-CN" dirty="0"/>
              <a:t>beforeRouteEnter()</a:t>
            </a:r>
            <a:r>
              <a:rPr lang="zh-CN" altLang="zh-CN" dirty="0"/>
              <a:t>：当组件实例尚未创建，并且组件的路由被确认之前调用。在该函数中不能通过</a:t>
            </a:r>
            <a:r>
              <a:rPr lang="en-US" altLang="zh-CN" dirty="0"/>
              <a:t>this</a:t>
            </a:r>
            <a:r>
              <a:rPr lang="zh-CN" altLang="zh-CN" dirty="0"/>
              <a:t>关键字来访问组件实例。</a:t>
            </a:r>
          </a:p>
          <a:p>
            <a:pPr lvl="1"/>
            <a:r>
              <a:rPr lang="zh-CN" altLang="zh-CN" dirty="0"/>
              <a:t>（</a:t>
            </a:r>
            <a:r>
              <a:rPr lang="en-US" altLang="zh-CN" dirty="0"/>
              <a:t>2</a:t>
            </a:r>
            <a:r>
              <a:rPr lang="zh-CN" altLang="zh-CN" dirty="0"/>
              <a:t>）</a:t>
            </a:r>
            <a:r>
              <a:rPr lang="en-US" altLang="zh-CN" dirty="0"/>
              <a:t>beforeRouteUpdate()</a:t>
            </a:r>
            <a:r>
              <a:rPr lang="zh-CN" altLang="zh-CN" dirty="0"/>
              <a:t>：当组件实例被重用时调用。例如当路由从“</a:t>
            </a:r>
            <a:r>
              <a:rPr lang="en-US" altLang="zh-CN" dirty="0"/>
              <a:t>/item/1</a:t>
            </a:r>
            <a:r>
              <a:rPr lang="zh-CN" altLang="zh-CN" dirty="0"/>
              <a:t>”变为“</a:t>
            </a:r>
            <a:r>
              <a:rPr lang="en-US" altLang="zh-CN" dirty="0"/>
              <a:t>/item/2</a:t>
            </a:r>
            <a:r>
              <a:rPr lang="zh-CN" altLang="zh-CN" dirty="0"/>
              <a:t>”时，会重用</a:t>
            </a:r>
            <a:r>
              <a:rPr lang="en-US" altLang="zh-CN" dirty="0"/>
              <a:t>Item</a:t>
            </a:r>
            <a:r>
              <a:rPr lang="zh-CN" altLang="zh-CN" dirty="0"/>
              <a:t>组件，在这种情况下会调用</a:t>
            </a:r>
            <a:r>
              <a:rPr lang="en-US" altLang="zh-CN" dirty="0"/>
              <a:t>beforeRouteUpdate()</a:t>
            </a:r>
            <a:r>
              <a:rPr lang="zh-CN" altLang="zh-CN" dirty="0"/>
              <a:t>函数。在该函数中可以通过</a:t>
            </a:r>
            <a:r>
              <a:rPr lang="en-US" altLang="zh-CN" dirty="0"/>
              <a:t>this</a:t>
            </a:r>
            <a:r>
              <a:rPr lang="zh-CN" altLang="zh-CN" dirty="0"/>
              <a:t>来访问当前组件实例。</a:t>
            </a:r>
          </a:p>
          <a:p>
            <a:pPr lvl="1"/>
            <a:r>
              <a:rPr lang="zh-CN" altLang="zh-CN" dirty="0"/>
              <a:t>（</a:t>
            </a:r>
            <a:r>
              <a:rPr lang="en-US" altLang="zh-CN" dirty="0"/>
              <a:t>3</a:t>
            </a:r>
            <a:r>
              <a:rPr lang="zh-CN" altLang="zh-CN" dirty="0"/>
              <a:t>）</a:t>
            </a:r>
            <a:r>
              <a:rPr lang="en-US" altLang="zh-CN" dirty="0"/>
              <a:t>beforeRouteLeave()</a:t>
            </a:r>
            <a:r>
              <a:rPr lang="zh-CN" altLang="zh-CN" dirty="0"/>
              <a:t>：将要离开当前组件的路由，即将导航到其他组件的路由前调用该函数。在该函数中可以通过</a:t>
            </a:r>
            <a:r>
              <a:rPr lang="en-US" altLang="zh-CN" dirty="0"/>
              <a:t>this</a:t>
            </a:r>
            <a:r>
              <a:rPr lang="zh-CN" altLang="zh-CN" dirty="0"/>
              <a:t>关键字来访问当前组件实例。</a:t>
            </a: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3715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4400" dirty="0" smtClean="0"/>
              <a:t/>
            </a:r>
            <a:br>
              <a:rPr lang="en-US" altLang="zh-CN" sz="4400" dirty="0" smtClean="0"/>
            </a:br>
            <a:r>
              <a:rPr lang="en-US" altLang="zh-CN" sz="4400" dirty="0" smtClean="0"/>
              <a:t>11.11.3  </a:t>
            </a:r>
            <a:r>
              <a:rPr lang="zh-CN" altLang="zh-CN" sz="4400" dirty="0"/>
              <a:t>组件内的导航守卫函数</a:t>
            </a:r>
            <a:r>
              <a:rPr lang="zh-CN" altLang="zh-CN" b="1" dirty="0"/>
              <a:t/>
            </a:r>
            <a:br>
              <a:rPr lang="zh-CN" altLang="zh-CN" b="1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Item.vue</a:t>
            </a:r>
            <a:r>
              <a:rPr lang="zh-CN" altLang="zh-CN" dirty="0"/>
              <a:t>，再增加一个</a:t>
            </a:r>
            <a:r>
              <a:rPr lang="en-US" altLang="zh-CN" dirty="0"/>
              <a:t>beforeRouteLeave()</a:t>
            </a:r>
            <a:r>
              <a:rPr lang="zh-CN" altLang="zh-CN" dirty="0"/>
              <a:t>函数</a:t>
            </a:r>
            <a:r>
              <a:rPr lang="zh-CN" altLang="zh-CN" dirty="0" smtClean="0"/>
              <a:t>：</a:t>
            </a:r>
            <a:endParaRPr lang="en-US" altLang="zh-CN" dirty="0" smtClean="0"/>
          </a:p>
          <a:p>
            <a:endParaRPr lang="zh-CN" altLang="zh-CN" dirty="0"/>
          </a:p>
          <a:p>
            <a:pPr marL="0" indent="0">
              <a:buNone/>
            </a:pP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beforeRouteLeave () {</a:t>
            </a:r>
            <a:endParaRPr lang="zh-CN" altLang="zh-CN" sz="20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  const answer = window.confirm('</a:t>
            </a:r>
            <a:r>
              <a:rPr lang="zh-CN" altLang="zh-CN" sz="2000" dirty="0">
                <a:solidFill>
                  <a:srgbClr val="0070C0"/>
                </a:solidFill>
                <a:latin typeface="+mn-ea"/>
              </a:rPr>
              <a:t>确定要离开本页面吗？</a:t>
            </a: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')</a:t>
            </a:r>
            <a:endParaRPr lang="zh-CN" altLang="zh-CN" sz="20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  if (!answer) return false</a:t>
            </a:r>
            <a:endParaRPr lang="zh-CN" altLang="zh-CN" sz="20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}</a:t>
            </a:r>
            <a:endParaRPr lang="zh-CN" altLang="zh-CN" sz="2000" dirty="0">
              <a:solidFill>
                <a:srgbClr val="0070C0"/>
              </a:solidFill>
              <a:latin typeface="+mn-ea"/>
            </a:endParaRPr>
          </a:p>
          <a:p>
            <a:endParaRPr lang="zh-CN" altLang="en-US" dirty="0"/>
          </a:p>
        </p:txBody>
      </p:sp>
      <p:pic>
        <p:nvPicPr>
          <p:cNvPr id="4" name="图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361557"/>
            <a:ext cx="3638550" cy="12890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1859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11664"/>
          </a:xfrm>
        </p:spPr>
        <p:txBody>
          <a:bodyPr>
            <a:normAutofit fontScale="90000"/>
          </a:bodyPr>
          <a:lstStyle/>
          <a:p>
            <a:r>
              <a:rPr lang="zh-CN" altLang="en-US" sz="4400" dirty="0"/>
              <a:t>第</a:t>
            </a:r>
            <a:r>
              <a:rPr lang="en-US" altLang="zh-CN" sz="4400" dirty="0"/>
              <a:t>12</a:t>
            </a:r>
            <a:r>
              <a:rPr lang="zh-CN" altLang="en-US" sz="4400" dirty="0"/>
              <a:t>章  组合（</a:t>
            </a:r>
            <a:r>
              <a:rPr lang="en-US" altLang="zh-CN" sz="4400" dirty="0"/>
              <a:t>Composition</a:t>
            </a:r>
            <a:r>
              <a:rPr lang="zh-CN" altLang="en-US" sz="4400" dirty="0"/>
              <a:t>）</a:t>
            </a:r>
            <a:r>
              <a:rPr lang="en-US" altLang="zh-CN" sz="4400" dirty="0" smtClean="0"/>
              <a:t>API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/>
              <a:t>12.1  </a:t>
            </a:r>
            <a:r>
              <a:rPr lang="en-US" altLang="zh-CN" sz="2800" dirty="0"/>
              <a:t>setup()</a:t>
            </a:r>
            <a:r>
              <a:rPr lang="zh-CN" altLang="en-US" sz="2800" dirty="0"/>
              <a:t>函数的用法	</a:t>
            </a:r>
          </a:p>
          <a:p>
            <a:pPr lvl="1"/>
            <a:r>
              <a:rPr lang="en-US" altLang="zh-CN" sz="2400" dirty="0"/>
              <a:t>12.1.1  props</a:t>
            </a:r>
            <a:r>
              <a:rPr lang="zh-CN" altLang="en-US" sz="2400" dirty="0"/>
              <a:t>参数	</a:t>
            </a:r>
          </a:p>
          <a:p>
            <a:pPr lvl="1"/>
            <a:r>
              <a:rPr lang="en-US" altLang="zh-CN" sz="2400" dirty="0"/>
              <a:t>12.1.2  context</a:t>
            </a:r>
            <a:r>
              <a:rPr lang="zh-CN" altLang="en-US" sz="2400" dirty="0"/>
              <a:t>参数	</a:t>
            </a:r>
          </a:p>
          <a:p>
            <a:pPr lvl="1"/>
            <a:r>
              <a:rPr lang="en-US" altLang="zh-CN" sz="2400" dirty="0"/>
              <a:t>12.1.3  ref()</a:t>
            </a:r>
            <a:r>
              <a:rPr lang="zh-CN" altLang="en-US" sz="2400" dirty="0"/>
              <a:t>函数	</a:t>
            </a:r>
          </a:p>
          <a:p>
            <a:pPr lvl="1"/>
            <a:r>
              <a:rPr lang="en-US" altLang="zh-CN" sz="2400" dirty="0"/>
              <a:t>12.1.4  reactive()</a:t>
            </a:r>
            <a:r>
              <a:rPr lang="zh-CN" altLang="en-US" sz="2400" dirty="0"/>
              <a:t>函数	</a:t>
            </a:r>
          </a:p>
          <a:p>
            <a:pPr lvl="1"/>
            <a:r>
              <a:rPr lang="en-US" altLang="zh-CN" sz="2400" dirty="0"/>
              <a:t>12.1.5  toRefs()</a:t>
            </a:r>
            <a:r>
              <a:rPr lang="zh-CN" altLang="en-US" sz="2400" dirty="0"/>
              <a:t>函数	</a:t>
            </a:r>
          </a:p>
          <a:p>
            <a:pPr lvl="1"/>
            <a:r>
              <a:rPr lang="en-US" altLang="zh-CN" sz="2400" dirty="0"/>
              <a:t>12.1.6  readonly()</a:t>
            </a:r>
            <a:r>
              <a:rPr lang="zh-CN" altLang="en-US" sz="2400" dirty="0"/>
              <a:t>函数	</a:t>
            </a:r>
          </a:p>
          <a:p>
            <a:r>
              <a:rPr lang="en-US" altLang="zh-CN" sz="2800" dirty="0"/>
              <a:t>12.2  </a:t>
            </a:r>
            <a:r>
              <a:rPr lang="zh-CN" altLang="en-US" sz="2800" dirty="0"/>
              <a:t>分割</a:t>
            </a:r>
            <a:r>
              <a:rPr lang="en-US" altLang="zh-CN" sz="2800" dirty="0"/>
              <a:t>setup()</a:t>
            </a:r>
            <a:r>
              <a:rPr lang="zh-CN" altLang="en-US" sz="2800" dirty="0"/>
              <a:t>函数	</a:t>
            </a:r>
          </a:p>
          <a:p>
            <a:pPr lvl="1"/>
            <a:r>
              <a:rPr lang="en-US" altLang="zh-CN" sz="2400" dirty="0"/>
              <a:t>12.2.1  </a:t>
            </a:r>
            <a:r>
              <a:rPr lang="zh-CN" altLang="en-US" sz="2400" dirty="0"/>
              <a:t>把</a:t>
            </a:r>
            <a:r>
              <a:rPr lang="en-US" altLang="zh-CN" sz="2400" dirty="0"/>
              <a:t>setup()</a:t>
            </a:r>
            <a:r>
              <a:rPr lang="zh-CN" altLang="en-US" sz="2400" dirty="0"/>
              <a:t>函数分割到多个函数中	</a:t>
            </a:r>
          </a:p>
          <a:p>
            <a:pPr lvl="1"/>
            <a:r>
              <a:rPr lang="en-US" altLang="zh-CN" sz="2400" dirty="0"/>
              <a:t>12.2.2  </a:t>
            </a:r>
            <a:r>
              <a:rPr lang="zh-CN" altLang="en-US" sz="2400" dirty="0"/>
              <a:t>把</a:t>
            </a:r>
            <a:r>
              <a:rPr lang="en-US" altLang="zh-CN" sz="2400" dirty="0"/>
              <a:t>setup()</a:t>
            </a:r>
            <a:r>
              <a:rPr lang="zh-CN" altLang="en-US" sz="2400" dirty="0"/>
              <a:t>函数分割到多个文件中	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2436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4000" dirty="0"/>
              <a:t>第</a:t>
            </a:r>
            <a:r>
              <a:rPr lang="en-US" altLang="zh-CN" sz="4000" dirty="0"/>
              <a:t>12</a:t>
            </a:r>
            <a:r>
              <a:rPr lang="zh-CN" altLang="en-US" sz="4000" dirty="0"/>
              <a:t>章  组合（</a:t>
            </a:r>
            <a:r>
              <a:rPr lang="en-US" altLang="zh-CN" sz="4000" dirty="0"/>
              <a:t>Composition</a:t>
            </a:r>
            <a:r>
              <a:rPr lang="zh-CN" altLang="en-US" sz="4000" dirty="0"/>
              <a:t>）</a:t>
            </a:r>
            <a:r>
              <a:rPr lang="en-US" altLang="zh-CN" sz="4000" dirty="0"/>
              <a:t>API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sz="3200" dirty="0"/>
              <a:t>组合（</a:t>
            </a:r>
            <a:r>
              <a:rPr lang="en-US" altLang="zh-CN" sz="3200" dirty="0"/>
              <a:t>Composition</a:t>
            </a:r>
            <a:r>
              <a:rPr lang="zh-CN" altLang="zh-CN" sz="3200" dirty="0"/>
              <a:t>）</a:t>
            </a:r>
            <a:r>
              <a:rPr lang="en-US" altLang="zh-CN" sz="3200" dirty="0" smtClean="0"/>
              <a:t>API</a:t>
            </a:r>
            <a:r>
              <a:rPr lang="zh-CN" altLang="zh-CN" sz="3200" dirty="0" smtClean="0"/>
              <a:t>可</a:t>
            </a:r>
            <a:r>
              <a:rPr lang="zh-CN" altLang="zh-CN" sz="3200" dirty="0"/>
              <a:t>以对一个组件进行灵活地切割，而且是把处理相同业务逻辑的代码放到同样的模块中</a:t>
            </a:r>
            <a:r>
              <a:rPr lang="zh-CN" altLang="zh-CN" sz="3200" dirty="0" smtClean="0"/>
              <a:t>。</a:t>
            </a:r>
            <a:endParaRPr lang="en-US" altLang="zh-CN" sz="3200" dirty="0" smtClean="0"/>
          </a:p>
          <a:p>
            <a:r>
              <a:rPr lang="zh-CN" altLang="zh-CN" sz="3200" dirty="0" smtClean="0"/>
              <a:t>组</a:t>
            </a:r>
            <a:r>
              <a:rPr lang="zh-CN" altLang="zh-CN" sz="3200" dirty="0"/>
              <a:t>合</a:t>
            </a:r>
            <a:r>
              <a:rPr lang="en-US" altLang="zh-CN" sz="3200" dirty="0"/>
              <a:t>API</a:t>
            </a:r>
            <a:r>
              <a:rPr lang="zh-CN" altLang="zh-CN" sz="3200" dirty="0"/>
              <a:t>的入口是</a:t>
            </a:r>
            <a:r>
              <a:rPr lang="en-US" altLang="zh-CN" sz="3200" dirty="0"/>
              <a:t>setup()</a:t>
            </a:r>
            <a:r>
              <a:rPr lang="zh-CN" altLang="zh-CN" sz="3200" dirty="0"/>
              <a:t>函数，它具有输入参数，也能有返回值，这样就会动态控制模块的输出代码。</a:t>
            </a:r>
          </a:p>
          <a:p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748460"/>
            <a:ext cx="3456062" cy="1782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连接符 4"/>
          <p:cNvCxnSpPr/>
          <p:nvPr/>
        </p:nvCxnSpPr>
        <p:spPr>
          <a:xfrm>
            <a:off x="3111114" y="4748460"/>
            <a:ext cx="0" cy="1920900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3759186" y="4748460"/>
            <a:ext cx="0" cy="1920900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4407258" y="4748460"/>
            <a:ext cx="0" cy="1920900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5004048" y="4748460"/>
            <a:ext cx="0" cy="1920900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8529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12.1  setup()</a:t>
            </a:r>
            <a:r>
              <a:rPr lang="zh-CN" altLang="en-US" dirty="0"/>
              <a:t>函数的用法	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zh-CN" dirty="0"/>
              <a:t>组件的</a:t>
            </a:r>
            <a:r>
              <a:rPr lang="en-US" altLang="zh-CN" dirty="0"/>
              <a:t>setup()</a:t>
            </a:r>
            <a:r>
              <a:rPr lang="zh-CN" altLang="zh-CN" dirty="0"/>
              <a:t>函数在</a:t>
            </a:r>
            <a:r>
              <a:rPr lang="en-US" altLang="zh-CN" dirty="0"/>
              <a:t>beforeCreate()</a:t>
            </a:r>
            <a:r>
              <a:rPr lang="zh-CN" altLang="zh-CN" dirty="0"/>
              <a:t>钩子函数执行之前调用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r>
              <a:rPr lang="en-US" altLang="zh-CN" dirty="0" smtClean="0"/>
              <a:t>setup</a:t>
            </a:r>
            <a:r>
              <a:rPr lang="en-US" altLang="zh-CN" dirty="0"/>
              <a:t>()</a:t>
            </a:r>
            <a:r>
              <a:rPr lang="zh-CN" altLang="zh-CN" dirty="0"/>
              <a:t>函数具有以下特点：</a:t>
            </a:r>
          </a:p>
          <a:p>
            <a:pPr lvl="1"/>
            <a:r>
              <a:rPr lang="zh-CN" altLang="zh-CN" dirty="0"/>
              <a:t>（</a:t>
            </a:r>
            <a:r>
              <a:rPr lang="en-US" altLang="zh-CN" dirty="0"/>
              <a:t>1</a:t>
            </a:r>
            <a:r>
              <a:rPr lang="zh-CN" altLang="zh-CN" dirty="0"/>
              <a:t>）在</a:t>
            </a:r>
            <a:r>
              <a:rPr lang="en-US" altLang="zh-CN" dirty="0"/>
              <a:t> setup()</a:t>
            </a:r>
            <a:r>
              <a:rPr lang="zh-CN" altLang="zh-CN" dirty="0"/>
              <a:t>函数中无法访问</a:t>
            </a:r>
            <a:r>
              <a:rPr lang="en-US" altLang="zh-CN" dirty="0"/>
              <a:t>data</a:t>
            </a:r>
            <a:r>
              <a:rPr lang="zh-CN" altLang="zh-CN" dirty="0"/>
              <a:t>选项中的变量以及</a:t>
            </a:r>
            <a:r>
              <a:rPr lang="en-US" altLang="zh-CN" dirty="0"/>
              <a:t>methods</a:t>
            </a:r>
            <a:r>
              <a:rPr lang="zh-CN" altLang="zh-CN" dirty="0"/>
              <a:t>选项中的方法。</a:t>
            </a:r>
          </a:p>
          <a:p>
            <a:pPr lvl="1"/>
            <a:r>
              <a:rPr lang="zh-CN" altLang="zh-CN" dirty="0"/>
              <a:t>（</a:t>
            </a:r>
            <a:r>
              <a:rPr lang="en-US" altLang="zh-CN" dirty="0"/>
              <a:t>2</a:t>
            </a:r>
            <a:r>
              <a:rPr lang="zh-CN" altLang="zh-CN" dirty="0"/>
              <a:t>）在</a:t>
            </a:r>
            <a:r>
              <a:rPr lang="en-US" altLang="zh-CN" dirty="0"/>
              <a:t>setup()</a:t>
            </a:r>
            <a:r>
              <a:rPr lang="zh-CN" altLang="zh-CN" dirty="0"/>
              <a:t>函数中无法访问</a:t>
            </a:r>
            <a:r>
              <a:rPr lang="en-US" altLang="zh-CN" dirty="0"/>
              <a:t>this</a:t>
            </a:r>
            <a:r>
              <a:rPr lang="zh-CN" altLang="zh-CN" dirty="0"/>
              <a:t>关键字。</a:t>
            </a:r>
          </a:p>
          <a:p>
            <a:pPr lvl="1"/>
            <a:r>
              <a:rPr lang="zh-CN" altLang="zh-CN" dirty="0"/>
              <a:t>（</a:t>
            </a:r>
            <a:r>
              <a:rPr lang="en-US" altLang="zh-CN" dirty="0"/>
              <a:t>3</a:t>
            </a:r>
            <a:r>
              <a:rPr lang="zh-CN" altLang="zh-CN" dirty="0"/>
              <a:t>）</a:t>
            </a:r>
            <a:r>
              <a:rPr lang="en-US" altLang="zh-CN" dirty="0"/>
              <a:t>setup()</a:t>
            </a:r>
            <a:r>
              <a:rPr lang="zh-CN" altLang="zh-CN" dirty="0"/>
              <a:t>函数有两个可选的参数</a:t>
            </a:r>
            <a:r>
              <a:rPr lang="en-US" altLang="zh-CN" dirty="0"/>
              <a:t>props</a:t>
            </a:r>
            <a:r>
              <a:rPr lang="zh-CN" altLang="zh-CN" dirty="0"/>
              <a:t>和</a:t>
            </a:r>
            <a:r>
              <a:rPr lang="en-US" altLang="zh-CN" dirty="0"/>
              <a:t>context</a:t>
            </a:r>
            <a:r>
              <a:rPr lang="zh-CN" altLang="zh-CN" dirty="0"/>
              <a:t>。</a:t>
            </a:r>
            <a:r>
              <a:rPr lang="en-US" altLang="zh-CN" dirty="0"/>
              <a:t>props</a:t>
            </a:r>
            <a:r>
              <a:rPr lang="zh-CN" altLang="zh-CN" dirty="0"/>
              <a:t>参数包含了组件的属性，</a:t>
            </a:r>
            <a:r>
              <a:rPr lang="en-US" altLang="zh-CN" dirty="0"/>
              <a:t>context</a:t>
            </a:r>
            <a:r>
              <a:rPr lang="zh-CN" altLang="zh-CN" dirty="0"/>
              <a:t>参数表示当前组件的上下文。</a:t>
            </a:r>
          </a:p>
          <a:p>
            <a:pPr lvl="1"/>
            <a:r>
              <a:rPr lang="zh-CN" altLang="zh-CN" dirty="0"/>
              <a:t>（</a:t>
            </a:r>
            <a:r>
              <a:rPr lang="en-US" altLang="zh-CN" dirty="0"/>
              <a:t>4</a:t>
            </a:r>
            <a:r>
              <a:rPr lang="zh-CN" altLang="zh-CN" dirty="0"/>
              <a:t>）在</a:t>
            </a:r>
            <a:r>
              <a:rPr lang="en-US" altLang="zh-CN" dirty="0"/>
              <a:t>setup()</a:t>
            </a:r>
            <a:r>
              <a:rPr lang="zh-CN" altLang="zh-CN" dirty="0"/>
              <a:t>函数中可以定义组件的变量、方法、计算属性和数据监听器，还可以注册组件的生命周期钩子函数。</a:t>
            </a:r>
          </a:p>
          <a:p>
            <a:pPr lvl="1"/>
            <a:r>
              <a:rPr lang="zh-CN" altLang="zh-CN" dirty="0"/>
              <a:t>（</a:t>
            </a:r>
            <a:r>
              <a:rPr lang="en-US" altLang="zh-CN" dirty="0"/>
              <a:t>4</a:t>
            </a:r>
            <a:r>
              <a:rPr lang="zh-CN" altLang="zh-CN" dirty="0"/>
              <a:t>）</a:t>
            </a:r>
            <a:r>
              <a:rPr lang="en-US" altLang="zh-CN" dirty="0"/>
              <a:t>setup()</a:t>
            </a:r>
            <a:r>
              <a:rPr lang="zh-CN" altLang="zh-CN" dirty="0"/>
              <a:t>函数可以返回变量和方法。</a:t>
            </a: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387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12.1  setup()</a:t>
            </a:r>
            <a:r>
              <a:rPr lang="zh-CN" altLang="en-US" dirty="0"/>
              <a:t>函数的用法	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530377"/>
            <a:ext cx="4258816" cy="51411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zh-CN" sz="1050" dirty="0"/>
              <a:t> </a:t>
            </a:r>
            <a:r>
              <a:rPr lang="en-US" altLang="zh-CN" sz="1050" dirty="0" smtClean="0"/>
              <a:t>   </a:t>
            </a:r>
            <a:r>
              <a:rPr lang="zh-CN" altLang="zh-CN" sz="1600" dirty="0" smtClean="0">
                <a:latin typeface="+mn-ea"/>
              </a:rPr>
              <a:t>&lt;</a:t>
            </a:r>
            <a:r>
              <a:rPr lang="zh-CN" altLang="zh-CN" sz="1600" dirty="0">
                <a:latin typeface="+mn-ea"/>
              </a:rPr>
              <a:t>div id="app</a:t>
            </a:r>
            <a:r>
              <a:rPr lang="zh-CN" altLang="zh-CN" sz="1600" dirty="0" smtClean="0">
                <a:latin typeface="+mn-ea"/>
              </a:rPr>
              <a:t>"&gt;</a:t>
            </a:r>
            <a:r>
              <a:rPr lang="en-US" altLang="zh-CN" sz="1600" dirty="0" smtClean="0">
                <a:latin typeface="+mn-ea"/>
              </a:rPr>
              <a:t> </a:t>
            </a:r>
            <a:r>
              <a:rPr lang="zh-CN" altLang="zh-CN" sz="1600" dirty="0" smtClean="0">
                <a:latin typeface="+mn-ea"/>
              </a:rPr>
              <a:t>  </a:t>
            </a:r>
            <a:endParaRPr lang="en-US" altLang="zh-CN" sz="1600" dirty="0" smtClean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</a:t>
            </a:r>
            <a:r>
              <a:rPr lang="en-US" altLang="zh-CN" sz="1600" dirty="0" smtClean="0">
                <a:latin typeface="+mn-ea"/>
              </a:rPr>
              <a:t>      </a:t>
            </a:r>
            <a:r>
              <a:rPr lang="zh-CN" altLang="zh-CN" sz="1600" dirty="0" smtClean="0">
                <a:latin typeface="+mn-ea"/>
              </a:rPr>
              <a:t>&lt;</a:t>
            </a:r>
            <a:r>
              <a:rPr lang="zh-CN" altLang="zh-CN" sz="1600" dirty="0">
                <a:latin typeface="+mn-ea"/>
              </a:rPr>
              <a:t>Date&gt;&lt;/Date</a:t>
            </a:r>
            <a:r>
              <a:rPr lang="zh-CN" altLang="zh-CN" sz="1600" dirty="0" smtClean="0">
                <a:latin typeface="+mn-ea"/>
              </a:rPr>
              <a:t>&gt;</a:t>
            </a:r>
            <a:r>
              <a:rPr lang="en-US" altLang="zh-CN" sz="1600" dirty="0" smtClean="0">
                <a:latin typeface="+mn-ea"/>
              </a:rPr>
              <a:t> </a:t>
            </a:r>
            <a:r>
              <a:rPr lang="zh-CN" altLang="zh-CN" sz="1600" dirty="0" smtClean="0">
                <a:latin typeface="+mn-ea"/>
              </a:rPr>
              <a:t>  </a:t>
            </a:r>
            <a:endParaRPr lang="en-US" altLang="zh-CN" sz="1600" dirty="0" smtClean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</a:t>
            </a:r>
            <a:r>
              <a:rPr lang="en-US" altLang="zh-CN" sz="1600" dirty="0" smtClean="0">
                <a:latin typeface="+mn-ea"/>
              </a:rPr>
              <a:t>    </a:t>
            </a:r>
            <a:r>
              <a:rPr lang="zh-CN" altLang="zh-CN" sz="1600" dirty="0" smtClean="0">
                <a:latin typeface="+mn-ea"/>
              </a:rPr>
              <a:t>&lt;/</a:t>
            </a:r>
            <a:r>
              <a:rPr lang="zh-CN" altLang="zh-CN" sz="1600" dirty="0">
                <a:latin typeface="+mn-ea"/>
              </a:rPr>
              <a:t>div&gt;</a:t>
            </a:r>
          </a:p>
          <a:p>
            <a:pPr marL="0" indent="0">
              <a:buNone/>
            </a:pPr>
            <a:r>
              <a:rPr lang="zh-CN" altLang="zh-CN" sz="1400" dirty="0">
                <a:latin typeface="+mn-ea"/>
              </a:rPr>
              <a:t> </a:t>
            </a: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2339752" y="1422054"/>
            <a:ext cx="4258816" cy="5141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zh-CN" altLang="zh-CN" sz="1600" dirty="0" smtClean="0">
                <a:latin typeface="+mn-ea"/>
              </a:rPr>
              <a:t>    &lt;script&gt;</a:t>
            </a:r>
          </a:p>
          <a:p>
            <a:pPr marL="0" indent="0">
              <a:buFont typeface="Wingdings" pitchFamily="2" charset="2"/>
              <a:buNone/>
            </a:pPr>
            <a:r>
              <a:rPr lang="zh-CN" altLang="zh-CN" sz="1600" dirty="0" smtClean="0">
                <a:latin typeface="+mn-ea"/>
              </a:rPr>
              <a:t>      const app=Vue.createApp({ })</a:t>
            </a:r>
          </a:p>
          <a:p>
            <a:pPr marL="0" indent="0">
              <a:buFont typeface="Wingdings" pitchFamily="2" charset="2"/>
              <a:buNone/>
            </a:pPr>
            <a:r>
              <a:rPr lang="zh-CN" altLang="zh-CN" sz="1600" dirty="0" smtClean="0">
                <a:latin typeface="+mn-ea"/>
              </a:rPr>
              <a:t>      app.component('Date', {</a:t>
            </a:r>
          </a:p>
          <a:p>
            <a:pPr marL="0" indent="0">
              <a:buFont typeface="Wingdings" pitchFamily="2" charset="2"/>
              <a:buNone/>
            </a:pPr>
            <a:r>
              <a:rPr lang="zh-CN" altLang="zh-CN" sz="1600" dirty="0" smtClean="0">
                <a:latin typeface="+mn-ea"/>
              </a:rPr>
              <a:t>        beforeCreate(){</a:t>
            </a:r>
          </a:p>
          <a:p>
            <a:pPr marL="0" indent="0">
              <a:buFont typeface="Wingdings" pitchFamily="2" charset="2"/>
              <a:buNone/>
            </a:pPr>
            <a:r>
              <a:rPr lang="zh-CN" altLang="zh-CN" sz="1600" dirty="0" smtClean="0">
                <a:latin typeface="+mn-ea"/>
              </a:rPr>
              <a:t>          console.log('call beforeCreate()')</a:t>
            </a:r>
          </a:p>
          <a:p>
            <a:pPr marL="0" indent="0">
              <a:buFont typeface="Wingdings" pitchFamily="2" charset="2"/>
              <a:buNone/>
            </a:pPr>
            <a:r>
              <a:rPr lang="zh-CN" altLang="zh-CN" sz="1600" dirty="0" smtClean="0">
                <a:latin typeface="+mn-ea"/>
              </a:rPr>
              <a:t>        },</a:t>
            </a:r>
          </a:p>
          <a:p>
            <a:pPr marL="0" indent="0">
              <a:buFont typeface="Wingdings" pitchFamily="2" charset="2"/>
              <a:buNone/>
            </a:pPr>
            <a:r>
              <a:rPr lang="zh-CN" altLang="zh-CN" sz="1600" dirty="0" smtClean="0">
                <a:latin typeface="+mn-ea"/>
              </a:rPr>
              <a:t>        created(){</a:t>
            </a:r>
          </a:p>
          <a:p>
            <a:pPr marL="0" indent="0">
              <a:buFont typeface="Wingdings" pitchFamily="2" charset="2"/>
              <a:buNone/>
            </a:pPr>
            <a:r>
              <a:rPr lang="zh-CN" altLang="zh-CN" sz="1600" dirty="0" smtClean="0">
                <a:latin typeface="+mn-ea"/>
              </a:rPr>
              <a:t>          console.log('call created()')</a:t>
            </a:r>
          </a:p>
          <a:p>
            <a:pPr marL="0" indent="0">
              <a:buFont typeface="Wingdings" pitchFamily="2" charset="2"/>
              <a:buNone/>
            </a:pPr>
            <a:r>
              <a:rPr lang="zh-CN" altLang="zh-CN" sz="1600" dirty="0" smtClean="0">
                <a:latin typeface="+mn-ea"/>
              </a:rPr>
              <a:t>        },</a:t>
            </a:r>
          </a:p>
          <a:p>
            <a:pPr marL="0" indent="0">
              <a:buFont typeface="Wingdings" pitchFamily="2" charset="2"/>
              <a:buNone/>
            </a:pPr>
            <a:r>
              <a:rPr lang="zh-CN" altLang="zh-CN" sz="1600" dirty="0" smtClean="0">
                <a:latin typeface="+mn-ea"/>
              </a:rPr>
              <a:t>        setup(){</a:t>
            </a:r>
          </a:p>
          <a:p>
            <a:pPr marL="0" indent="0">
              <a:buFont typeface="Wingdings" pitchFamily="2" charset="2"/>
              <a:buNone/>
            </a:pPr>
            <a:r>
              <a:rPr lang="zh-CN" altLang="zh-CN" sz="1600" dirty="0" smtClean="0">
                <a:latin typeface="+mn-ea"/>
              </a:rPr>
              <a:t>          console.log('call setup')</a:t>
            </a:r>
          </a:p>
          <a:p>
            <a:pPr marL="0" indent="0">
              <a:buFont typeface="Wingdings" pitchFamily="2" charset="2"/>
              <a:buNone/>
            </a:pPr>
            <a:r>
              <a:rPr lang="zh-CN" altLang="zh-CN" sz="1600" dirty="0" smtClean="0">
                <a:latin typeface="+mn-ea"/>
              </a:rPr>
              <a:t>           const date=new Date()</a:t>
            </a:r>
          </a:p>
          <a:p>
            <a:pPr marL="0" indent="0">
              <a:buFont typeface="Wingdings" pitchFamily="2" charset="2"/>
              <a:buNone/>
            </a:pPr>
            <a:r>
              <a:rPr lang="zh-CN" altLang="zh-CN" sz="1600" dirty="0" smtClean="0">
                <a:latin typeface="+mn-ea"/>
              </a:rPr>
              <a:t>         </a:t>
            </a:r>
            <a:r>
              <a:rPr lang="zh-CN" altLang="zh-CN" sz="1600" b="1" dirty="0" smtClean="0">
                <a:latin typeface="+mn-ea"/>
              </a:rPr>
              <a:t> return { date }  </a:t>
            </a:r>
            <a:r>
              <a:rPr lang="zh-CN" altLang="zh-CN" sz="1600" dirty="0" smtClean="0">
                <a:latin typeface="+mn-ea"/>
              </a:rPr>
              <a:t>//返回date变量</a:t>
            </a:r>
          </a:p>
          <a:p>
            <a:pPr marL="0" indent="0">
              <a:buFont typeface="Wingdings" pitchFamily="2" charset="2"/>
              <a:buNone/>
            </a:pPr>
            <a:r>
              <a:rPr lang="zh-CN" altLang="zh-CN" sz="1600" dirty="0" smtClean="0">
                <a:latin typeface="+mn-ea"/>
              </a:rPr>
              <a:t>        },</a:t>
            </a:r>
          </a:p>
          <a:p>
            <a:pPr marL="0" indent="0">
              <a:buFont typeface="Wingdings" pitchFamily="2" charset="2"/>
              <a:buNone/>
            </a:pPr>
            <a:r>
              <a:rPr lang="zh-CN" altLang="zh-CN" sz="1600" dirty="0" smtClean="0">
                <a:latin typeface="+mn-ea"/>
              </a:rPr>
              <a:t>        template: `&lt;div&gt;</a:t>
            </a:r>
            <a:r>
              <a:rPr lang="zh-CN" altLang="zh-CN" sz="1600" b="1" dirty="0" smtClean="0">
                <a:latin typeface="+mn-ea"/>
              </a:rPr>
              <a:t>{{ date }}</a:t>
            </a:r>
            <a:r>
              <a:rPr lang="zh-CN" altLang="zh-CN" sz="1600" dirty="0" smtClean="0">
                <a:latin typeface="+mn-ea"/>
              </a:rPr>
              <a:t>&lt;/div&gt;`</a:t>
            </a:r>
          </a:p>
          <a:p>
            <a:pPr marL="0" indent="0">
              <a:buFont typeface="Wingdings" pitchFamily="2" charset="2"/>
              <a:buNone/>
            </a:pPr>
            <a:r>
              <a:rPr lang="zh-CN" altLang="zh-CN" sz="1600" dirty="0" smtClean="0">
                <a:latin typeface="+mn-ea"/>
              </a:rPr>
              <a:t>      })</a:t>
            </a:r>
          </a:p>
          <a:p>
            <a:pPr marL="0" indent="0">
              <a:buFont typeface="Wingdings" pitchFamily="2" charset="2"/>
              <a:buNone/>
            </a:pPr>
            <a:r>
              <a:rPr lang="zh-CN" altLang="zh-CN" sz="1600" dirty="0" smtClean="0">
                <a:latin typeface="+mn-ea"/>
              </a:rPr>
              <a:t>      app.mount('#app')</a:t>
            </a:r>
          </a:p>
          <a:p>
            <a:pPr marL="0" indent="0">
              <a:buFont typeface="Wingdings" pitchFamily="2" charset="2"/>
              <a:buNone/>
            </a:pPr>
            <a:r>
              <a:rPr lang="zh-CN" altLang="zh-CN" sz="1600" dirty="0" smtClean="0">
                <a:latin typeface="+mn-ea"/>
              </a:rPr>
              <a:t>    &lt;/script&gt; </a:t>
            </a:r>
            <a:endParaRPr lang="zh-CN" altLang="en-US" sz="1600" dirty="0"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485540" y="1573263"/>
            <a:ext cx="145424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/>
              <a:t>simple.html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8896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>
                <a:effectLst/>
              </a:rPr>
              <a:t>12.1.1  props参数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zh-CN" dirty="0"/>
              <a:t>setup()函数有一个可选的props参数，该参数包含了组件的所有属性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endParaRPr lang="en-US" altLang="zh-CN" dirty="0"/>
          </a:p>
          <a:p>
            <a:pPr marL="0" indent="0">
              <a:buNone/>
            </a:pPr>
            <a:r>
              <a:rPr lang="zh-CN" altLang="zh-CN" dirty="0">
                <a:solidFill>
                  <a:srgbClr val="0070C0"/>
                </a:solidFill>
                <a:latin typeface="+mn-ea"/>
              </a:rPr>
              <a:t>export default {</a:t>
            </a:r>
          </a:p>
          <a:p>
            <a:pPr marL="0" indent="0">
              <a:buNone/>
            </a:pPr>
            <a:r>
              <a:rPr lang="zh-CN" altLang="zh-CN" dirty="0">
                <a:solidFill>
                  <a:srgbClr val="0070C0"/>
                </a:solidFill>
                <a:latin typeface="+mn-ea"/>
              </a:rPr>
              <a:t>  name:'User',</a:t>
            </a:r>
          </a:p>
          <a:p>
            <a:pPr marL="0" indent="0">
              <a:buNone/>
            </a:pPr>
            <a:r>
              <a:rPr lang="zh-CN" altLang="zh-CN" dirty="0">
                <a:solidFill>
                  <a:srgbClr val="0070C0"/>
                </a:solidFill>
                <a:latin typeface="+mn-ea"/>
              </a:rPr>
              <a:t>  props: ['id'],</a:t>
            </a:r>
          </a:p>
          <a:p>
            <a:pPr marL="0" indent="0">
              <a:buNone/>
            </a:pPr>
            <a:r>
              <a:rPr lang="zh-CN" altLang="zh-CN" dirty="0">
                <a:solidFill>
                  <a:srgbClr val="0070C0"/>
                </a:solidFill>
                <a:latin typeface="+mn-ea"/>
              </a:rPr>
              <a:t> </a:t>
            </a:r>
          </a:p>
          <a:p>
            <a:pPr marL="0" indent="0">
              <a:buNone/>
            </a:pPr>
            <a:r>
              <a:rPr lang="zh-CN" altLang="zh-CN" dirty="0">
                <a:solidFill>
                  <a:srgbClr val="0070C0"/>
                </a:solidFill>
                <a:latin typeface="+mn-ea"/>
              </a:rPr>
              <a:t>  setup(props,context){</a:t>
            </a:r>
          </a:p>
          <a:p>
            <a:pPr marL="0" indent="0">
              <a:buNone/>
            </a:pPr>
            <a:r>
              <a:rPr lang="zh-CN" altLang="zh-CN" dirty="0">
                <a:solidFill>
                  <a:srgbClr val="0070C0"/>
                </a:solidFill>
                <a:latin typeface="+mn-ea"/>
              </a:rPr>
              <a:t>    console.log(</a:t>
            </a:r>
            <a:r>
              <a:rPr lang="zh-CN" altLang="zh-CN" b="1" dirty="0">
                <a:solidFill>
                  <a:srgbClr val="0070C0"/>
                </a:solidFill>
                <a:latin typeface="+mn-ea"/>
              </a:rPr>
              <a:t>props.id</a:t>
            </a:r>
            <a:r>
              <a:rPr lang="zh-CN" altLang="zh-CN" dirty="0">
                <a:solidFill>
                  <a:srgbClr val="0070C0"/>
                </a:solidFill>
                <a:latin typeface="+mn-ea"/>
              </a:rPr>
              <a:t>)</a:t>
            </a:r>
          </a:p>
          <a:p>
            <a:pPr marL="0" indent="0">
              <a:buNone/>
            </a:pPr>
            <a:r>
              <a:rPr lang="zh-CN" altLang="zh-CN" dirty="0">
                <a:solidFill>
                  <a:srgbClr val="0070C0"/>
                </a:solidFill>
                <a:latin typeface="+mn-ea"/>
              </a:rPr>
              <a:t>    ……</a:t>
            </a:r>
          </a:p>
          <a:p>
            <a:pPr marL="0" indent="0">
              <a:buNone/>
            </a:pPr>
            <a:r>
              <a:rPr lang="zh-CN" altLang="zh-CN" dirty="0">
                <a:solidFill>
                  <a:srgbClr val="0070C0"/>
                </a:solidFill>
                <a:latin typeface="+mn-ea"/>
              </a:rPr>
              <a:t>  }</a:t>
            </a:r>
          </a:p>
          <a:p>
            <a:pPr marL="0" indent="0">
              <a:buNone/>
            </a:pPr>
            <a:r>
              <a:rPr lang="zh-CN" altLang="zh-CN" dirty="0">
                <a:solidFill>
                  <a:srgbClr val="0070C0"/>
                </a:solidFill>
                <a:latin typeface="+mn-ea"/>
              </a:rPr>
              <a:t>} </a:t>
            </a:r>
          </a:p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3059832" y="2636912"/>
            <a:ext cx="110799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/>
              <a:t>User.vue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2743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CN" b="1" dirty="0">
                <a:effectLst/>
              </a:rPr>
              <a:t>12.1.2  context参</a:t>
            </a:r>
            <a:r>
              <a:rPr lang="zh-CN" altLang="zh-CN" b="1" dirty="0" smtClean="0">
                <a:effectLst/>
              </a:rPr>
              <a:t>数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CN" altLang="zh-CN" sz="3000" dirty="0"/>
              <a:t>在setup()函数中不能访问this关键字，不过可以访问表示上下文的context参数，通过这个context参数就能访问组件的内置变量和方</a:t>
            </a:r>
            <a:r>
              <a:rPr lang="zh-CN" altLang="zh-CN" sz="3000" dirty="0" smtClean="0"/>
              <a:t>法</a:t>
            </a:r>
            <a:r>
              <a:rPr lang="zh-CN" altLang="en-US" sz="3000" dirty="0" smtClean="0"/>
              <a:t>。</a:t>
            </a:r>
            <a:endParaRPr lang="en-US" altLang="zh-CN" sz="3000" dirty="0" smtClean="0"/>
          </a:p>
          <a:p>
            <a:endParaRPr lang="zh-CN" altLang="zh-CN" sz="3000" dirty="0"/>
          </a:p>
          <a:p>
            <a:pPr marL="0" indent="0">
              <a:buNone/>
            </a:pPr>
            <a:r>
              <a:rPr lang="zh-CN" altLang="zh-CN" dirty="0">
                <a:solidFill>
                  <a:srgbClr val="0070C0"/>
                </a:solidFill>
                <a:latin typeface="+mn-ea"/>
              </a:rPr>
              <a:t>  setup(props,context){</a:t>
            </a:r>
          </a:p>
          <a:p>
            <a:pPr marL="0" indent="0">
              <a:buNone/>
            </a:pPr>
            <a:r>
              <a:rPr lang="zh-CN" altLang="zh-CN" dirty="0">
                <a:solidFill>
                  <a:srgbClr val="0070C0"/>
                </a:solidFill>
                <a:latin typeface="+mn-ea"/>
              </a:rPr>
              <a:t>    console.log(context.attrs)       //组件的内置$attrs变量</a:t>
            </a:r>
          </a:p>
          <a:p>
            <a:pPr marL="0" indent="0">
              <a:buNone/>
            </a:pPr>
            <a:r>
              <a:rPr lang="zh-CN" altLang="zh-CN" dirty="0">
                <a:solidFill>
                  <a:srgbClr val="0070C0"/>
                </a:solidFill>
                <a:latin typeface="+mn-ea"/>
              </a:rPr>
              <a:t>    console.log(context.slots)       //组件的内置$slots变量</a:t>
            </a:r>
          </a:p>
          <a:p>
            <a:pPr marL="0" indent="0">
              <a:buNone/>
            </a:pPr>
            <a:r>
              <a:rPr lang="zh-CN" altLang="zh-CN" dirty="0">
                <a:solidFill>
                  <a:srgbClr val="0070C0"/>
                </a:solidFill>
                <a:latin typeface="+mn-ea"/>
              </a:rPr>
              <a:t>    console.log(context.parent)    //组件的内置$parent变量</a:t>
            </a:r>
          </a:p>
          <a:p>
            <a:pPr marL="0" indent="0">
              <a:buNone/>
            </a:pPr>
            <a:r>
              <a:rPr lang="zh-CN" altLang="zh-CN" dirty="0">
                <a:solidFill>
                  <a:srgbClr val="0070C0"/>
                </a:solidFill>
                <a:latin typeface="+mn-ea"/>
              </a:rPr>
              <a:t>    console.log(context.root)       //组件的内置$root变量</a:t>
            </a:r>
          </a:p>
          <a:p>
            <a:pPr marL="0" indent="0">
              <a:buNone/>
            </a:pPr>
            <a:r>
              <a:rPr lang="zh-CN" altLang="zh-CN" dirty="0">
                <a:solidFill>
                  <a:srgbClr val="0070C0"/>
                </a:solidFill>
                <a:latin typeface="+mn-ea"/>
              </a:rPr>
              <a:t>    console.log(context.emit)      //组件的内置$emit()方法</a:t>
            </a:r>
          </a:p>
          <a:p>
            <a:pPr marL="0" indent="0">
              <a:buNone/>
            </a:pPr>
            <a:r>
              <a:rPr lang="zh-CN" altLang="zh-CN" dirty="0">
                <a:solidFill>
                  <a:srgbClr val="0070C0"/>
                </a:solidFill>
                <a:latin typeface="+mn-ea"/>
              </a:rPr>
              <a:t>    console.log(context.refs)        //组件的内置$refs变量</a:t>
            </a:r>
          </a:p>
          <a:p>
            <a:pPr marL="0" indent="0">
              <a:buNone/>
            </a:pPr>
            <a:r>
              <a:rPr lang="zh-CN" altLang="zh-CN" dirty="0">
                <a:solidFill>
                  <a:srgbClr val="0070C0"/>
                </a:solidFill>
                <a:latin typeface="+mn-ea"/>
              </a:rPr>
              <a:t>    ……</a:t>
            </a:r>
          </a:p>
          <a:p>
            <a:pPr marL="0" indent="0">
              <a:buNone/>
            </a:pPr>
            <a:r>
              <a:rPr lang="zh-CN" altLang="zh-CN" dirty="0">
                <a:solidFill>
                  <a:srgbClr val="0070C0"/>
                </a:solidFill>
                <a:latin typeface="+mn-ea"/>
              </a:rPr>
              <a:t>  }</a:t>
            </a: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2962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2.1.1  v-bind</a:t>
            </a:r>
            <a:r>
              <a:rPr lang="zh-CN" altLang="en-US" dirty="0"/>
              <a:t>指令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zh-CN" altLang="zh-CN" sz="2900" dirty="0"/>
              <a:t>v-bind指令能够把模型数据与DOM元素的属性绑定。</a:t>
            </a:r>
            <a:endParaRPr lang="en-US" altLang="zh-CN" sz="2900" dirty="0" smtClean="0"/>
          </a:p>
          <a:p>
            <a:endParaRPr lang="en-US" altLang="zh-CN" dirty="0"/>
          </a:p>
          <a:p>
            <a:pPr marL="0" indent="0">
              <a:buNone/>
            </a:pPr>
            <a:r>
              <a:rPr lang="en-US" altLang="zh-CN" dirty="0" smtClean="0">
                <a:latin typeface="+mn-ea"/>
              </a:rPr>
              <a:t>    &lt;</a:t>
            </a:r>
            <a:r>
              <a:rPr lang="en-US" altLang="zh-CN" dirty="0">
                <a:latin typeface="+mn-ea"/>
              </a:rPr>
              <a:t>div id="app"&gt;</a:t>
            </a: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&lt;img </a:t>
            </a:r>
            <a:r>
              <a:rPr lang="en-US" altLang="zh-CN" dirty="0">
                <a:solidFill>
                  <a:srgbClr val="0070C0"/>
                </a:solidFill>
                <a:latin typeface="+mn-ea"/>
              </a:rPr>
              <a:t>v-bind:src</a:t>
            </a:r>
            <a:r>
              <a:rPr lang="en-US" altLang="zh-CN" dirty="0">
                <a:latin typeface="+mn-ea"/>
              </a:rPr>
              <a:t>="imgSrc"&gt; &lt;!-- </a:t>
            </a:r>
            <a:r>
              <a:rPr lang="zh-CN" altLang="en-US" dirty="0">
                <a:latin typeface="+mn-ea"/>
              </a:rPr>
              <a:t>绑定一个属性 </a:t>
            </a:r>
            <a:r>
              <a:rPr lang="en-US" altLang="zh-CN" dirty="0">
                <a:latin typeface="+mn-ea"/>
              </a:rPr>
              <a:t>--&gt;</a:t>
            </a: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&lt;img </a:t>
            </a:r>
            <a:r>
              <a:rPr lang="en-US" altLang="zh-CN" dirty="0">
                <a:solidFill>
                  <a:srgbClr val="0070C0"/>
                </a:solidFill>
                <a:latin typeface="+mn-ea"/>
              </a:rPr>
              <a:t>:src</a:t>
            </a:r>
            <a:r>
              <a:rPr lang="en-US" altLang="zh-CN" dirty="0">
                <a:latin typeface="+mn-ea"/>
              </a:rPr>
              <a:t>="imgSrc"&gt; &lt;!-- </a:t>
            </a:r>
            <a:r>
              <a:rPr lang="zh-CN" altLang="en-US" dirty="0">
                <a:latin typeface="+mn-ea"/>
              </a:rPr>
              <a:t>简写 </a:t>
            </a:r>
            <a:r>
              <a:rPr lang="en-US" altLang="zh-CN" dirty="0">
                <a:latin typeface="+mn-ea"/>
              </a:rPr>
              <a:t>--&gt;</a:t>
            </a: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&lt;/div&gt;</a:t>
            </a:r>
          </a:p>
          <a:p>
            <a:pPr marL="0" indent="0">
              <a:buNone/>
            </a:pPr>
            <a:endParaRPr lang="en-US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&lt;script&gt;</a:t>
            </a: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const vm=Vue.createApp({</a:t>
            </a: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data() {</a:t>
            </a: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  return{</a:t>
            </a: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    imgSrc: 'image/logo.gif',</a:t>
            </a: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  }</a:t>
            </a: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}</a:t>
            </a: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}).mount('#app')</a:t>
            </a: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&lt;/script&gt;</a:t>
            </a:r>
            <a:endParaRPr lang="zh-CN" altLang="en-US" dirty="0">
              <a:latin typeface="+mn-ea"/>
            </a:endParaRPr>
          </a:p>
        </p:txBody>
      </p:sp>
      <p:sp>
        <p:nvSpPr>
          <p:cNvPr id="4" name="矩形标注 3"/>
          <p:cNvSpPr/>
          <p:nvPr/>
        </p:nvSpPr>
        <p:spPr>
          <a:xfrm>
            <a:off x="4716016" y="2852936"/>
            <a:ext cx="3528392" cy="900100"/>
          </a:xfrm>
          <a:prstGeom prst="wedgeRectCallout">
            <a:avLst>
              <a:gd name="adj1" fmla="val -54387"/>
              <a:gd name="adj2" fmla="val -5406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dirty="0"/>
              <a:t>渲</a:t>
            </a:r>
            <a:r>
              <a:rPr lang="zh-CN" altLang="en-US" dirty="0" smtClean="0"/>
              <a:t>染后的文档：</a:t>
            </a:r>
            <a:endParaRPr lang="en-US" altLang="zh-CN" dirty="0" smtClean="0"/>
          </a:p>
          <a:p>
            <a:r>
              <a:rPr lang="zh-CN" altLang="zh-CN" dirty="0" smtClean="0"/>
              <a:t>&lt;</a:t>
            </a:r>
            <a:r>
              <a:rPr lang="zh-CN" altLang="zh-CN" dirty="0"/>
              <a:t>img </a:t>
            </a:r>
            <a:r>
              <a:rPr lang="zh-CN" altLang="zh-CN" dirty="0" smtClean="0"/>
              <a:t>src</a:t>
            </a:r>
            <a:r>
              <a:rPr lang="zh-CN" altLang="zh-CN" dirty="0"/>
              <a:t>="</a:t>
            </a:r>
            <a:r>
              <a:rPr lang="zh-CN" altLang="zh-CN" dirty="0" smtClean="0"/>
              <a:t>im</a:t>
            </a:r>
            <a:r>
              <a:rPr lang="en-US" altLang="zh-CN" dirty="0" smtClean="0"/>
              <a:t>a</a:t>
            </a:r>
            <a:r>
              <a:rPr lang="zh-CN" altLang="zh-CN" dirty="0" smtClean="0"/>
              <a:t>g</a:t>
            </a:r>
            <a:r>
              <a:rPr lang="en-US" altLang="zh-CN" dirty="0" smtClean="0"/>
              <a:t>e/logo.gif</a:t>
            </a:r>
            <a:r>
              <a:rPr lang="zh-CN" altLang="zh-CN" dirty="0" smtClean="0"/>
              <a:t>"&gt;</a:t>
            </a:r>
            <a:endParaRPr lang="zh-CN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6520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12.1.3  ref()</a:t>
            </a:r>
            <a:r>
              <a:rPr lang="zh-CN" altLang="en-US" dirty="0" smtClean="0"/>
              <a:t>函数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zh-CN" sz="3200" dirty="0"/>
              <a:t>如果要使setup()函数返回的变量支持响应式机制，有两种办法：</a:t>
            </a:r>
          </a:p>
          <a:p>
            <a:pPr lvl="1"/>
            <a:r>
              <a:rPr lang="zh-CN" altLang="zh-CN" sz="2800" dirty="0"/>
              <a:t>（1）用ref()函数来为变量生成一个引用。</a:t>
            </a:r>
          </a:p>
          <a:p>
            <a:pPr lvl="1"/>
            <a:r>
              <a:rPr lang="zh-CN" altLang="zh-CN" sz="2800" dirty="0"/>
              <a:t>（2）用reactive()函数来为变量生成一个代</a:t>
            </a:r>
            <a:r>
              <a:rPr lang="zh-CN" altLang="zh-CN" sz="2800" dirty="0" smtClean="0"/>
              <a:t>理。</a:t>
            </a:r>
            <a:endParaRPr lang="zh-CN" altLang="zh-CN" sz="28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1339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12.1.3  ref</a:t>
            </a:r>
            <a:r>
              <a:rPr lang="en-US" altLang="zh-CN" dirty="0" smtClean="0"/>
              <a:t>()</a:t>
            </a:r>
            <a:r>
              <a:rPr lang="zh-CN" altLang="en-US" dirty="0" smtClean="0"/>
              <a:t>函数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zh-CN" dirty="0" smtClean="0"/>
              <a:t>在</a:t>
            </a:r>
            <a:r>
              <a:rPr lang="zh-CN" altLang="zh-CN" dirty="0"/>
              <a:t>User组件的setup()函数中，username变量支持响应式机制：</a:t>
            </a:r>
          </a:p>
          <a:p>
            <a:pPr marL="0" indent="0">
              <a:buNone/>
            </a:pPr>
            <a:r>
              <a:rPr lang="zh-CN" altLang="zh-CN" sz="2000" dirty="0">
                <a:solidFill>
                  <a:srgbClr val="0070C0"/>
                </a:solidFill>
                <a:latin typeface="+mn-ea"/>
              </a:rPr>
              <a:t>     // username变量支持响应式机制</a:t>
            </a:r>
          </a:p>
          <a:p>
            <a:pPr marL="0" indent="0">
              <a:buNone/>
            </a:pPr>
            <a:r>
              <a:rPr lang="zh-CN" altLang="zh-CN" sz="2000" dirty="0">
                <a:solidFill>
                  <a:srgbClr val="0070C0"/>
                </a:solidFill>
                <a:latin typeface="+mn-ea"/>
              </a:rPr>
              <a:t>    const username =ref('Tom')</a:t>
            </a:r>
          </a:p>
          <a:p>
            <a:pPr marL="0" indent="0">
              <a:buNone/>
            </a:pPr>
            <a:r>
              <a:rPr lang="zh-CN" altLang="zh-CN" sz="2000" dirty="0">
                <a:solidFill>
                  <a:srgbClr val="0070C0"/>
                </a:solidFill>
                <a:latin typeface="+mn-ea"/>
              </a:rPr>
              <a:t>    console.log(username)  </a:t>
            </a:r>
            <a:endParaRPr lang="en-US" altLang="zh-CN" sz="2000" dirty="0" smtClean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endParaRPr lang="en-US" altLang="zh-CN" sz="2000" dirty="0" smtClean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endParaRPr lang="zh-CN" altLang="zh-CN" sz="2000" dirty="0">
              <a:solidFill>
                <a:srgbClr val="0070C0"/>
              </a:solidFill>
              <a:latin typeface="+mn-ea"/>
            </a:endParaRPr>
          </a:p>
          <a:p>
            <a:r>
              <a:rPr lang="zh-CN" altLang="zh-CN" dirty="0"/>
              <a:t>在User组件的模板中，会显示username变量的值，</a:t>
            </a:r>
            <a:r>
              <a:rPr lang="zh-CN" altLang="zh-CN" dirty="0" smtClean="0"/>
              <a:t>并通</a:t>
            </a:r>
            <a:r>
              <a:rPr lang="zh-CN" altLang="zh-CN" dirty="0"/>
              <a:t>过输入框修改它的值：</a:t>
            </a:r>
          </a:p>
          <a:p>
            <a:pPr marL="0" indent="0">
              <a:buNone/>
            </a:pPr>
            <a:r>
              <a:rPr lang="zh-CN" altLang="zh-CN" sz="2000" dirty="0">
                <a:solidFill>
                  <a:srgbClr val="0070C0"/>
                </a:solidFill>
                <a:latin typeface="+mn-ea"/>
              </a:rPr>
              <a:t>    &lt;p&gt;名字：{{username}} </a:t>
            </a:r>
            <a:endParaRPr lang="en-US" altLang="zh-CN" sz="2000" dirty="0" smtClean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 smtClean="0">
                <a:solidFill>
                  <a:srgbClr val="0070C0"/>
                </a:solidFill>
                <a:latin typeface="+mn-ea"/>
              </a:rPr>
              <a:t>          </a:t>
            </a:r>
            <a:r>
              <a:rPr lang="zh-CN" altLang="zh-CN" sz="2000" dirty="0" smtClean="0">
                <a:solidFill>
                  <a:srgbClr val="0070C0"/>
                </a:solidFill>
                <a:latin typeface="+mn-ea"/>
              </a:rPr>
              <a:t>&lt;</a:t>
            </a:r>
            <a:r>
              <a:rPr lang="zh-CN" altLang="zh-CN" sz="2000" dirty="0">
                <a:solidFill>
                  <a:srgbClr val="0070C0"/>
                </a:solidFill>
                <a:latin typeface="+mn-ea"/>
              </a:rPr>
              <a:t>input v-model="username" </a:t>
            </a:r>
            <a:r>
              <a:rPr lang="zh-CN" altLang="zh-CN" sz="2000" dirty="0" smtClean="0">
                <a:solidFill>
                  <a:srgbClr val="0070C0"/>
                </a:solidFill>
                <a:latin typeface="+mn-ea"/>
              </a:rPr>
              <a:t>/&gt;</a:t>
            </a:r>
            <a:endParaRPr lang="en-US" altLang="zh-CN" sz="2000" dirty="0" smtClean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 smtClean="0">
                <a:solidFill>
                  <a:srgbClr val="0070C0"/>
                </a:solidFill>
                <a:latin typeface="+mn-ea"/>
              </a:rPr>
              <a:t>     </a:t>
            </a:r>
            <a:r>
              <a:rPr lang="zh-CN" altLang="zh-CN" sz="2000" dirty="0" smtClean="0">
                <a:solidFill>
                  <a:srgbClr val="0070C0"/>
                </a:solidFill>
                <a:latin typeface="+mn-ea"/>
              </a:rPr>
              <a:t>&lt;/</a:t>
            </a:r>
            <a:r>
              <a:rPr lang="zh-CN" altLang="zh-CN" sz="2000" dirty="0">
                <a:solidFill>
                  <a:srgbClr val="0070C0"/>
                </a:solidFill>
                <a:latin typeface="+mn-ea"/>
              </a:rPr>
              <a:t>p&gt;</a:t>
            </a:r>
          </a:p>
          <a:p>
            <a:pPr marL="0" indent="0">
              <a:buNone/>
            </a:pPr>
            <a:endParaRPr lang="zh-CN" altLang="en-US" dirty="0">
              <a:solidFill>
                <a:srgbClr val="0070C0"/>
              </a:solidFill>
              <a:latin typeface="+mn-ea"/>
            </a:endParaRPr>
          </a:p>
        </p:txBody>
      </p:sp>
      <p:pic>
        <p:nvPicPr>
          <p:cNvPr id="4" name="图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56992"/>
            <a:ext cx="5760640" cy="5006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1859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12.1.4  reactive()</a:t>
            </a:r>
            <a:r>
              <a:rPr lang="zh-CN" altLang="en-US" dirty="0"/>
              <a:t>函数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zh-CN" dirty="0"/>
              <a:t>在User组件的setup()函数中，address变量包含homeAddress和comAddress两个值，address变量通过reactive()函数来支持响应式机制：</a:t>
            </a:r>
          </a:p>
          <a:p>
            <a:pPr marL="0" indent="0">
              <a:buNone/>
            </a:pPr>
            <a:r>
              <a:rPr lang="zh-CN" altLang="zh-CN" sz="1900" dirty="0">
                <a:solidFill>
                  <a:srgbClr val="0070C0"/>
                </a:solidFill>
                <a:latin typeface="+mn-ea"/>
              </a:rPr>
              <a:t>    //address变量支持响应式机制</a:t>
            </a:r>
          </a:p>
          <a:p>
            <a:pPr marL="0" indent="0">
              <a:buNone/>
            </a:pPr>
            <a:r>
              <a:rPr lang="zh-CN" altLang="zh-CN" sz="1900" dirty="0">
                <a:solidFill>
                  <a:srgbClr val="0070C0"/>
                </a:solidFill>
                <a:latin typeface="+mn-ea"/>
              </a:rPr>
              <a:t>    const address=reactive(</a:t>
            </a:r>
          </a:p>
          <a:p>
            <a:pPr marL="0" indent="0">
              <a:buNone/>
            </a:pPr>
            <a:r>
              <a:rPr lang="zh-CN" altLang="zh-CN" sz="1900" dirty="0">
                <a:solidFill>
                  <a:srgbClr val="0070C0"/>
                </a:solidFill>
                <a:latin typeface="+mn-ea"/>
              </a:rPr>
              <a:t>          { homeAddress:'光明路66号',comAddress:'康庄路88号'} )  </a:t>
            </a:r>
          </a:p>
          <a:p>
            <a:pPr marL="0" indent="0">
              <a:buNone/>
            </a:pPr>
            <a:r>
              <a:rPr lang="zh-CN" altLang="zh-CN" sz="1900" dirty="0">
                <a:solidFill>
                  <a:srgbClr val="0070C0"/>
                </a:solidFill>
                <a:latin typeface="+mn-ea"/>
              </a:rPr>
              <a:t>    console.log(address)  </a:t>
            </a:r>
          </a:p>
          <a:p>
            <a:pPr marL="0" indent="0">
              <a:buNone/>
            </a:pPr>
            <a:r>
              <a:rPr lang="zh-CN" altLang="zh-CN" sz="1900" dirty="0">
                <a:solidFill>
                  <a:srgbClr val="0070C0"/>
                </a:solidFill>
                <a:latin typeface="+mn-ea"/>
              </a:rPr>
              <a:t>    console.log(address.homeAddress)</a:t>
            </a:r>
          </a:p>
          <a:p>
            <a:pPr marL="0" indent="0">
              <a:buNone/>
            </a:pPr>
            <a:r>
              <a:rPr lang="zh-CN" altLang="zh-CN" sz="1900" dirty="0">
                <a:solidFill>
                  <a:srgbClr val="0070C0"/>
                </a:solidFill>
                <a:latin typeface="+mn-ea"/>
              </a:rPr>
              <a:t>    console.log(address.comAddress</a:t>
            </a:r>
            <a:r>
              <a:rPr lang="zh-CN" altLang="zh-CN" sz="1900" dirty="0" smtClean="0">
                <a:solidFill>
                  <a:srgbClr val="0070C0"/>
                </a:solidFill>
                <a:latin typeface="+mn-ea"/>
              </a:rPr>
              <a:t>)</a:t>
            </a:r>
            <a:endParaRPr lang="en-US" altLang="zh-CN" sz="1900" dirty="0" smtClean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endParaRPr lang="zh-CN" altLang="zh-CN" sz="1900" dirty="0">
              <a:solidFill>
                <a:srgbClr val="0070C0"/>
              </a:solidFill>
              <a:latin typeface="+mn-ea"/>
            </a:endParaRPr>
          </a:p>
          <a:p>
            <a:r>
              <a:rPr lang="zh-CN" altLang="zh-CN" dirty="0"/>
              <a:t>在User组件的模板中，会显示address.homeAddress变量的值，并试图通过输入框修改它的值：</a:t>
            </a:r>
          </a:p>
          <a:p>
            <a:pPr marL="0" indent="0">
              <a:buNone/>
            </a:pPr>
            <a:r>
              <a:rPr lang="zh-CN" altLang="zh-CN" sz="1900" dirty="0">
                <a:solidFill>
                  <a:srgbClr val="0070C0"/>
                </a:solidFill>
                <a:latin typeface="+mn-ea"/>
              </a:rPr>
              <a:t>       &lt;p&gt;家庭地址：{{address.homeAddress}}  </a:t>
            </a:r>
          </a:p>
          <a:p>
            <a:pPr marL="0" indent="0">
              <a:buNone/>
            </a:pPr>
            <a:r>
              <a:rPr lang="zh-CN" altLang="zh-CN" sz="1900" dirty="0">
                <a:solidFill>
                  <a:srgbClr val="0070C0"/>
                </a:solidFill>
                <a:latin typeface="+mn-ea"/>
              </a:rPr>
              <a:t>          &lt;input v-model="address.homeAddress" /&gt;&lt;/p&gt;</a:t>
            </a:r>
          </a:p>
          <a:p>
            <a:pPr marL="0" indent="0">
              <a:buNone/>
            </a:pPr>
            <a:endParaRPr lang="zh-CN" altLang="en-US" sz="1900" dirty="0">
              <a:solidFill>
                <a:srgbClr val="0070C0"/>
              </a:solidFill>
              <a:latin typeface="+mn-ea"/>
            </a:endParaRPr>
          </a:p>
        </p:txBody>
      </p:sp>
      <p:pic>
        <p:nvPicPr>
          <p:cNvPr id="5" name="图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590818"/>
            <a:ext cx="4273550" cy="279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9459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CN" b="1" dirty="0"/>
              <a:t>12.1.5  toRefs()函</a:t>
            </a:r>
            <a:r>
              <a:rPr lang="zh-CN" altLang="zh-CN" b="1" dirty="0" smtClean="0"/>
              <a:t>数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如果</a:t>
            </a:r>
            <a:r>
              <a:rPr lang="en-US" altLang="zh-CN" dirty="0" smtClean="0"/>
              <a:t>setup()</a:t>
            </a:r>
            <a:r>
              <a:rPr lang="zh-CN" altLang="en-US" dirty="0" smtClean="0"/>
              <a:t>函数直接返回</a:t>
            </a:r>
            <a:r>
              <a:rPr lang="en-US" altLang="zh-CN" dirty="0" smtClean="0"/>
              <a:t>address</a:t>
            </a:r>
            <a:r>
              <a:rPr lang="zh-CN" altLang="en-US" dirty="0" smtClean="0"/>
              <a:t>变量，组件</a:t>
            </a:r>
            <a:r>
              <a:rPr lang="zh-CN" altLang="zh-CN" dirty="0" smtClean="0"/>
              <a:t>必</a:t>
            </a:r>
            <a:r>
              <a:rPr lang="zh-CN" altLang="zh-CN" dirty="0"/>
              <a:t>须通过address.homeAddress的形式来访问homeAddress变</a:t>
            </a:r>
            <a:r>
              <a:rPr lang="zh-CN" altLang="zh-CN" dirty="0" smtClean="0"/>
              <a:t>量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zh-CN" dirty="0" smtClean="0">
                <a:solidFill>
                  <a:srgbClr val="0070C0"/>
                </a:solidFill>
                <a:latin typeface="+mn-ea"/>
              </a:rPr>
              <a:t>return {</a:t>
            </a:r>
            <a:r>
              <a:rPr lang="en-US" altLang="zh-CN" dirty="0" smtClean="0">
                <a:solidFill>
                  <a:srgbClr val="0070C0"/>
                </a:solidFill>
                <a:latin typeface="+mn-ea"/>
              </a:rPr>
              <a:t> </a:t>
            </a:r>
            <a:r>
              <a:rPr lang="zh-CN" altLang="zh-CN" dirty="0" smtClean="0">
                <a:solidFill>
                  <a:srgbClr val="0070C0"/>
                </a:solidFill>
                <a:latin typeface="+mn-ea"/>
              </a:rPr>
              <a:t>address</a:t>
            </a:r>
            <a:r>
              <a:rPr lang="en-US" altLang="zh-CN" dirty="0" smtClean="0">
                <a:solidFill>
                  <a:srgbClr val="0070C0"/>
                </a:solidFill>
                <a:latin typeface="+mn-ea"/>
              </a:rPr>
              <a:t> </a:t>
            </a:r>
            <a:r>
              <a:rPr lang="zh-CN" altLang="zh-CN" dirty="0" smtClean="0">
                <a:solidFill>
                  <a:srgbClr val="0070C0"/>
                </a:solidFill>
                <a:latin typeface="+mn-ea"/>
              </a:rPr>
              <a:t>}</a:t>
            </a:r>
            <a:endParaRPr lang="zh-CN" altLang="zh-CN" dirty="0">
              <a:solidFill>
                <a:srgbClr val="0070C0"/>
              </a:solidFill>
              <a:latin typeface="+mn-ea"/>
            </a:endParaRPr>
          </a:p>
          <a:p>
            <a:endParaRPr lang="en-US" altLang="zh-CN" dirty="0" smtClean="0"/>
          </a:p>
          <a:p>
            <a:r>
              <a:rPr lang="zh-CN" altLang="zh-CN" dirty="0" smtClean="0"/>
              <a:t>如</a:t>
            </a:r>
            <a:r>
              <a:rPr lang="zh-CN" altLang="zh-CN" dirty="0"/>
              <a:t>果希望在组件中直接访问homeAddress变量，可以通过toRefs()函数来包装address变量，再将其返回：</a:t>
            </a:r>
          </a:p>
          <a:p>
            <a:pPr marL="0" indent="0">
              <a:buNone/>
            </a:pPr>
            <a:r>
              <a:rPr lang="zh-CN" altLang="zh-CN" dirty="0">
                <a:solidFill>
                  <a:srgbClr val="0070C0"/>
                </a:solidFill>
                <a:latin typeface="+mn-ea"/>
              </a:rPr>
              <a:t>return {...toRefs(address)}</a:t>
            </a: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0510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12.1.6  readonly()</a:t>
            </a:r>
            <a:r>
              <a:rPr lang="zh-CN" altLang="en-US" dirty="0"/>
              <a:t>函数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zh-CN" dirty="0"/>
              <a:t>readonly()函数返回一个只读变量。在User组件的setup()函数中，addressCopy变量就是只读变量：</a:t>
            </a:r>
          </a:p>
          <a:p>
            <a:pPr marL="0" indent="0">
              <a:buNone/>
            </a:pPr>
            <a:r>
              <a:rPr lang="zh-CN" altLang="zh-CN" dirty="0">
                <a:solidFill>
                  <a:srgbClr val="0070C0"/>
                </a:solidFill>
                <a:latin typeface="+mn-ea"/>
              </a:rPr>
              <a:t>    //addressCopy是只读变量</a:t>
            </a:r>
          </a:p>
          <a:p>
            <a:pPr marL="0" indent="0">
              <a:buNone/>
            </a:pPr>
            <a:r>
              <a:rPr lang="zh-CN" altLang="zh-CN" dirty="0">
                <a:solidFill>
                  <a:srgbClr val="0070C0"/>
                </a:solidFill>
                <a:latin typeface="+mn-ea"/>
              </a:rPr>
              <a:t>    const addressCopy=readonly(address</a:t>
            </a:r>
            <a:r>
              <a:rPr lang="zh-CN" altLang="zh-CN" dirty="0" smtClean="0">
                <a:solidFill>
                  <a:srgbClr val="0070C0"/>
                </a:solidFill>
                <a:latin typeface="+mn-ea"/>
              </a:rPr>
              <a:t>)</a:t>
            </a:r>
            <a:endParaRPr lang="en-US" altLang="zh-CN" dirty="0" smtClean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endParaRPr lang="zh-CN" altLang="zh-CN" dirty="0">
              <a:solidFill>
                <a:srgbClr val="0070C0"/>
              </a:solidFill>
              <a:latin typeface="+mn-ea"/>
            </a:endParaRPr>
          </a:p>
          <a:p>
            <a:r>
              <a:rPr lang="zh-CN" altLang="zh-CN" dirty="0"/>
              <a:t>在User组件的模板中，会显示addressCopy.homeAddress变量的值，并试图通过输入框修改它的值：</a:t>
            </a:r>
          </a:p>
          <a:p>
            <a:pPr marL="0" indent="0">
              <a:buNone/>
            </a:pPr>
            <a:r>
              <a:rPr lang="zh-CN" altLang="zh-CN" dirty="0">
                <a:solidFill>
                  <a:srgbClr val="0070C0"/>
                </a:solidFill>
                <a:latin typeface="+mn-ea"/>
              </a:rPr>
              <a:t>&lt;p&gt;家庭地址备份：{{addressCopy.homeAddress}}  </a:t>
            </a:r>
          </a:p>
          <a:p>
            <a:pPr marL="0" indent="0">
              <a:buNone/>
            </a:pPr>
            <a:r>
              <a:rPr lang="zh-CN" altLang="zh-CN" dirty="0">
                <a:solidFill>
                  <a:srgbClr val="0070C0"/>
                </a:solidFill>
                <a:latin typeface="+mn-ea"/>
              </a:rPr>
              <a:t>    &lt;input v-model="addressCopy.homeAddress" /&gt;</a:t>
            </a:r>
          </a:p>
          <a:p>
            <a:pPr marL="0" indent="0">
              <a:buNone/>
            </a:pPr>
            <a:r>
              <a:rPr lang="zh-CN" altLang="zh-CN" dirty="0">
                <a:solidFill>
                  <a:srgbClr val="0070C0"/>
                </a:solidFill>
                <a:latin typeface="+mn-ea"/>
              </a:rPr>
              <a:t>&lt;/p&gt;</a:t>
            </a: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3744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12.2  </a:t>
            </a:r>
            <a:r>
              <a:rPr lang="zh-CN" altLang="en-US" dirty="0"/>
              <a:t>分割</a:t>
            </a:r>
            <a:r>
              <a:rPr lang="en-US" altLang="zh-CN" dirty="0"/>
              <a:t>setup()</a:t>
            </a:r>
            <a:r>
              <a:rPr lang="zh-CN" altLang="en-US" dirty="0"/>
              <a:t>函</a:t>
            </a:r>
            <a:r>
              <a:rPr lang="zh-CN" altLang="en-US" dirty="0" smtClean="0"/>
              <a:t>数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sz="3200" dirty="0"/>
              <a:t>当</a:t>
            </a:r>
            <a:r>
              <a:rPr lang="en-US" altLang="zh-CN" sz="3200" dirty="0"/>
              <a:t>setup()</a:t>
            </a:r>
            <a:r>
              <a:rPr lang="zh-CN" altLang="zh-CN" sz="3200" dirty="0"/>
              <a:t>函数本身非常庞大，也必须对它进行分割，这样才能发挥组合</a:t>
            </a:r>
            <a:r>
              <a:rPr lang="en-US" altLang="zh-CN" sz="3200" dirty="0"/>
              <a:t>API</a:t>
            </a:r>
            <a:r>
              <a:rPr lang="zh-CN" altLang="zh-CN" sz="3200" dirty="0"/>
              <a:t>的特长。</a:t>
            </a:r>
          </a:p>
          <a:p>
            <a:r>
              <a:rPr lang="zh-CN" altLang="zh-CN" sz="3200" dirty="0"/>
              <a:t>对</a:t>
            </a:r>
            <a:r>
              <a:rPr lang="en-US" altLang="zh-CN" sz="3200" dirty="0"/>
              <a:t>setup()</a:t>
            </a:r>
            <a:r>
              <a:rPr lang="zh-CN" altLang="zh-CN" sz="3200" dirty="0"/>
              <a:t>函数的分割包括两个步骤：</a:t>
            </a:r>
          </a:p>
          <a:p>
            <a:pPr lvl="1"/>
            <a:r>
              <a:rPr lang="zh-CN" altLang="zh-CN" sz="2800" dirty="0"/>
              <a:t>（</a:t>
            </a:r>
            <a:r>
              <a:rPr lang="en-US" altLang="zh-CN" sz="2800" dirty="0"/>
              <a:t>1</a:t>
            </a:r>
            <a:r>
              <a:rPr lang="zh-CN" altLang="zh-CN" sz="2800" dirty="0"/>
              <a:t>）把</a:t>
            </a:r>
            <a:r>
              <a:rPr lang="en-US" altLang="zh-CN" sz="2800" dirty="0"/>
              <a:t>setup()</a:t>
            </a:r>
            <a:r>
              <a:rPr lang="zh-CN" altLang="zh-CN" sz="2800" dirty="0"/>
              <a:t>函数分割成多个函数。把处理相关业务逻辑的代码分割到同一个函数中。</a:t>
            </a:r>
          </a:p>
          <a:p>
            <a:pPr lvl="1"/>
            <a:r>
              <a:rPr lang="zh-CN" altLang="zh-CN" sz="2800" dirty="0"/>
              <a:t>（</a:t>
            </a:r>
            <a:r>
              <a:rPr lang="en-US" altLang="zh-CN" sz="2800" dirty="0"/>
              <a:t>2</a:t>
            </a:r>
            <a:r>
              <a:rPr lang="zh-CN" altLang="zh-CN" sz="2800" dirty="0"/>
              <a:t>）把从</a:t>
            </a:r>
            <a:r>
              <a:rPr lang="en-US" altLang="zh-CN" sz="2800" dirty="0"/>
              <a:t>setup()</a:t>
            </a:r>
            <a:r>
              <a:rPr lang="zh-CN" altLang="zh-CN" sz="2800" dirty="0"/>
              <a:t>函数中分割出来的每个函数放到单独的</a:t>
            </a:r>
            <a:r>
              <a:rPr lang="en-US" altLang="zh-CN" sz="2800" dirty="0"/>
              <a:t>.js</a:t>
            </a:r>
            <a:r>
              <a:rPr lang="zh-CN" altLang="zh-CN" sz="2800" dirty="0"/>
              <a:t>文件中。</a:t>
            </a: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8007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000" dirty="0"/>
              <a:t>12.2  </a:t>
            </a:r>
            <a:r>
              <a:rPr lang="zh-CN" altLang="en-US" sz="4000" dirty="0"/>
              <a:t>分割</a:t>
            </a:r>
            <a:r>
              <a:rPr lang="en-US" altLang="zh-CN" sz="4000" dirty="0"/>
              <a:t>setup()</a:t>
            </a:r>
            <a:r>
              <a:rPr lang="zh-CN" altLang="en-US" sz="4000" dirty="0"/>
              <a:t>函数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&lt;template&gt;……&lt;/template&gt;</a:t>
            </a:r>
            <a:endParaRPr lang="zh-CN" altLang="zh-CN" sz="1600" dirty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&lt;script&gt;</a:t>
            </a:r>
            <a:endParaRPr lang="zh-CN" altLang="zh-CN" sz="1600" dirty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zh-CN" sz="1600" b="1" dirty="0">
                <a:solidFill>
                  <a:schemeClr val="tx1"/>
                </a:solidFill>
                <a:latin typeface="+mn-ea"/>
              </a:rPr>
              <a:t> import useAddPerson from './add.js'</a:t>
            </a:r>
            <a:endParaRPr lang="zh-CN" altLang="zh-CN" sz="1600" dirty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1600" b="1" dirty="0">
                <a:solidFill>
                  <a:schemeClr val="tx1"/>
                </a:solidFill>
                <a:latin typeface="+mn-ea"/>
              </a:rPr>
              <a:t>  import useRemovePerson from './remove.js'</a:t>
            </a:r>
            <a:endParaRPr lang="zh-CN" altLang="zh-CN" sz="1600" dirty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  export default {</a:t>
            </a:r>
            <a:endParaRPr lang="zh-CN" altLang="zh-CN" sz="1600" dirty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    setup() {</a:t>
            </a:r>
            <a:endParaRPr lang="zh-CN" altLang="zh-CN" sz="1600" dirty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      const { persons, remove } = useRemovePerson() </a:t>
            </a:r>
            <a:endParaRPr lang="zh-CN" altLang="zh-CN" sz="1600" dirty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      const { person, add } = useAddPerson(persons)</a:t>
            </a:r>
            <a:endParaRPr lang="zh-CN" altLang="zh-CN" sz="1600" dirty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      return { persons,remove, person, add}</a:t>
            </a:r>
            <a:endParaRPr lang="zh-CN" altLang="zh-CN" sz="1600" dirty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    }</a:t>
            </a:r>
            <a:endParaRPr lang="zh-CN" altLang="zh-CN" sz="1600" dirty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  }</a:t>
            </a:r>
            <a:endParaRPr lang="zh-CN" altLang="zh-CN" sz="1600" dirty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&lt;/script&gt;</a:t>
            </a:r>
            <a:endParaRPr lang="zh-CN" altLang="zh-CN" sz="1600" dirty="0">
              <a:solidFill>
                <a:schemeClr val="tx1"/>
              </a:solidFill>
              <a:latin typeface="+mn-ea"/>
            </a:endParaRPr>
          </a:p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5580112" y="1628800"/>
            <a:ext cx="133882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/>
              <a:t>Person.vue</a:t>
            </a:r>
            <a:endParaRPr lang="zh-CN" altLang="en-US" dirty="0"/>
          </a:p>
        </p:txBody>
      </p:sp>
      <p:pic>
        <p:nvPicPr>
          <p:cNvPr id="5" name="图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448175"/>
            <a:ext cx="3403600" cy="20383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8673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12.2  </a:t>
            </a:r>
            <a:r>
              <a:rPr lang="zh-CN" altLang="en-US" dirty="0"/>
              <a:t>分割</a:t>
            </a:r>
            <a:r>
              <a:rPr lang="en-US" altLang="zh-CN" dirty="0"/>
              <a:t>setup()</a:t>
            </a:r>
            <a:r>
              <a:rPr lang="zh-CN" altLang="en-US" dirty="0"/>
              <a:t>函数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608406"/>
            <a:ext cx="453650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import { reactive} from 'vue'</a:t>
            </a:r>
          </a:p>
          <a:p>
            <a:pPr marL="0" indent="0">
              <a:buNone/>
            </a:pPr>
            <a:endParaRPr lang="en-US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// </a:t>
            </a:r>
            <a:r>
              <a:rPr lang="zh-CN" altLang="en-US" sz="1400" dirty="0">
                <a:latin typeface="+mn-ea"/>
              </a:rPr>
              <a:t>向</a:t>
            </a:r>
            <a:r>
              <a:rPr lang="en-US" altLang="zh-CN" sz="1400" dirty="0">
                <a:latin typeface="+mn-ea"/>
              </a:rPr>
              <a:t>persons</a:t>
            </a:r>
            <a:r>
              <a:rPr lang="zh-CN" altLang="en-US" sz="1400" dirty="0">
                <a:latin typeface="+mn-ea"/>
              </a:rPr>
              <a:t>数组添加新的</a:t>
            </a:r>
            <a:r>
              <a:rPr lang="en-US" altLang="zh-CN" sz="1400" dirty="0">
                <a:latin typeface="+mn-ea"/>
              </a:rPr>
              <a:t>person</a:t>
            </a:r>
            <a:r>
              <a:rPr lang="zh-CN" altLang="en-US" sz="1400" dirty="0">
                <a:latin typeface="+mn-ea"/>
              </a:rPr>
              <a:t>对象</a:t>
            </a: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const useAddPerson = (persons) =&gt; {</a:t>
            </a: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const person= reactive({ id: '', name: '', age: '' })</a:t>
            </a:r>
          </a:p>
          <a:p>
            <a:pPr marL="0" indent="0">
              <a:buNone/>
            </a:pPr>
            <a:endParaRPr lang="en-US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const add = (()=&gt; {  </a:t>
            </a: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//</a:t>
            </a:r>
            <a:r>
              <a:rPr lang="zh-CN" altLang="en-US" sz="1400" dirty="0">
                <a:latin typeface="+mn-ea"/>
              </a:rPr>
              <a:t>计算新添加</a:t>
            </a:r>
            <a:r>
              <a:rPr lang="en-US" altLang="zh-CN" sz="1400" dirty="0">
                <a:latin typeface="+mn-ea"/>
              </a:rPr>
              <a:t>person</a:t>
            </a:r>
            <a:r>
              <a:rPr lang="zh-CN" altLang="en-US" sz="1400" dirty="0">
                <a:latin typeface="+mn-ea"/>
              </a:rPr>
              <a:t>对象的</a:t>
            </a:r>
            <a:r>
              <a:rPr lang="en-US" altLang="zh-CN" sz="1400" dirty="0">
                <a:latin typeface="+mn-ea"/>
              </a:rPr>
              <a:t>id</a:t>
            </a: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let index=null</a:t>
            </a: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for( index in persons.array){</a:t>
            </a: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if(person.id&lt;=persons.array[index].id)</a:t>
            </a: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  </a:t>
            </a:r>
            <a:r>
              <a:rPr lang="en-US" altLang="zh-CN" sz="1400" dirty="0" smtClean="0">
                <a:latin typeface="+mn-ea"/>
              </a:rPr>
              <a:t>person.id=persons.array[index</a:t>
            </a:r>
            <a:r>
              <a:rPr lang="en-US" altLang="zh-CN" sz="1400" dirty="0">
                <a:latin typeface="+mn-ea"/>
              </a:rPr>
              <a:t>].id+1</a:t>
            </a: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}       </a:t>
            </a:r>
          </a:p>
          <a:p>
            <a:pPr marL="0" indent="0">
              <a:buNone/>
            </a:pPr>
            <a:r>
              <a:rPr lang="en-US" altLang="zh-CN" sz="1200" dirty="0">
                <a:latin typeface="+mn-ea"/>
              </a:rPr>
              <a:t> </a:t>
            </a:r>
          </a:p>
          <a:p>
            <a:pPr marL="0" indent="0">
              <a:buNone/>
            </a:pPr>
            <a:r>
              <a:rPr lang="en-US" altLang="zh-CN" sz="1100" dirty="0">
                <a:latin typeface="+mn-ea"/>
              </a:rPr>
              <a:t>    </a:t>
            </a:r>
            <a:endParaRPr lang="zh-CN" altLang="en-US" sz="1100" dirty="0"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436096" y="1608406"/>
            <a:ext cx="877163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/>
              <a:t>add.js</a:t>
            </a:r>
            <a:endParaRPr lang="zh-CN" altLang="en-US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4860032" y="1992803"/>
            <a:ext cx="432048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zh-CN" sz="1400" dirty="0" smtClean="0">
                <a:latin typeface="+mn-ea"/>
              </a:rPr>
              <a:t>     //</a:t>
            </a:r>
            <a:r>
              <a:rPr lang="zh-CN" altLang="en-US" sz="1400" dirty="0" smtClean="0">
                <a:latin typeface="+mn-ea"/>
              </a:rPr>
              <a:t>创建</a:t>
            </a:r>
            <a:r>
              <a:rPr lang="en-US" altLang="zh-CN" sz="1400" dirty="0" smtClean="0">
                <a:latin typeface="+mn-ea"/>
              </a:rPr>
              <a:t>person</a:t>
            </a:r>
            <a:r>
              <a:rPr lang="zh-CN" altLang="en-US" sz="1400" dirty="0" smtClean="0">
                <a:latin typeface="+mn-ea"/>
              </a:rPr>
              <a:t>对象的拷贝。</a:t>
            </a:r>
          </a:p>
          <a:p>
            <a:pPr marL="0" indent="0">
              <a:buFont typeface="Wingdings" pitchFamily="2" charset="2"/>
              <a:buNone/>
            </a:pPr>
            <a:r>
              <a:rPr lang="zh-CN" altLang="en-US" sz="1400" dirty="0" smtClean="0">
                <a:latin typeface="+mn-ea"/>
              </a:rPr>
              <a:t>    </a:t>
            </a:r>
            <a:r>
              <a:rPr lang="en-US" altLang="zh-CN" sz="1400" dirty="0" smtClean="0">
                <a:latin typeface="+mn-ea"/>
              </a:rPr>
              <a:t>const personCopy = Object.assign({},person)</a:t>
            </a:r>
          </a:p>
          <a:p>
            <a:pPr marL="0" indent="0">
              <a:buFont typeface="Wingdings" pitchFamily="2" charset="2"/>
              <a:buNone/>
            </a:pPr>
            <a:endParaRPr lang="en-US" altLang="zh-CN" sz="1400" dirty="0" smtClean="0"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1400" dirty="0" smtClean="0">
                <a:latin typeface="+mn-ea"/>
              </a:rPr>
              <a:t>    //</a:t>
            </a:r>
            <a:r>
              <a:rPr lang="zh-CN" altLang="en-US" sz="1400" dirty="0" smtClean="0">
                <a:latin typeface="+mn-ea"/>
              </a:rPr>
              <a:t>添加</a:t>
            </a:r>
            <a:r>
              <a:rPr lang="en-US" altLang="zh-CN" sz="1400" dirty="0" smtClean="0">
                <a:latin typeface="+mn-ea"/>
              </a:rPr>
              <a:t>person</a:t>
            </a:r>
            <a:r>
              <a:rPr lang="zh-CN" altLang="en-US" sz="1400" dirty="0" smtClean="0">
                <a:latin typeface="+mn-ea"/>
              </a:rPr>
              <a:t>对象</a:t>
            </a:r>
          </a:p>
          <a:p>
            <a:pPr marL="0" indent="0">
              <a:buFont typeface="Wingdings" pitchFamily="2" charset="2"/>
              <a:buNone/>
            </a:pPr>
            <a:r>
              <a:rPr lang="zh-CN" altLang="en-US" sz="1400" dirty="0" smtClean="0">
                <a:latin typeface="+mn-ea"/>
              </a:rPr>
              <a:t>    </a:t>
            </a:r>
            <a:r>
              <a:rPr lang="en-US" altLang="zh-CN" sz="1400" dirty="0" smtClean="0">
                <a:latin typeface="+mn-ea"/>
              </a:rPr>
              <a:t>persons.array.push(personCopy)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zh-CN" sz="1400" dirty="0" smtClean="0">
                <a:latin typeface="+mn-ea"/>
              </a:rPr>
              <a:t>    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zh-CN" sz="1400" dirty="0" smtClean="0">
                <a:latin typeface="+mn-ea"/>
              </a:rPr>
              <a:t>    person.id = ''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zh-CN" sz="1400" dirty="0" smtClean="0">
                <a:latin typeface="+mn-ea"/>
              </a:rPr>
              <a:t>    person.name = ''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zh-CN" sz="1400" dirty="0" smtClean="0">
                <a:latin typeface="+mn-ea"/>
              </a:rPr>
              <a:t>    person.age = ''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zh-CN" sz="1400" dirty="0" smtClean="0">
                <a:latin typeface="+mn-ea"/>
              </a:rPr>
              <a:t>  })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zh-CN" sz="1400" dirty="0" smtClean="0">
                <a:latin typeface="+mn-ea"/>
              </a:rPr>
              <a:t>  return { person,add }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zh-CN" sz="1400" dirty="0" smtClean="0">
                <a:latin typeface="+mn-ea"/>
              </a:rPr>
              <a:t>}</a:t>
            </a:r>
          </a:p>
          <a:p>
            <a:pPr marL="0" indent="0">
              <a:buFont typeface="Wingdings" pitchFamily="2" charset="2"/>
              <a:buNone/>
            </a:pPr>
            <a:endParaRPr lang="en-US" altLang="zh-CN" sz="1400" dirty="0" smtClean="0"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1400" dirty="0" smtClean="0">
                <a:latin typeface="+mn-ea"/>
              </a:rPr>
              <a:t>export default useAddPerson</a:t>
            </a:r>
            <a:endParaRPr lang="zh-CN" altLang="en-US" sz="1400" dirty="0">
              <a:latin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5280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12.2  </a:t>
            </a:r>
            <a:r>
              <a:rPr lang="zh-CN" altLang="en-US" dirty="0" smtClean="0"/>
              <a:t>分</a:t>
            </a:r>
            <a:r>
              <a:rPr lang="zh-CN" altLang="en-US" dirty="0"/>
              <a:t>割</a:t>
            </a:r>
            <a:r>
              <a:rPr lang="en-US" altLang="zh-CN" dirty="0"/>
              <a:t>setup()</a:t>
            </a:r>
            <a:r>
              <a:rPr lang="zh-CN" altLang="en-US" dirty="0"/>
              <a:t>函数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import { reactive} from 'vue'</a:t>
            </a:r>
          </a:p>
          <a:p>
            <a:pPr marL="0" indent="0">
              <a:buNone/>
            </a:pPr>
            <a:r>
              <a:rPr lang="en-US" altLang="zh-CN" sz="1600" dirty="0" smtClean="0">
                <a:latin typeface="+mn-ea"/>
              </a:rPr>
              <a:t>const </a:t>
            </a:r>
            <a:r>
              <a:rPr lang="en-US" altLang="zh-CN" sz="1600" dirty="0">
                <a:latin typeface="+mn-ea"/>
              </a:rPr>
              <a:t>useRemovePerson = () =&gt; </a:t>
            </a:r>
            <a:r>
              <a:rPr lang="en-US" altLang="zh-CN" sz="1600" dirty="0" smtClean="0">
                <a:latin typeface="+mn-ea"/>
              </a:rPr>
              <a:t>{</a:t>
            </a:r>
            <a:r>
              <a:rPr lang="en-US" altLang="zh-CN" sz="1600" dirty="0">
                <a:latin typeface="+mn-ea"/>
              </a:rPr>
              <a:t>// </a:t>
            </a:r>
            <a:r>
              <a:rPr lang="zh-CN" altLang="en-US" sz="1600" dirty="0">
                <a:latin typeface="+mn-ea"/>
              </a:rPr>
              <a:t>删除一个</a:t>
            </a:r>
            <a:r>
              <a:rPr lang="en-US" altLang="zh-CN" sz="1600" dirty="0">
                <a:latin typeface="+mn-ea"/>
              </a:rPr>
              <a:t>person</a:t>
            </a:r>
            <a:r>
              <a:rPr lang="zh-CN" altLang="en-US" sz="1600" dirty="0">
                <a:latin typeface="+mn-ea"/>
              </a:rPr>
              <a:t>对象</a:t>
            </a:r>
          </a:p>
          <a:p>
            <a:pPr marL="0" indent="0">
              <a:buNone/>
            </a:pPr>
            <a:r>
              <a:rPr lang="en-US" altLang="zh-CN" sz="1600" dirty="0" smtClean="0">
                <a:latin typeface="+mn-ea"/>
              </a:rPr>
              <a:t>  const </a:t>
            </a:r>
            <a:r>
              <a:rPr lang="en-US" altLang="zh-CN" sz="1600" dirty="0">
                <a:latin typeface="+mn-ea"/>
              </a:rPr>
              <a:t>persons = reactive</a:t>
            </a:r>
            <a:r>
              <a:rPr lang="en-US" altLang="zh-CN" sz="1600" dirty="0" smtClean="0">
                <a:latin typeface="+mn-ea"/>
              </a:rPr>
              <a:t>({</a:t>
            </a:r>
            <a:r>
              <a:rPr lang="en-US" altLang="zh-CN" sz="1600" dirty="0">
                <a:latin typeface="+mn-ea"/>
              </a:rPr>
              <a:t>//</a:t>
            </a:r>
            <a:r>
              <a:rPr lang="zh-CN" altLang="en-US" sz="1600" dirty="0">
                <a:latin typeface="+mn-ea"/>
              </a:rPr>
              <a:t>包含了所有的</a:t>
            </a:r>
            <a:r>
              <a:rPr lang="en-US" altLang="zh-CN" sz="1600" dirty="0">
                <a:latin typeface="+mn-ea"/>
              </a:rPr>
              <a:t>person</a:t>
            </a:r>
            <a:r>
              <a:rPr lang="zh-CN" altLang="en-US" sz="1600" dirty="0">
                <a:latin typeface="+mn-ea"/>
              </a:rPr>
              <a:t>对象</a:t>
            </a:r>
          </a:p>
          <a:p>
            <a:pPr marL="0" indent="0">
              <a:buNone/>
            </a:pPr>
            <a:r>
              <a:rPr lang="en-US" altLang="zh-CN" sz="1600" dirty="0" smtClean="0">
                <a:latin typeface="+mn-ea"/>
              </a:rPr>
              <a:t>    </a:t>
            </a:r>
            <a:r>
              <a:rPr lang="en-US" altLang="zh-CN" sz="1600" dirty="0">
                <a:latin typeface="+mn-ea"/>
              </a:rPr>
              <a:t>array: [</a:t>
            </a: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{ id: 1, name: "Mary", age: 17 </a:t>
            </a:r>
            <a:r>
              <a:rPr lang="en-US" altLang="zh-CN" sz="1600" dirty="0" smtClean="0">
                <a:latin typeface="+mn-ea"/>
              </a:rPr>
              <a:t>}, </a:t>
            </a:r>
            <a:r>
              <a:rPr lang="en-US" altLang="zh-CN" sz="1600" dirty="0">
                <a:latin typeface="+mn-ea"/>
              </a:rPr>
              <a:t>{ id: 2, name: "Tom", age: 20 },</a:t>
            </a: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{ id: 3, name: "Linda", age: 18 },</a:t>
            </a: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]</a:t>
            </a: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})</a:t>
            </a:r>
          </a:p>
          <a:p>
            <a:pPr marL="0" indent="0">
              <a:buNone/>
            </a:pPr>
            <a:endParaRPr lang="en-US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const remove = (id) =&gt; {</a:t>
            </a:r>
          </a:p>
          <a:p>
            <a:pPr marL="0" indent="0">
              <a:buNone/>
            </a:pPr>
            <a:r>
              <a:rPr lang="en-US" altLang="zh-CN" sz="1600" dirty="0" smtClean="0">
                <a:latin typeface="+mn-ea"/>
              </a:rPr>
              <a:t>    persons.array </a:t>
            </a:r>
            <a:r>
              <a:rPr lang="en-US" altLang="zh-CN" sz="1600" dirty="0">
                <a:latin typeface="+mn-ea"/>
              </a:rPr>
              <a:t>=persons.array.filter((v) =&gt; v.id !== </a:t>
            </a:r>
            <a:r>
              <a:rPr lang="en-US" altLang="zh-CN" sz="1600" dirty="0" smtClean="0">
                <a:latin typeface="+mn-ea"/>
              </a:rPr>
              <a:t>id </a:t>
            </a: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</a:t>
            </a:r>
            <a:r>
              <a:rPr lang="en-US" altLang="zh-CN" sz="1600" dirty="0" smtClean="0">
                <a:latin typeface="+mn-ea"/>
              </a:rPr>
              <a:t> </a:t>
            </a:r>
            <a:r>
              <a:rPr lang="en-US" altLang="zh-CN" sz="1600" dirty="0">
                <a:latin typeface="+mn-ea"/>
              </a:rPr>
              <a:t>}</a:t>
            </a: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return { persons, remove }</a:t>
            </a: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}</a:t>
            </a:r>
          </a:p>
          <a:p>
            <a:pPr marL="0" indent="0">
              <a:buNone/>
            </a:pPr>
            <a:r>
              <a:rPr lang="en-US" altLang="zh-CN" sz="1600" dirty="0" smtClean="0">
                <a:latin typeface="+mn-ea"/>
              </a:rPr>
              <a:t>export </a:t>
            </a:r>
            <a:r>
              <a:rPr lang="en-US" altLang="zh-CN" sz="1600" dirty="0">
                <a:latin typeface="+mn-ea"/>
              </a:rPr>
              <a:t>default useRemovePerson</a:t>
            </a:r>
            <a:endParaRPr lang="zh-CN" altLang="en-US" sz="1600" dirty="0"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469230" y="1572947"/>
            <a:ext cx="122341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/>
              <a:t>remove.js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1182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4400" dirty="0"/>
              <a:t>第</a:t>
            </a:r>
            <a:r>
              <a:rPr lang="en-US" altLang="zh-CN" sz="4400" dirty="0"/>
              <a:t>13</a:t>
            </a:r>
            <a:r>
              <a:rPr lang="zh-CN" altLang="en-US" sz="4400" dirty="0"/>
              <a:t>章  通过</a:t>
            </a:r>
            <a:r>
              <a:rPr lang="en-US" altLang="zh-CN" sz="4400" dirty="0"/>
              <a:t>Axios</a:t>
            </a:r>
            <a:r>
              <a:rPr lang="zh-CN" altLang="en-US" sz="4400" dirty="0"/>
              <a:t>访问服务器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13.1  </a:t>
            </a:r>
            <a:r>
              <a:rPr lang="en-US" altLang="zh-CN" dirty="0"/>
              <a:t>Axios</a:t>
            </a:r>
            <a:r>
              <a:rPr lang="zh-CN" altLang="en-US" dirty="0"/>
              <a:t>的基本用法	</a:t>
            </a:r>
            <a:endParaRPr lang="en-US" altLang="zh-CN" dirty="0"/>
          </a:p>
          <a:p>
            <a:r>
              <a:rPr lang="en-US" altLang="zh-CN" dirty="0" smtClean="0"/>
              <a:t>13.2  </a:t>
            </a:r>
            <a:r>
              <a:rPr lang="zh-CN" altLang="en-US" dirty="0"/>
              <a:t>在</a:t>
            </a:r>
            <a:r>
              <a:rPr lang="en-US" altLang="zh-CN" dirty="0"/>
              <a:t>Vue</a:t>
            </a:r>
            <a:r>
              <a:rPr lang="zh-CN" altLang="en-US" dirty="0"/>
              <a:t>项目中使用</a:t>
            </a:r>
            <a:r>
              <a:rPr lang="en-US" altLang="zh-CN" dirty="0"/>
              <a:t>Axios	</a:t>
            </a:r>
          </a:p>
          <a:p>
            <a:pPr lvl="1"/>
            <a:r>
              <a:rPr lang="en-US" altLang="zh-CN" dirty="0"/>
              <a:t>13.2.1  </a:t>
            </a:r>
            <a:r>
              <a:rPr lang="zh-CN" altLang="en-US" dirty="0"/>
              <a:t>异步请求	</a:t>
            </a:r>
            <a:endParaRPr lang="en-US" altLang="zh-CN" dirty="0"/>
          </a:p>
          <a:p>
            <a:pPr lvl="1"/>
            <a:r>
              <a:rPr lang="en-US" altLang="zh-CN" dirty="0"/>
              <a:t>13.2.2  POST</a:t>
            </a:r>
            <a:r>
              <a:rPr lang="zh-CN" altLang="en-US" dirty="0"/>
              <a:t>请求方式	</a:t>
            </a:r>
            <a:endParaRPr lang="en-US" altLang="zh-CN" dirty="0" smtClean="0"/>
          </a:p>
          <a:p>
            <a:r>
              <a:rPr lang="en-US" altLang="zh-CN" dirty="0" smtClean="0"/>
              <a:t>13.3  Axios API</a:t>
            </a:r>
            <a:r>
              <a:rPr lang="zh-CN" altLang="en-US" dirty="0" smtClean="0"/>
              <a:t>的用法</a:t>
            </a:r>
            <a:endParaRPr lang="en-US" altLang="zh-CN" dirty="0"/>
          </a:p>
          <a:p>
            <a:r>
              <a:rPr lang="en-US" altLang="zh-CN" dirty="0" smtClean="0"/>
              <a:t>13.4  </a:t>
            </a:r>
            <a:r>
              <a:rPr lang="zh-CN" altLang="en-US" dirty="0"/>
              <a:t>创建</a:t>
            </a:r>
            <a:r>
              <a:rPr lang="en-US" altLang="zh-CN" dirty="0"/>
              <a:t>Axios</a:t>
            </a:r>
            <a:r>
              <a:rPr lang="zh-CN" altLang="en-US" dirty="0"/>
              <a:t>实例	</a:t>
            </a:r>
            <a:endParaRPr lang="en-US" altLang="zh-CN" dirty="0"/>
          </a:p>
          <a:p>
            <a:r>
              <a:rPr lang="en-US" altLang="zh-CN" dirty="0" smtClean="0"/>
              <a:t>13.5  </a:t>
            </a:r>
            <a:r>
              <a:rPr lang="zh-CN" altLang="en-US" dirty="0"/>
              <a:t>并发请求	</a:t>
            </a:r>
            <a:endParaRPr lang="en-US" altLang="zh-CN" dirty="0"/>
          </a:p>
          <a:p>
            <a:r>
              <a:rPr lang="en-US" altLang="zh-CN" dirty="0" smtClean="0"/>
              <a:t>13.6  </a:t>
            </a:r>
            <a:r>
              <a:rPr lang="zh-CN" altLang="en-US" dirty="0"/>
              <a:t>请求拦截器和响应拦截</a:t>
            </a:r>
            <a:r>
              <a:rPr lang="zh-CN" altLang="en-US" dirty="0" smtClean="0"/>
              <a:t>器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0217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2.1.2  v-model</a:t>
            </a:r>
            <a:r>
              <a:rPr lang="zh-CN" altLang="en-US" dirty="0"/>
              <a:t>指令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zh-CN" sz="2800" dirty="0"/>
              <a:t>v-model指</a:t>
            </a:r>
            <a:r>
              <a:rPr lang="zh-CN" altLang="zh-CN" sz="2800" dirty="0" smtClean="0"/>
              <a:t>令能</a:t>
            </a:r>
            <a:r>
              <a:rPr lang="zh-CN" altLang="zh-CN" sz="2800" dirty="0"/>
              <a:t>够把模型变量与表单中的输入框绑</a:t>
            </a:r>
            <a:r>
              <a:rPr lang="zh-CN" altLang="zh-CN" sz="2800" dirty="0" smtClean="0"/>
              <a:t>定</a:t>
            </a:r>
            <a:r>
              <a:rPr lang="zh-CN" altLang="en-US" sz="2800" dirty="0" smtClean="0"/>
              <a:t>。</a:t>
            </a:r>
            <a:endParaRPr lang="en-US" altLang="zh-CN" sz="2800" dirty="0" smtClean="0">
              <a:latin typeface="+mn-ea"/>
            </a:endParaRPr>
          </a:p>
          <a:p>
            <a:pPr marL="0" indent="0">
              <a:buNone/>
            </a:pPr>
            <a:endParaRPr lang="en-US" altLang="zh-CN" sz="1800" dirty="0">
              <a:latin typeface="+mn-ea"/>
            </a:endParaRPr>
          </a:p>
          <a:p>
            <a:pPr marL="0" indent="0">
              <a:buNone/>
            </a:pPr>
            <a:r>
              <a:rPr lang="zh-CN" altLang="zh-CN" sz="1800" dirty="0" smtClean="0">
                <a:latin typeface="+mn-ea"/>
              </a:rPr>
              <a:t> </a:t>
            </a:r>
            <a:r>
              <a:rPr lang="en-US" altLang="zh-CN" sz="1800" dirty="0" smtClean="0">
                <a:latin typeface="+mn-ea"/>
              </a:rPr>
              <a:t>    </a:t>
            </a:r>
            <a:r>
              <a:rPr lang="zh-CN" altLang="zh-CN" sz="1800" dirty="0" smtClean="0">
                <a:latin typeface="+mn-ea"/>
              </a:rPr>
              <a:t>&lt;</a:t>
            </a:r>
            <a:r>
              <a:rPr lang="zh-CN" altLang="zh-CN" sz="1800" dirty="0">
                <a:latin typeface="+mn-ea"/>
              </a:rPr>
              <a:t>div id="app"&gt;</a:t>
            </a:r>
          </a:p>
          <a:p>
            <a:pPr marL="0" indent="0">
              <a:buNone/>
            </a:pPr>
            <a:r>
              <a:rPr lang="zh-CN" altLang="zh-CN" sz="1800" dirty="0">
                <a:latin typeface="+mn-ea"/>
              </a:rPr>
              <a:t>      &lt;input type="text" </a:t>
            </a:r>
            <a:r>
              <a:rPr lang="zh-CN" altLang="zh-CN" sz="1800" b="1" dirty="0">
                <a:solidFill>
                  <a:srgbClr val="0070C0"/>
                </a:solidFill>
                <a:latin typeface="+mn-ea"/>
              </a:rPr>
              <a:t>v-model="message"</a:t>
            </a:r>
            <a:r>
              <a:rPr lang="zh-CN" altLang="zh-CN" sz="1800" dirty="0">
                <a:solidFill>
                  <a:srgbClr val="0070C0"/>
                </a:solidFill>
                <a:latin typeface="+mn-ea"/>
              </a:rPr>
              <a:t> </a:t>
            </a:r>
            <a:r>
              <a:rPr lang="zh-CN" altLang="zh-CN" sz="1800" dirty="0">
                <a:latin typeface="+mn-ea"/>
              </a:rPr>
              <a:t>/&gt;</a:t>
            </a:r>
          </a:p>
          <a:p>
            <a:pPr marL="0" indent="0">
              <a:buNone/>
            </a:pPr>
            <a:r>
              <a:rPr lang="zh-CN" altLang="zh-CN" sz="1800" dirty="0">
                <a:latin typeface="+mn-ea"/>
              </a:rPr>
              <a:t>      &lt;p&gt;{{ message }}&lt;/p&gt;</a:t>
            </a:r>
          </a:p>
          <a:p>
            <a:pPr marL="0" indent="0">
              <a:buNone/>
            </a:pPr>
            <a:r>
              <a:rPr lang="zh-CN" altLang="zh-CN" sz="1800" dirty="0">
                <a:latin typeface="+mn-ea"/>
              </a:rPr>
              <a:t>     &lt;/div&gt;</a:t>
            </a:r>
          </a:p>
          <a:p>
            <a:pPr marL="0" indent="0">
              <a:buNone/>
            </a:pPr>
            <a:r>
              <a:rPr lang="zh-CN" altLang="zh-CN" sz="1800" dirty="0">
                <a:latin typeface="+mn-ea"/>
              </a:rPr>
              <a:t> </a:t>
            </a:r>
          </a:p>
          <a:p>
            <a:pPr marL="0" indent="0">
              <a:buNone/>
            </a:pPr>
            <a:r>
              <a:rPr lang="zh-CN" altLang="zh-CN" sz="1800" dirty="0">
                <a:latin typeface="+mn-ea"/>
              </a:rPr>
              <a:t>    &lt;script&gt;</a:t>
            </a:r>
          </a:p>
          <a:p>
            <a:pPr marL="0" indent="0">
              <a:buNone/>
            </a:pPr>
            <a:r>
              <a:rPr lang="zh-CN" altLang="zh-CN" sz="1800" dirty="0">
                <a:latin typeface="+mn-ea"/>
              </a:rPr>
              <a:t>      const vm=Vue.createApp({</a:t>
            </a:r>
          </a:p>
          <a:p>
            <a:pPr marL="0" indent="0">
              <a:buNone/>
            </a:pPr>
            <a:r>
              <a:rPr lang="zh-CN" altLang="zh-CN" sz="1800" dirty="0">
                <a:latin typeface="+mn-ea"/>
              </a:rPr>
              <a:t>        data() { return { message: 'Hello'} }</a:t>
            </a:r>
          </a:p>
          <a:p>
            <a:pPr marL="0" indent="0">
              <a:buNone/>
            </a:pPr>
            <a:r>
              <a:rPr lang="zh-CN" altLang="zh-CN" sz="1800" dirty="0">
                <a:latin typeface="+mn-ea"/>
              </a:rPr>
              <a:t>      }).mount('#app')</a:t>
            </a:r>
          </a:p>
          <a:p>
            <a:pPr marL="0" indent="0">
              <a:buNone/>
            </a:pPr>
            <a:r>
              <a:rPr lang="zh-CN" altLang="zh-CN" sz="1800" dirty="0">
                <a:latin typeface="+mn-ea"/>
              </a:rPr>
              <a:t>    &lt;/script&gt;</a:t>
            </a:r>
            <a:endParaRPr lang="zh-CN" altLang="en-US" sz="1800" dirty="0">
              <a:latin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3376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4400" dirty="0"/>
              <a:t>第</a:t>
            </a:r>
            <a:r>
              <a:rPr lang="en-US" altLang="zh-CN" sz="4400" dirty="0"/>
              <a:t>13</a:t>
            </a:r>
            <a:r>
              <a:rPr lang="zh-CN" altLang="en-US" sz="4400" dirty="0"/>
              <a:t>章  通过</a:t>
            </a:r>
            <a:r>
              <a:rPr lang="en-US" altLang="zh-CN" sz="4400" dirty="0"/>
              <a:t>Axios</a:t>
            </a:r>
            <a:r>
              <a:rPr lang="zh-CN" altLang="en-US" sz="4400" dirty="0"/>
              <a:t>访问服务器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前端通过</a:t>
            </a:r>
            <a:r>
              <a:rPr lang="en-US" altLang="zh-CN" dirty="0"/>
              <a:t>Axios</a:t>
            </a:r>
            <a:r>
              <a:rPr lang="zh-CN" altLang="zh-CN" dirty="0"/>
              <a:t>插件与后端服务器进行通信的方法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Axios</a:t>
            </a:r>
            <a:r>
              <a:rPr lang="zh-CN" altLang="zh-CN" dirty="0"/>
              <a:t>插件封装了</a:t>
            </a:r>
            <a:r>
              <a:rPr lang="en-US" altLang="zh-CN" dirty="0"/>
              <a:t>Ajax</a:t>
            </a:r>
            <a:r>
              <a:rPr lang="zh-CN" altLang="zh-CN" dirty="0"/>
              <a:t>（</a:t>
            </a:r>
            <a:r>
              <a:rPr lang="en-US" altLang="zh-CN" dirty="0"/>
              <a:t>Asynchronous Javascript And XML</a:t>
            </a:r>
            <a:r>
              <a:rPr lang="zh-CN" altLang="zh-CN" dirty="0"/>
              <a:t>，异步</a:t>
            </a:r>
            <a:r>
              <a:rPr lang="en-US" altLang="zh-CN" dirty="0"/>
              <a:t> JavaScript </a:t>
            </a:r>
            <a:r>
              <a:rPr lang="zh-CN" altLang="zh-CN" dirty="0"/>
              <a:t>和</a:t>
            </a:r>
            <a:r>
              <a:rPr lang="en-US" altLang="zh-CN" dirty="0"/>
              <a:t> XML</a:t>
            </a:r>
            <a:r>
              <a:rPr lang="zh-CN" altLang="zh-CN" dirty="0"/>
              <a:t>），能够向服务器端发送异步</a:t>
            </a:r>
            <a:r>
              <a:rPr lang="en-US" altLang="zh-CN" dirty="0"/>
              <a:t>Ajax</a:t>
            </a:r>
            <a:r>
              <a:rPr lang="zh-CN" altLang="zh-CN" dirty="0"/>
              <a:t>请求</a:t>
            </a:r>
            <a:r>
              <a:rPr lang="zh-CN" altLang="zh-CN" dirty="0" smtClean="0"/>
              <a:t>，再</a:t>
            </a:r>
            <a:r>
              <a:rPr lang="zh-CN" altLang="zh-CN" dirty="0"/>
              <a:t>把接收到的响应数据显示到网页上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7577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13.1  Axios</a:t>
            </a:r>
            <a:r>
              <a:rPr lang="zh-CN" altLang="en-US" dirty="0"/>
              <a:t>的基本用法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939336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1600" dirty="0" smtClean="0">
                <a:latin typeface="+mn-ea"/>
              </a:rPr>
              <a:t>        </a:t>
            </a:r>
            <a:r>
              <a:rPr lang="en-US" altLang="zh-CN" sz="1600" dirty="0">
                <a:latin typeface="+mn-ea"/>
              </a:rPr>
              <a:t>mounted () {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    axios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     </a:t>
            </a:r>
            <a:r>
              <a:rPr lang="en-US" altLang="zh-CN" sz="1600" b="1" dirty="0">
                <a:latin typeface="+mn-ea"/>
              </a:rPr>
              <a:t> .get</a:t>
            </a:r>
            <a:r>
              <a:rPr lang="en-US" altLang="zh-CN" sz="1600" dirty="0">
                <a:latin typeface="+mn-ea"/>
              </a:rPr>
              <a:t>('http://www.javathinker.net/customer?id=1')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      </a:t>
            </a:r>
            <a:r>
              <a:rPr lang="en-US" altLang="zh-CN" sz="1600" b="1" dirty="0">
                <a:latin typeface="+mn-ea"/>
              </a:rPr>
              <a:t>.then</a:t>
            </a:r>
            <a:r>
              <a:rPr lang="en-US" altLang="zh-CN" sz="1600" dirty="0">
                <a:latin typeface="+mn-ea"/>
              </a:rPr>
              <a:t>(response =&gt; {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 smtClean="0">
                <a:latin typeface="+mn-ea"/>
              </a:rPr>
              <a:t>              console.log</a:t>
            </a:r>
            <a:r>
              <a:rPr lang="en-US" altLang="zh-CN" sz="1600" dirty="0">
                <a:latin typeface="+mn-ea"/>
              </a:rPr>
              <a:t>('</a:t>
            </a:r>
            <a:r>
              <a:rPr lang="zh-CN" altLang="zh-CN" sz="1600" dirty="0">
                <a:latin typeface="+mn-ea"/>
              </a:rPr>
              <a:t>客户端的请求：</a:t>
            </a:r>
            <a:r>
              <a:rPr lang="en-US" altLang="zh-CN" sz="1600" dirty="0">
                <a:latin typeface="+mn-ea"/>
              </a:rPr>
              <a:t>', response.request) //</a:t>
            </a:r>
            <a:r>
              <a:rPr lang="zh-CN" altLang="zh-CN" sz="1600" dirty="0">
                <a:latin typeface="+mn-ea"/>
              </a:rPr>
              <a:t>客户端的请</a:t>
            </a:r>
            <a:r>
              <a:rPr lang="zh-CN" altLang="zh-CN" sz="1600" dirty="0" smtClean="0">
                <a:latin typeface="+mn-ea"/>
              </a:rPr>
              <a:t>求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        console.log('</a:t>
            </a:r>
            <a:r>
              <a:rPr lang="zh-CN" altLang="zh-CN" sz="1600" dirty="0">
                <a:latin typeface="+mn-ea"/>
              </a:rPr>
              <a:t>响应状态代码：</a:t>
            </a:r>
            <a:r>
              <a:rPr lang="en-US" altLang="zh-CN" sz="1600" dirty="0">
                <a:latin typeface="+mn-ea"/>
              </a:rPr>
              <a:t>', response.status) //</a:t>
            </a:r>
            <a:r>
              <a:rPr lang="zh-CN" altLang="zh-CN" sz="1600" dirty="0">
                <a:latin typeface="+mn-ea"/>
              </a:rPr>
              <a:t>响应状态代码</a:t>
            </a:r>
          </a:p>
          <a:p>
            <a:pPr marL="0" indent="0">
              <a:buNone/>
            </a:pPr>
            <a:r>
              <a:rPr lang="en-US" altLang="zh-CN" sz="1600" dirty="0" smtClean="0">
                <a:latin typeface="+mn-ea"/>
              </a:rPr>
              <a:t>              console.log</a:t>
            </a:r>
            <a:r>
              <a:rPr lang="en-US" altLang="zh-CN" sz="1600" dirty="0">
                <a:latin typeface="+mn-ea"/>
              </a:rPr>
              <a:t>('</a:t>
            </a:r>
            <a:r>
              <a:rPr lang="zh-CN" altLang="zh-CN" sz="1600" dirty="0">
                <a:latin typeface="+mn-ea"/>
              </a:rPr>
              <a:t>响应状态代码的描述：</a:t>
            </a:r>
            <a:r>
              <a:rPr lang="en-US" altLang="zh-CN" sz="1600" dirty="0">
                <a:latin typeface="+mn-ea"/>
              </a:rPr>
              <a:t>', response.statusText) //</a:t>
            </a:r>
            <a:r>
              <a:rPr lang="zh-CN" altLang="zh-CN" sz="1600" dirty="0">
                <a:latin typeface="+mn-ea"/>
              </a:rPr>
              <a:t>对响应状态代码的描述</a:t>
            </a:r>
          </a:p>
          <a:p>
            <a:pPr marL="0" indent="0">
              <a:buNone/>
            </a:pPr>
            <a:r>
              <a:rPr lang="en-US" altLang="zh-CN" sz="1600" dirty="0" smtClean="0">
                <a:latin typeface="+mn-ea"/>
              </a:rPr>
              <a:t>              console.log</a:t>
            </a:r>
            <a:r>
              <a:rPr lang="en-US" altLang="zh-CN" sz="1600" dirty="0">
                <a:latin typeface="+mn-ea"/>
              </a:rPr>
              <a:t>('</a:t>
            </a:r>
            <a:r>
              <a:rPr lang="zh-CN" altLang="zh-CN" sz="1600" dirty="0">
                <a:latin typeface="+mn-ea"/>
              </a:rPr>
              <a:t>响应头：</a:t>
            </a:r>
            <a:r>
              <a:rPr lang="en-US" altLang="zh-CN" sz="1600" dirty="0">
                <a:latin typeface="+mn-ea"/>
              </a:rPr>
              <a:t>',response.headers) //</a:t>
            </a:r>
            <a:r>
              <a:rPr lang="zh-CN" altLang="zh-CN" sz="1600" dirty="0">
                <a:latin typeface="+mn-ea"/>
              </a:rPr>
              <a:t>响应头</a:t>
            </a:r>
          </a:p>
          <a:p>
            <a:pPr marL="0" indent="0">
              <a:buNone/>
            </a:pPr>
            <a:r>
              <a:rPr lang="en-US" altLang="zh-CN" sz="1600" dirty="0" smtClean="0">
                <a:latin typeface="+mn-ea"/>
              </a:rPr>
              <a:t>              console.log</a:t>
            </a:r>
            <a:r>
              <a:rPr lang="en-US" altLang="zh-CN" sz="1600" dirty="0">
                <a:latin typeface="+mn-ea"/>
              </a:rPr>
              <a:t>('</a:t>
            </a:r>
            <a:r>
              <a:rPr lang="zh-CN" altLang="zh-CN" sz="1600" dirty="0">
                <a:latin typeface="+mn-ea"/>
              </a:rPr>
              <a:t>客户端的请求配置：</a:t>
            </a:r>
            <a:r>
              <a:rPr lang="en-US" altLang="zh-CN" sz="1600" dirty="0">
                <a:latin typeface="+mn-ea"/>
              </a:rPr>
              <a:t>', response.config) //</a:t>
            </a:r>
            <a:r>
              <a:rPr lang="zh-CN" altLang="zh-CN" sz="1600" dirty="0">
                <a:latin typeface="+mn-ea"/>
              </a:rPr>
              <a:t>客户端的请求配置</a:t>
            </a:r>
          </a:p>
          <a:p>
            <a:pPr marL="0" indent="0">
              <a:buNone/>
            </a:pPr>
            <a:r>
              <a:rPr lang="en-US" altLang="zh-CN" sz="1600" dirty="0" smtClean="0">
                <a:latin typeface="+mn-ea"/>
              </a:rPr>
              <a:t>              this.content </a:t>
            </a:r>
            <a:r>
              <a:rPr lang="en-US" altLang="zh-CN" sz="1600" dirty="0">
                <a:latin typeface="+mn-ea"/>
              </a:rPr>
              <a:t>= response.data  //</a:t>
            </a:r>
            <a:r>
              <a:rPr lang="zh-CN" altLang="zh-CN" sz="1600" dirty="0">
                <a:latin typeface="+mn-ea"/>
              </a:rPr>
              <a:t>响应中的正文数据</a:t>
            </a: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      })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      </a:t>
            </a:r>
            <a:r>
              <a:rPr lang="en-US" altLang="zh-CN" sz="1600" b="1" dirty="0">
                <a:latin typeface="+mn-ea"/>
              </a:rPr>
              <a:t>.catch</a:t>
            </a:r>
            <a:r>
              <a:rPr lang="en-US" altLang="zh-CN" sz="1600" dirty="0">
                <a:latin typeface="+mn-ea"/>
              </a:rPr>
              <a:t>( error=&gt; { //</a:t>
            </a:r>
            <a:r>
              <a:rPr lang="zh-CN" altLang="zh-CN" sz="1600" dirty="0">
                <a:latin typeface="+mn-ea"/>
              </a:rPr>
              <a:t>请求失败的处理行为</a:t>
            </a: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        console.log(error)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      })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  }</a:t>
            </a:r>
            <a:endParaRPr lang="zh-CN" altLang="en-US" sz="1600" dirty="0"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469230" y="1572947"/>
            <a:ext cx="145424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/>
              <a:t>simple.html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3018646" y="5589240"/>
            <a:ext cx="1728192" cy="93610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simple.html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6545730" y="5589240"/>
            <a:ext cx="2016224" cy="93610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JavaThinker.net</a:t>
            </a:r>
            <a:endParaRPr lang="zh-CN" altLang="en-US" dirty="0"/>
          </a:p>
        </p:txBody>
      </p:sp>
      <p:cxnSp>
        <p:nvCxnSpPr>
          <p:cNvPr id="8" name="直接箭头连接符 7"/>
          <p:cNvCxnSpPr/>
          <p:nvPr/>
        </p:nvCxnSpPr>
        <p:spPr>
          <a:xfrm>
            <a:off x="4746838" y="5877272"/>
            <a:ext cx="179889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10" name="直接箭头连接符 9"/>
          <p:cNvCxnSpPr/>
          <p:nvPr/>
        </p:nvCxnSpPr>
        <p:spPr>
          <a:xfrm flipH="1">
            <a:off x="4746838" y="6237312"/>
            <a:ext cx="1798892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sp>
        <p:nvSpPr>
          <p:cNvPr id="12" name="矩形 11"/>
          <p:cNvSpPr/>
          <p:nvPr/>
        </p:nvSpPr>
        <p:spPr>
          <a:xfrm>
            <a:off x="6196352" y="2132856"/>
            <a:ext cx="21963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  <a:latin typeface="+mn-ea"/>
              </a:rPr>
              <a:t>//</a:t>
            </a:r>
            <a:r>
              <a:rPr lang="zh-CN" altLang="zh-CN" dirty="0">
                <a:solidFill>
                  <a:srgbClr val="00B050"/>
                </a:solidFill>
                <a:latin typeface="+mn-ea"/>
              </a:rPr>
              <a:t>返回</a:t>
            </a:r>
            <a:r>
              <a:rPr lang="en-US" altLang="zh-CN" dirty="0">
                <a:solidFill>
                  <a:srgbClr val="00B050"/>
                </a:solidFill>
                <a:latin typeface="+mn-ea"/>
              </a:rPr>
              <a:t>Promise</a:t>
            </a:r>
            <a:r>
              <a:rPr lang="zh-CN" altLang="zh-CN" dirty="0">
                <a:solidFill>
                  <a:srgbClr val="00B050"/>
                </a:solidFill>
                <a:latin typeface="+mn-ea"/>
              </a:rPr>
              <a:t>对象</a:t>
            </a: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6282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 smtClean="0"/>
              <a:t>13.1  </a:t>
            </a:r>
            <a:r>
              <a:rPr lang="en-US" altLang="zh-CN" sz="4800" dirty="0"/>
              <a:t>Axios</a:t>
            </a:r>
            <a:r>
              <a:rPr lang="zh-CN" altLang="en-US" sz="4800" dirty="0"/>
              <a:t>的基本用法</a:t>
            </a:r>
          </a:p>
        </p:txBody>
      </p:sp>
      <p:pic>
        <p:nvPicPr>
          <p:cNvPr id="4" name="内容占位符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88" y="1844824"/>
            <a:ext cx="4464496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图片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92" y="4293096"/>
            <a:ext cx="4332088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矩形 5"/>
          <p:cNvSpPr/>
          <p:nvPr/>
        </p:nvSpPr>
        <p:spPr>
          <a:xfrm>
            <a:off x="5796136" y="4293096"/>
            <a:ext cx="29523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/>
              <a:t>默认情况下，许多浏览器会禁止这种跨域访问，会提示违反了</a:t>
            </a:r>
            <a:r>
              <a:rPr lang="en-US" altLang="zh-CN" dirty="0"/>
              <a:t>CORS</a:t>
            </a:r>
            <a:r>
              <a:rPr lang="zh-CN" altLang="zh-CN" dirty="0"/>
              <a:t>（</a:t>
            </a:r>
            <a:r>
              <a:rPr lang="en-US" altLang="zh-CN" dirty="0"/>
              <a:t>Cross-Origin Resource Sharing</a:t>
            </a:r>
            <a:r>
              <a:rPr lang="zh-CN" altLang="zh-CN" dirty="0"/>
              <a:t>，跨域资源共享）政策。</a:t>
            </a:r>
          </a:p>
        </p:txBody>
      </p:sp>
      <p:sp>
        <p:nvSpPr>
          <p:cNvPr id="7" name="矩形 6"/>
          <p:cNvSpPr/>
          <p:nvPr/>
        </p:nvSpPr>
        <p:spPr>
          <a:xfrm>
            <a:off x="5796136" y="1988840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同域访问</a:t>
            </a:r>
            <a:endParaRPr lang="zh-CN" altLang="zh-CN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5275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/>
              <a:t>13.1  Axios</a:t>
            </a:r>
            <a:r>
              <a:rPr lang="zh-CN" altLang="en-US" sz="4800" dirty="0"/>
              <a:t>的基本用法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为了能顺利通过本地的</a:t>
            </a:r>
            <a:r>
              <a:rPr lang="en-US" altLang="zh-CN" dirty="0"/>
              <a:t>Chrome</a:t>
            </a:r>
            <a:r>
              <a:rPr lang="zh-CN" altLang="zh-CN" dirty="0"/>
              <a:t>浏览器访问</a:t>
            </a:r>
            <a:r>
              <a:rPr lang="en-US" altLang="zh-CN" dirty="0"/>
              <a:t>simple.html</a:t>
            </a:r>
            <a:r>
              <a:rPr lang="zh-CN" altLang="zh-CN" dirty="0"/>
              <a:t>以及本章其他的范例，需要在操作系统中，为</a:t>
            </a:r>
            <a:r>
              <a:rPr lang="en-US" altLang="zh-CN" dirty="0"/>
              <a:t>Chrome</a:t>
            </a:r>
            <a:r>
              <a:rPr lang="zh-CN" altLang="zh-CN" dirty="0"/>
              <a:t>关闭安全监测的功能，这样</a:t>
            </a:r>
            <a:r>
              <a:rPr lang="en-US" altLang="zh-CN" dirty="0"/>
              <a:t>Chrome</a:t>
            </a:r>
            <a:r>
              <a:rPr lang="zh-CN" altLang="zh-CN" dirty="0"/>
              <a:t>就不会再禁止跨域访问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zh-CN" dirty="0" smtClean="0"/>
              <a:t>在</a:t>
            </a:r>
            <a:r>
              <a:rPr lang="zh-CN" altLang="zh-CN" dirty="0"/>
              <a:t>操作系统中，选中</a:t>
            </a:r>
            <a:r>
              <a:rPr lang="en-US" altLang="zh-CN" dirty="0"/>
              <a:t>Chrome</a:t>
            </a:r>
            <a:r>
              <a:rPr lang="zh-CN" altLang="zh-CN" dirty="0"/>
              <a:t>的快捷图片，按下鼠标右键，在下拉菜单中选择“属性”，在弹出的属性窗口的“目标”输入框中，为</a:t>
            </a:r>
            <a:r>
              <a:rPr lang="en-US" altLang="zh-CN" dirty="0"/>
              <a:t>chrome.exe</a:t>
            </a:r>
            <a:r>
              <a:rPr lang="zh-CN" altLang="zh-CN" dirty="0"/>
              <a:t>程序添加如下参数，其中</a:t>
            </a:r>
            <a:r>
              <a:rPr lang="en-US" altLang="zh-CN" dirty="0"/>
              <a:t>user-data-dir</a:t>
            </a:r>
            <a:r>
              <a:rPr lang="zh-CN" altLang="zh-CN" dirty="0"/>
              <a:t>参数的值可以任意设定</a:t>
            </a:r>
            <a:r>
              <a:rPr lang="zh-CN" altLang="zh-CN" dirty="0" smtClean="0"/>
              <a:t>：</a:t>
            </a:r>
            <a:endParaRPr lang="en-US" altLang="zh-CN" dirty="0" smtClean="0"/>
          </a:p>
          <a:p>
            <a:endParaRPr lang="zh-CN" altLang="zh-CN" dirty="0"/>
          </a:p>
          <a:p>
            <a:pPr marL="0" indent="0">
              <a:buNone/>
            </a:pP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--args --disable-web-security --user-data-dir=C:\temp</a:t>
            </a:r>
            <a:endParaRPr lang="zh-CN" altLang="zh-CN" sz="2000" dirty="0">
              <a:solidFill>
                <a:srgbClr val="0070C0"/>
              </a:solidFill>
              <a:latin typeface="+mn-ea"/>
            </a:endParaRPr>
          </a:p>
          <a:p>
            <a:endParaRPr lang="zh-CN" altLang="en-US" dirty="0"/>
          </a:p>
        </p:txBody>
      </p:sp>
      <p:pic>
        <p:nvPicPr>
          <p:cNvPr id="4" name="图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836712"/>
            <a:ext cx="4883150" cy="42608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645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11664"/>
          </a:xfrm>
        </p:spPr>
        <p:txBody>
          <a:bodyPr>
            <a:normAutofit fontScale="90000"/>
          </a:bodyPr>
          <a:lstStyle/>
          <a:p>
            <a:r>
              <a:rPr lang="en-US" altLang="zh-CN" sz="5300" b="1" dirty="0" smtClean="0">
                <a:effectLst/>
              </a:rPr>
              <a:t/>
            </a:r>
            <a:br>
              <a:rPr lang="en-US" altLang="zh-CN" sz="5300" b="1" dirty="0" smtClean="0">
                <a:effectLst/>
              </a:rPr>
            </a:br>
            <a:r>
              <a:rPr lang="en-US" altLang="zh-CN" sz="5300" b="1" dirty="0" smtClean="0">
                <a:effectLst/>
              </a:rPr>
              <a:t>13.2  </a:t>
            </a:r>
            <a:r>
              <a:rPr lang="zh-CN" altLang="zh-CN" sz="5300" b="1" dirty="0">
                <a:effectLst/>
              </a:rPr>
              <a:t>在</a:t>
            </a:r>
            <a:r>
              <a:rPr lang="en-US" altLang="zh-CN" sz="5300" b="1" dirty="0">
                <a:effectLst/>
              </a:rPr>
              <a:t>Vue</a:t>
            </a:r>
            <a:r>
              <a:rPr lang="zh-CN" altLang="zh-CN" sz="5300" b="1" dirty="0">
                <a:effectLst/>
              </a:rPr>
              <a:t>项目中使用</a:t>
            </a:r>
            <a:r>
              <a:rPr lang="en-US" altLang="zh-CN" sz="5300" b="1" dirty="0">
                <a:effectLst/>
              </a:rPr>
              <a:t>Axios</a:t>
            </a:r>
            <a:r>
              <a:rPr lang="zh-CN" altLang="zh-CN" b="1" dirty="0">
                <a:effectLst/>
              </a:rPr>
              <a:t/>
            </a:r>
            <a:br>
              <a:rPr lang="zh-CN" altLang="zh-CN" b="1" dirty="0">
                <a:effectLst/>
              </a:rPr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zh-CN" sz="2800" dirty="0"/>
              <a:t>对于</a:t>
            </a:r>
            <a:r>
              <a:rPr lang="en-US" altLang="zh-CN" sz="2800" dirty="0"/>
              <a:t>helloworld</a:t>
            </a:r>
            <a:r>
              <a:rPr lang="zh-CN" altLang="zh-CN" sz="2800" dirty="0"/>
              <a:t>项目，在</a:t>
            </a:r>
            <a:r>
              <a:rPr lang="en-US" altLang="zh-CN" sz="2800" dirty="0"/>
              <a:t>DOS</a:t>
            </a:r>
            <a:r>
              <a:rPr lang="zh-CN" altLang="zh-CN" sz="2800" dirty="0"/>
              <a:t>命令行转到</a:t>
            </a:r>
            <a:r>
              <a:rPr lang="en-US" altLang="zh-CN" sz="2800" dirty="0"/>
              <a:t>helloworld</a:t>
            </a:r>
            <a:r>
              <a:rPr lang="zh-CN" altLang="zh-CN" sz="2800" dirty="0"/>
              <a:t>根目录下，运行以下命令，就会安装</a:t>
            </a:r>
            <a:r>
              <a:rPr lang="en-US" altLang="zh-CN" sz="2800" dirty="0"/>
              <a:t>Axios</a:t>
            </a:r>
            <a:r>
              <a:rPr lang="zh-CN" altLang="zh-CN" sz="2800" dirty="0"/>
              <a:t>和</a:t>
            </a:r>
            <a:r>
              <a:rPr lang="en-US" altLang="zh-CN" sz="2800" dirty="0"/>
              <a:t>Vue-Axios</a:t>
            </a:r>
            <a:r>
              <a:rPr lang="zh-CN" altLang="zh-CN" sz="2800" dirty="0"/>
              <a:t>插件：</a:t>
            </a:r>
          </a:p>
          <a:p>
            <a:pPr marL="0" indent="0">
              <a:buNone/>
            </a:pPr>
            <a:r>
              <a:rPr lang="en-US" altLang="zh-CN" sz="2800" dirty="0">
                <a:solidFill>
                  <a:srgbClr val="0070C0"/>
                </a:solidFill>
                <a:latin typeface="+mn-ea"/>
              </a:rPr>
              <a:t>npm install axios </a:t>
            </a:r>
            <a:r>
              <a:rPr lang="en-US" altLang="zh-CN" sz="2800" dirty="0" smtClean="0">
                <a:solidFill>
                  <a:srgbClr val="0070C0"/>
                </a:solidFill>
                <a:latin typeface="+mn-ea"/>
              </a:rPr>
              <a:t>vue-axios</a:t>
            </a:r>
            <a:endParaRPr lang="zh-CN" altLang="zh-CN" sz="2800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1086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11664"/>
          </a:xfrm>
        </p:spPr>
        <p:txBody>
          <a:bodyPr>
            <a:normAutofit fontScale="90000"/>
          </a:bodyPr>
          <a:lstStyle/>
          <a:p>
            <a:r>
              <a:rPr lang="en-US" altLang="zh-CN" sz="5300" b="1" dirty="0" smtClean="0">
                <a:effectLst/>
              </a:rPr>
              <a:t/>
            </a:r>
            <a:br>
              <a:rPr lang="en-US" altLang="zh-CN" sz="5300" b="1" dirty="0" smtClean="0">
                <a:effectLst/>
              </a:rPr>
            </a:br>
            <a:r>
              <a:rPr lang="en-US" altLang="zh-CN" sz="5300" b="1" dirty="0" smtClean="0">
                <a:effectLst/>
              </a:rPr>
              <a:t>13.2  </a:t>
            </a:r>
            <a:r>
              <a:rPr lang="zh-CN" altLang="zh-CN" sz="5300" b="1" dirty="0">
                <a:effectLst/>
              </a:rPr>
              <a:t>在</a:t>
            </a:r>
            <a:r>
              <a:rPr lang="en-US" altLang="zh-CN" sz="5300" b="1" dirty="0">
                <a:effectLst/>
              </a:rPr>
              <a:t>Vue</a:t>
            </a:r>
            <a:r>
              <a:rPr lang="zh-CN" altLang="zh-CN" sz="5300" b="1" dirty="0">
                <a:effectLst/>
              </a:rPr>
              <a:t>项目中使用</a:t>
            </a:r>
            <a:r>
              <a:rPr lang="en-US" altLang="zh-CN" sz="5300" b="1" dirty="0">
                <a:effectLst/>
              </a:rPr>
              <a:t>Axios</a:t>
            </a:r>
            <a:r>
              <a:rPr lang="zh-CN" altLang="zh-CN" b="1" dirty="0">
                <a:effectLst/>
              </a:rPr>
              <a:t/>
            </a:r>
            <a:br>
              <a:rPr lang="zh-CN" altLang="zh-CN" b="1" dirty="0">
                <a:effectLst/>
              </a:rPr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zh-CN" dirty="0" smtClean="0"/>
              <a:t>在</a:t>
            </a:r>
            <a:r>
              <a:rPr lang="en-US" altLang="zh-CN" dirty="0"/>
              <a:t>src/main.js</a:t>
            </a:r>
            <a:r>
              <a:rPr lang="zh-CN" altLang="zh-CN" dirty="0"/>
              <a:t>中引入</a:t>
            </a:r>
            <a:r>
              <a:rPr lang="en-US" altLang="zh-CN" dirty="0"/>
              <a:t>Axios</a:t>
            </a:r>
            <a:r>
              <a:rPr lang="zh-CN" altLang="zh-CN" dirty="0"/>
              <a:t>和</a:t>
            </a:r>
            <a:r>
              <a:rPr lang="en-US" altLang="zh-CN" dirty="0"/>
              <a:t>Vue-Axios</a:t>
            </a:r>
            <a:r>
              <a:rPr lang="zh-CN" altLang="zh-CN" dirty="0"/>
              <a:t>插</a:t>
            </a:r>
            <a:r>
              <a:rPr lang="zh-CN" altLang="zh-CN" dirty="0" smtClean="0"/>
              <a:t>件</a:t>
            </a:r>
            <a:endParaRPr lang="en-US" altLang="zh-CN" dirty="0" smtClean="0"/>
          </a:p>
          <a:p>
            <a:endParaRPr lang="zh-CN" altLang="zh-CN" dirty="0"/>
          </a:p>
          <a:p>
            <a:pPr marL="0" indent="0">
              <a:buNone/>
            </a:pPr>
            <a:r>
              <a:rPr lang="en-US" altLang="zh-CN" sz="2000" dirty="0" smtClean="0">
                <a:solidFill>
                  <a:srgbClr val="0070C0"/>
                </a:solidFill>
                <a:latin typeface="+mn-ea"/>
              </a:rPr>
              <a:t>import </a:t>
            </a: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{createApp } from 'vue'</a:t>
            </a:r>
            <a:endParaRPr lang="zh-CN" altLang="zh-CN" sz="20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import App from './App.vue'</a:t>
            </a:r>
            <a:endParaRPr lang="zh-CN" altLang="zh-CN" sz="20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import router from './router'</a:t>
            </a:r>
            <a:endParaRPr lang="zh-CN" altLang="zh-CN" sz="20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2000" b="1" dirty="0">
                <a:solidFill>
                  <a:srgbClr val="0070C0"/>
                </a:solidFill>
                <a:latin typeface="+mn-ea"/>
              </a:rPr>
              <a:t>import  axios from 'axios'</a:t>
            </a:r>
            <a:endParaRPr lang="zh-CN" altLang="zh-CN" sz="20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2000" b="1" dirty="0">
                <a:solidFill>
                  <a:srgbClr val="0070C0"/>
                </a:solidFill>
                <a:latin typeface="+mn-ea"/>
              </a:rPr>
              <a:t>import VueAxios from  'vue-axios'</a:t>
            </a:r>
            <a:endParaRPr lang="zh-CN" altLang="zh-CN" sz="20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2000" b="1" dirty="0">
                <a:solidFill>
                  <a:srgbClr val="0070C0"/>
                </a:solidFill>
                <a:latin typeface="+mn-ea"/>
              </a:rPr>
              <a:t> </a:t>
            </a:r>
            <a:endParaRPr lang="zh-CN" altLang="zh-CN" sz="20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const app = createApp(App)</a:t>
            </a:r>
            <a:endParaRPr lang="zh-CN" altLang="zh-CN" sz="20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app.use(router)</a:t>
            </a:r>
            <a:endParaRPr lang="zh-CN" altLang="zh-CN" sz="20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2000" b="1" dirty="0">
                <a:solidFill>
                  <a:srgbClr val="0070C0"/>
                </a:solidFill>
                <a:latin typeface="+mn-ea"/>
              </a:rPr>
              <a:t>app.use(VueAxios,axios)</a:t>
            </a:r>
            <a:endParaRPr lang="zh-CN" altLang="zh-CN" sz="20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app.mount('#app</a:t>
            </a:r>
            <a:r>
              <a:rPr lang="en-US" altLang="zh-CN" sz="2000" dirty="0" smtClean="0">
                <a:solidFill>
                  <a:srgbClr val="0070C0"/>
                </a:solidFill>
                <a:latin typeface="+mn-ea"/>
              </a:rPr>
              <a:t>')</a:t>
            </a:r>
            <a:endParaRPr lang="zh-CN" altLang="zh-CN" sz="2000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502542" y="2492896"/>
            <a:ext cx="992579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/>
              <a:t>main.js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2348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ffectLst/>
              </a:rPr>
              <a:t>13.2.1  </a:t>
            </a:r>
            <a:r>
              <a:rPr lang="zh-CN" altLang="zh-CN" dirty="0">
                <a:effectLst/>
              </a:rPr>
              <a:t>异步请求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1800" dirty="0" smtClean="0">
                <a:latin typeface="+mn-ea"/>
              </a:rPr>
              <a:t>&lt;template&gt;</a:t>
            </a:r>
            <a:endParaRPr lang="zh-CN" altLang="zh-CN" sz="1800" dirty="0" smtClean="0"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 smtClean="0">
                <a:latin typeface="+mn-ea"/>
              </a:rPr>
              <a:t>  &lt;div&gt;</a:t>
            </a:r>
            <a:endParaRPr lang="zh-CN" altLang="zh-CN" sz="1800" dirty="0" smtClean="0"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 smtClean="0">
                <a:latin typeface="+mn-ea"/>
              </a:rPr>
              <a:t>    &lt;p&gt;</a:t>
            </a:r>
            <a:r>
              <a:rPr lang="zh-CN" altLang="zh-CN" sz="1800" dirty="0" smtClean="0">
                <a:latin typeface="+mn-ea"/>
              </a:rPr>
              <a:t>输入</a:t>
            </a:r>
            <a:r>
              <a:rPr lang="en-US" altLang="zh-CN" sz="1800" dirty="0" smtClean="0">
                <a:latin typeface="+mn-ea"/>
              </a:rPr>
              <a:t>id: &lt;input v-model="customer.id" /&gt;  </a:t>
            </a:r>
            <a:endParaRPr lang="zh-CN" altLang="zh-CN" sz="1800" dirty="0" smtClean="0"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 smtClean="0">
                <a:latin typeface="+mn-ea"/>
              </a:rPr>
              <a:t>       &lt;button </a:t>
            </a:r>
            <a:r>
              <a:rPr lang="en-US" altLang="zh-CN" sz="1800" b="1" dirty="0" smtClean="0">
                <a:latin typeface="+mn-ea"/>
              </a:rPr>
              <a:t>@click="getCustomer"</a:t>
            </a:r>
            <a:r>
              <a:rPr lang="en-US" altLang="zh-CN" sz="1800" dirty="0" smtClean="0">
                <a:latin typeface="+mn-ea"/>
              </a:rPr>
              <a:t>&gt;</a:t>
            </a:r>
            <a:r>
              <a:rPr lang="zh-CN" altLang="zh-CN" sz="1800" dirty="0" smtClean="0">
                <a:latin typeface="+mn-ea"/>
              </a:rPr>
              <a:t>查询</a:t>
            </a:r>
            <a:r>
              <a:rPr lang="en-US" altLang="zh-CN" sz="1800" dirty="0" smtClean="0">
                <a:latin typeface="+mn-ea"/>
              </a:rPr>
              <a:t>&lt;/button&gt;  {{msg}} &lt;/p&gt;  </a:t>
            </a:r>
            <a:endParaRPr lang="zh-CN" altLang="zh-CN" sz="1800" dirty="0" smtClean="0"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 smtClean="0">
                <a:latin typeface="+mn-ea"/>
              </a:rPr>
              <a:t>    &lt;p&gt; {{isLoading}}&lt;/p&gt;</a:t>
            </a:r>
            <a:endParaRPr lang="zh-CN" altLang="zh-CN" sz="1800" dirty="0" smtClean="0"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 smtClean="0">
                <a:latin typeface="+mn-ea"/>
              </a:rPr>
              <a:t>    &lt;p&gt;</a:t>
            </a:r>
            <a:r>
              <a:rPr lang="zh-CN" altLang="zh-CN" sz="1800" dirty="0" smtClean="0">
                <a:latin typeface="+mn-ea"/>
              </a:rPr>
              <a:t>名字：</a:t>
            </a:r>
            <a:r>
              <a:rPr lang="en-US" altLang="zh-CN" sz="1800" dirty="0" smtClean="0">
                <a:latin typeface="+mn-ea"/>
              </a:rPr>
              <a:t>{{customer.name}} &lt;/p&gt;</a:t>
            </a:r>
            <a:endParaRPr lang="zh-CN" altLang="zh-CN" sz="1800" dirty="0" smtClean="0"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 smtClean="0">
                <a:latin typeface="+mn-ea"/>
              </a:rPr>
              <a:t>    &lt;p&gt;</a:t>
            </a:r>
            <a:r>
              <a:rPr lang="zh-CN" altLang="zh-CN" sz="1800" dirty="0" smtClean="0">
                <a:latin typeface="+mn-ea"/>
              </a:rPr>
              <a:t>年龄：</a:t>
            </a:r>
            <a:r>
              <a:rPr lang="en-US" altLang="zh-CN" sz="1800" dirty="0" smtClean="0">
                <a:latin typeface="+mn-ea"/>
              </a:rPr>
              <a:t>{{customer.age}} &lt;/p&gt;</a:t>
            </a:r>
            <a:endParaRPr lang="zh-CN" altLang="zh-CN" sz="1800" dirty="0" smtClean="0"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 smtClean="0">
                <a:latin typeface="+mn-ea"/>
              </a:rPr>
              <a:t>  &lt;/div&gt;</a:t>
            </a:r>
            <a:endParaRPr lang="zh-CN" altLang="zh-CN" sz="1800" dirty="0" smtClean="0"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 smtClean="0">
                <a:latin typeface="+mn-ea"/>
              </a:rPr>
              <a:t>&lt;/template&gt;</a:t>
            </a:r>
            <a:endParaRPr lang="zh-CN" altLang="zh-CN" sz="1800" dirty="0" smtClean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 smtClean="0">
                <a:latin typeface="+mn-ea"/>
              </a:rPr>
              <a:t>  </a:t>
            </a:r>
            <a:endParaRPr lang="zh-CN" altLang="zh-CN" sz="1400" dirty="0" smtClean="0"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796136" y="1732166"/>
            <a:ext cx="1915909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/>
              <a:t>GetCustomer.vue</a:t>
            </a:r>
            <a:endParaRPr lang="zh-CN" altLang="en-US" dirty="0"/>
          </a:p>
        </p:txBody>
      </p:sp>
      <p:pic>
        <p:nvPicPr>
          <p:cNvPr id="7" name="图片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230927"/>
            <a:ext cx="3854450" cy="1206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4301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ffectLst/>
              </a:rPr>
              <a:t>13.2.1  </a:t>
            </a:r>
            <a:r>
              <a:rPr lang="zh-CN" altLang="zh-CN" dirty="0">
                <a:effectLst/>
              </a:rPr>
              <a:t>异步请求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1800" dirty="0" smtClean="0">
                <a:latin typeface="+mn-ea"/>
              </a:rPr>
              <a:t>&lt;script&gt;</a:t>
            </a:r>
            <a:endParaRPr lang="zh-CN" altLang="zh-CN" sz="1800" dirty="0" smtClean="0"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 smtClean="0">
                <a:latin typeface="+mn-ea"/>
              </a:rPr>
              <a:t>  export default {</a:t>
            </a:r>
            <a:endParaRPr lang="zh-CN" altLang="zh-CN" sz="1800" dirty="0" smtClean="0"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 smtClean="0">
                <a:latin typeface="+mn-ea"/>
              </a:rPr>
              <a:t>    data(){</a:t>
            </a:r>
            <a:endParaRPr lang="zh-CN" altLang="zh-CN" sz="1800" dirty="0" smtClean="0"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 smtClean="0">
                <a:latin typeface="+mn-ea"/>
              </a:rPr>
              <a:t>      return {</a:t>
            </a:r>
            <a:endParaRPr lang="zh-CN" altLang="zh-CN" sz="1800" dirty="0" smtClean="0"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 smtClean="0">
                <a:latin typeface="+mn-ea"/>
              </a:rPr>
              <a:t>        customer: {id: '', name: '', age: ''}, </a:t>
            </a:r>
            <a:endParaRPr lang="zh-CN" altLang="zh-CN" sz="1800" dirty="0" smtClean="0"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 smtClean="0">
                <a:latin typeface="+mn-ea"/>
              </a:rPr>
              <a:t>        msg: '', </a:t>
            </a:r>
            <a:endParaRPr lang="zh-CN" altLang="zh-CN" sz="1800" dirty="0" smtClean="0"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 smtClean="0">
                <a:latin typeface="+mn-ea"/>
              </a:rPr>
              <a:t>        isLoading: ''</a:t>
            </a:r>
            <a:endParaRPr lang="zh-CN" altLang="zh-CN" sz="1800" dirty="0" smtClean="0"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 smtClean="0">
                <a:latin typeface="+mn-ea"/>
              </a:rPr>
              <a:t>      } </a:t>
            </a:r>
            <a:endParaRPr lang="zh-CN" altLang="zh-CN" sz="1800" dirty="0" smtClean="0"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 smtClean="0">
                <a:latin typeface="+mn-ea"/>
              </a:rPr>
              <a:t>    },</a:t>
            </a:r>
            <a:endParaRPr lang="zh-CN" altLang="zh-CN" sz="1800" dirty="0" smtClean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 smtClean="0">
                <a:latin typeface="+mn-ea"/>
              </a:rPr>
              <a:t>    </a:t>
            </a:r>
            <a:endParaRPr lang="zh-CN" altLang="zh-CN" sz="1400" dirty="0"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652120" y="1916832"/>
            <a:ext cx="1915909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/>
              <a:t>GetCustomer.vue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0622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ffectLst/>
              </a:rPr>
              <a:t>13.2.1  </a:t>
            </a:r>
            <a:r>
              <a:rPr lang="zh-CN" altLang="zh-CN" dirty="0">
                <a:effectLst/>
              </a:rPr>
              <a:t>异步请求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481" y="2060848"/>
            <a:ext cx="418680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1600" dirty="0" smtClean="0">
                <a:latin typeface="+mn-ea"/>
              </a:rPr>
              <a:t>getCustomer</a:t>
            </a:r>
            <a:r>
              <a:rPr lang="en-US" altLang="zh-CN" sz="1600" dirty="0">
                <a:latin typeface="+mn-ea"/>
              </a:rPr>
              <a:t>(){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  this.customer.name=''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  this.customer.age=''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  this.msg=''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  this.isLoading='</a:t>
            </a:r>
            <a:r>
              <a:rPr lang="zh-CN" altLang="zh-CN" sz="1600" dirty="0">
                <a:latin typeface="+mn-ea"/>
              </a:rPr>
              <a:t>正在查询</a:t>
            </a:r>
            <a:r>
              <a:rPr lang="en-US" altLang="zh-CN" sz="1600" dirty="0" smtClean="0">
                <a:latin typeface="+mn-ea"/>
              </a:rPr>
              <a:t>...'</a:t>
            </a:r>
            <a:endParaRPr lang="zh-CN" altLang="zh-CN" sz="1600" dirty="0"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544289" y="1547500"/>
            <a:ext cx="1915909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/>
              <a:t>GetCustomer.vue</a:t>
            </a:r>
            <a:endParaRPr lang="zh-CN" altLang="en-US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3779912" y="2060848"/>
            <a:ext cx="5364088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zh-CN" sz="1600" dirty="0" smtClean="0">
                <a:latin typeface="+mn-ea"/>
              </a:rPr>
              <a:t>      this.</a:t>
            </a:r>
            <a:r>
              <a:rPr lang="en-US" altLang="zh-CN" sz="1600" b="1" dirty="0" smtClean="0">
                <a:latin typeface="+mn-ea"/>
              </a:rPr>
              <a:t>axios</a:t>
            </a:r>
            <a:r>
              <a:rPr lang="en-US" altLang="zh-CN" sz="1600" dirty="0" smtClean="0">
                <a:latin typeface="+mn-ea"/>
              </a:rPr>
              <a:t>({</a:t>
            </a:r>
            <a:endParaRPr lang="zh-CN" altLang="zh-CN" sz="1600" dirty="0" smtClean="0"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1600" dirty="0" smtClean="0">
                <a:latin typeface="+mn-ea"/>
              </a:rPr>
              <a:t>          baseURL: 'http://www.javathinker.net',</a:t>
            </a:r>
            <a:endParaRPr lang="zh-CN" altLang="zh-CN" sz="1600" dirty="0" smtClean="0"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1600" dirty="0" smtClean="0">
                <a:latin typeface="+mn-ea"/>
              </a:rPr>
              <a:t>          url: '/customer',</a:t>
            </a:r>
            <a:endParaRPr lang="zh-CN" altLang="zh-CN" sz="1600" dirty="0" smtClean="0"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1600" dirty="0" smtClean="0">
                <a:latin typeface="+mn-ea"/>
              </a:rPr>
              <a:t>          method: 'get',</a:t>
            </a:r>
            <a:endParaRPr lang="zh-CN" altLang="zh-CN" sz="1600" dirty="0" smtClean="0"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1600" dirty="0" smtClean="0">
                <a:latin typeface="+mn-ea"/>
              </a:rPr>
              <a:t>          params: {id: this.customer.id}</a:t>
            </a:r>
            <a:endParaRPr lang="zh-CN" altLang="zh-CN" sz="1600" dirty="0" smtClean="0"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1600" dirty="0" smtClean="0">
                <a:latin typeface="+mn-ea"/>
              </a:rPr>
              <a:t>        }).</a:t>
            </a:r>
            <a:r>
              <a:rPr lang="en-US" altLang="zh-CN" sz="1600" b="1" dirty="0" smtClean="0">
                <a:latin typeface="+mn-ea"/>
              </a:rPr>
              <a:t>then</a:t>
            </a:r>
            <a:r>
              <a:rPr lang="en-US" altLang="zh-CN" sz="1600" dirty="0" smtClean="0">
                <a:latin typeface="+mn-ea"/>
              </a:rPr>
              <a:t>( (response)=&gt; {</a:t>
            </a:r>
            <a:endParaRPr lang="zh-CN" altLang="zh-CN" sz="1600" dirty="0" smtClean="0"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1600" dirty="0" smtClean="0">
                <a:latin typeface="+mn-ea"/>
              </a:rPr>
              <a:t>          this.isLoading=''</a:t>
            </a:r>
            <a:endParaRPr lang="zh-CN" altLang="zh-CN" sz="1600" dirty="0" smtClean="0"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1600" dirty="0" smtClean="0">
                <a:latin typeface="+mn-ea"/>
              </a:rPr>
              <a:t>          if(response.data !== null){</a:t>
            </a:r>
            <a:endParaRPr lang="zh-CN" altLang="zh-CN" sz="1600" dirty="0" smtClean="0"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1600" dirty="0" smtClean="0">
                <a:latin typeface="+mn-ea"/>
              </a:rPr>
              <a:t>            this.customer=response.data</a:t>
            </a:r>
            <a:endParaRPr lang="zh-CN" altLang="zh-CN" sz="1600" dirty="0" smtClean="0"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1600" dirty="0" smtClean="0">
                <a:latin typeface="+mn-ea"/>
              </a:rPr>
              <a:t>          }else</a:t>
            </a:r>
            <a:endParaRPr lang="zh-CN" altLang="zh-CN" sz="1600" dirty="0" smtClean="0"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1600" dirty="0" smtClean="0">
                <a:latin typeface="+mn-ea"/>
              </a:rPr>
              <a:t>            this.msg='</a:t>
            </a:r>
            <a:r>
              <a:rPr lang="zh-CN" altLang="zh-CN" sz="1600" dirty="0" smtClean="0">
                <a:latin typeface="+mn-ea"/>
              </a:rPr>
              <a:t>未找到匹配的数据！</a:t>
            </a:r>
            <a:r>
              <a:rPr lang="en-US" altLang="zh-CN" sz="1600" dirty="0" smtClean="0">
                <a:latin typeface="+mn-ea"/>
              </a:rPr>
              <a:t>'</a:t>
            </a:r>
            <a:endParaRPr lang="zh-CN" altLang="zh-CN" sz="1600" dirty="0" smtClean="0"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1600" dirty="0" smtClean="0">
                <a:latin typeface="+mn-ea"/>
              </a:rPr>
              <a:t>        })</a:t>
            </a:r>
            <a:r>
              <a:rPr lang="en-US" altLang="zh-CN" sz="1600" b="1" dirty="0" smtClean="0">
                <a:latin typeface="+mn-ea"/>
              </a:rPr>
              <a:t>.catch</a:t>
            </a:r>
            <a:r>
              <a:rPr lang="en-US" altLang="zh-CN" sz="1600" dirty="0" smtClean="0">
                <a:latin typeface="+mn-ea"/>
              </a:rPr>
              <a:t>( (error) =&gt;{</a:t>
            </a:r>
            <a:endParaRPr lang="zh-CN" altLang="zh-CN" sz="1600" dirty="0" smtClean="0"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1600" dirty="0" smtClean="0">
                <a:latin typeface="+mn-ea"/>
              </a:rPr>
              <a:t>          this.isLoading=''</a:t>
            </a:r>
            <a:endParaRPr lang="zh-CN" altLang="zh-CN" sz="1600" dirty="0" smtClean="0"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1600" dirty="0" smtClean="0">
                <a:latin typeface="+mn-ea"/>
              </a:rPr>
              <a:t>          console.log(error)</a:t>
            </a:r>
            <a:endParaRPr lang="zh-CN" altLang="zh-CN" sz="1600" dirty="0" smtClean="0"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1600" dirty="0" smtClean="0">
                <a:latin typeface="+mn-ea"/>
              </a:rPr>
              <a:t>        })</a:t>
            </a:r>
            <a:endParaRPr lang="zh-CN" altLang="zh-CN" sz="1600" dirty="0" smtClean="0"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1600" dirty="0" smtClean="0">
                <a:latin typeface="+mn-ea"/>
              </a:rPr>
              <a:t>      }</a:t>
            </a:r>
            <a:endParaRPr lang="zh-CN" altLang="zh-CN" sz="1600" dirty="0" smtClean="0"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1600" dirty="0" smtClean="0">
                <a:latin typeface="+mn-ea"/>
              </a:rPr>
              <a:t> </a:t>
            </a:r>
            <a:r>
              <a:rPr lang="en-US" altLang="zh-CN" sz="1400" dirty="0" smtClean="0">
                <a:latin typeface="+mn-ea"/>
              </a:rPr>
              <a:t>  </a:t>
            </a:r>
            <a:endParaRPr lang="zh-CN" altLang="en-US" sz="1400" dirty="0">
              <a:latin typeface="+mn-ea"/>
            </a:endParaRPr>
          </a:p>
        </p:txBody>
      </p:sp>
      <p:pic>
        <p:nvPicPr>
          <p:cNvPr id="7" name="图片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37112"/>
            <a:ext cx="3854450" cy="1206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0705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13.2.2  POST</a:t>
            </a:r>
            <a:r>
              <a:rPr lang="zh-CN" altLang="en-US" dirty="0"/>
              <a:t>请求方式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000" dirty="0">
                <a:latin typeface="+mn-ea"/>
              </a:rPr>
              <a:t>&lt;template&gt;</a:t>
            </a:r>
            <a:endParaRPr lang="zh-CN" altLang="zh-CN" sz="2000" dirty="0"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latin typeface="+mn-ea"/>
              </a:rPr>
              <a:t>  &lt;div id="app"&gt;</a:t>
            </a:r>
            <a:endParaRPr lang="zh-CN" altLang="zh-CN" sz="2000" dirty="0"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latin typeface="+mn-ea"/>
              </a:rPr>
              <a:t>    &lt;p&gt;</a:t>
            </a:r>
            <a:r>
              <a:rPr lang="zh-CN" altLang="zh-CN" sz="2000" dirty="0">
                <a:latin typeface="+mn-ea"/>
              </a:rPr>
              <a:t>输入变量</a:t>
            </a:r>
            <a:r>
              <a:rPr lang="en-US" altLang="zh-CN" sz="2000" dirty="0">
                <a:latin typeface="+mn-ea"/>
              </a:rPr>
              <a:t>x: &lt;input v-model.number="x" /&gt;  &lt;/p&gt;</a:t>
            </a:r>
            <a:endParaRPr lang="zh-CN" altLang="zh-CN" sz="2000" dirty="0"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latin typeface="+mn-ea"/>
              </a:rPr>
              <a:t>    &lt;p&gt;</a:t>
            </a:r>
            <a:r>
              <a:rPr lang="zh-CN" altLang="zh-CN" sz="2000" dirty="0">
                <a:latin typeface="+mn-ea"/>
              </a:rPr>
              <a:t>输入变量</a:t>
            </a:r>
            <a:r>
              <a:rPr lang="en-US" altLang="zh-CN" sz="2000" dirty="0">
                <a:latin typeface="+mn-ea"/>
              </a:rPr>
              <a:t>y: &lt;input v-model.number="y" /&gt;  &lt;/p&gt;</a:t>
            </a:r>
            <a:endParaRPr lang="zh-CN" altLang="zh-CN" sz="2000" dirty="0"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latin typeface="+mn-ea"/>
              </a:rPr>
              <a:t>    &lt;button</a:t>
            </a:r>
            <a:r>
              <a:rPr lang="en-US" altLang="zh-CN" sz="2000" b="1" dirty="0">
                <a:latin typeface="+mn-ea"/>
              </a:rPr>
              <a:t> @click="add"</a:t>
            </a:r>
            <a:r>
              <a:rPr lang="en-US" altLang="zh-CN" sz="2000" dirty="0">
                <a:latin typeface="+mn-ea"/>
              </a:rPr>
              <a:t>&gt;</a:t>
            </a:r>
            <a:r>
              <a:rPr lang="zh-CN" altLang="zh-CN" sz="2000" dirty="0">
                <a:latin typeface="+mn-ea"/>
              </a:rPr>
              <a:t>计算</a:t>
            </a:r>
            <a:r>
              <a:rPr lang="en-US" altLang="zh-CN" sz="2000" dirty="0">
                <a:latin typeface="+mn-ea"/>
              </a:rPr>
              <a:t>&lt;/button&gt;  </a:t>
            </a:r>
            <a:endParaRPr lang="zh-CN" altLang="zh-CN" sz="2000" dirty="0"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latin typeface="+mn-ea"/>
              </a:rPr>
              <a:t>    &lt;p&gt;{{result}}&lt;/p&gt; </a:t>
            </a:r>
            <a:endParaRPr lang="zh-CN" altLang="zh-CN" sz="2000" dirty="0"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latin typeface="+mn-ea"/>
              </a:rPr>
              <a:t> </a:t>
            </a:r>
            <a:endParaRPr lang="zh-CN" altLang="zh-CN" sz="2000" dirty="0"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latin typeface="+mn-ea"/>
              </a:rPr>
              <a:t>  &lt;/div&gt;</a:t>
            </a:r>
            <a:endParaRPr lang="zh-CN" altLang="zh-CN" sz="2000" dirty="0"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latin typeface="+mn-ea"/>
              </a:rPr>
              <a:t>&lt;/template&gt;</a:t>
            </a:r>
            <a:endParaRPr lang="zh-CN" altLang="zh-CN" sz="2000" dirty="0">
              <a:latin typeface="+mn-ea"/>
            </a:endParaRPr>
          </a:p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4544289" y="1547500"/>
            <a:ext cx="1685077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/>
              <a:t>Calculate.vue</a:t>
            </a:r>
            <a:endParaRPr lang="zh-CN" altLang="en-US" dirty="0"/>
          </a:p>
        </p:txBody>
      </p:sp>
      <p:pic>
        <p:nvPicPr>
          <p:cNvPr id="5" name="图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178300"/>
            <a:ext cx="3575050" cy="1498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9911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2.1.2  v-model</a:t>
            </a:r>
            <a:r>
              <a:rPr lang="zh-CN" altLang="en-US" dirty="0"/>
              <a:t>指令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80928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sz="3000" dirty="0"/>
              <a:t>v-model</a:t>
            </a:r>
            <a:r>
              <a:rPr lang="zh-CN" altLang="en-US" sz="3000" dirty="0"/>
              <a:t>指令具有以下修饰符：</a:t>
            </a:r>
          </a:p>
          <a:p>
            <a:pPr lvl="1"/>
            <a:r>
              <a:rPr lang="en-US" altLang="zh-CN" sz="2600" dirty="0" smtClean="0"/>
              <a:t>lazy</a:t>
            </a:r>
            <a:r>
              <a:rPr lang="zh-CN" altLang="en-US" sz="2600" dirty="0"/>
              <a:t>：默认情况下，</a:t>
            </a:r>
            <a:r>
              <a:rPr lang="en-US" altLang="zh-CN" sz="2600" dirty="0"/>
              <a:t>v-model</a:t>
            </a:r>
            <a:r>
              <a:rPr lang="zh-CN" altLang="en-US" sz="2600" dirty="0"/>
              <a:t>指令会在发生</a:t>
            </a:r>
            <a:r>
              <a:rPr lang="en-US" altLang="zh-CN" sz="2600" dirty="0"/>
              <a:t>input </a:t>
            </a:r>
            <a:r>
              <a:rPr lang="zh-CN" altLang="en-US" sz="2600" dirty="0"/>
              <a:t>事件时处理输入框的输入数据，而</a:t>
            </a:r>
            <a:r>
              <a:rPr lang="en-US" altLang="zh-CN" sz="2600" dirty="0"/>
              <a:t>lazy</a:t>
            </a:r>
            <a:r>
              <a:rPr lang="zh-CN" altLang="en-US" sz="2600" dirty="0"/>
              <a:t>修饰符会延迟处理输入数据，只有当发生 </a:t>
            </a:r>
            <a:r>
              <a:rPr lang="en-US" altLang="zh-CN" sz="2600" dirty="0"/>
              <a:t>change </a:t>
            </a:r>
            <a:r>
              <a:rPr lang="zh-CN" altLang="en-US" sz="2600" dirty="0"/>
              <a:t>事件时才处理输入数据。这里所谓的处理输入框的输入数据，是指读取当前输入数据，然后同步更新所绑定的模型变量</a:t>
            </a:r>
            <a:r>
              <a:rPr lang="zh-CN" altLang="en-US" sz="2600" dirty="0" smtClean="0"/>
              <a:t>。</a:t>
            </a:r>
            <a:endParaRPr lang="en-US" altLang="zh-CN" sz="2600" dirty="0" smtClean="0"/>
          </a:p>
          <a:p>
            <a:pPr lvl="1"/>
            <a:r>
              <a:rPr lang="en-US" altLang="zh-CN" sz="2600" dirty="0" smtClean="0"/>
              <a:t>trim</a:t>
            </a:r>
            <a:r>
              <a:rPr lang="zh-CN" altLang="en-US" sz="2600" dirty="0"/>
              <a:t>：自动过滤掉输入框的输入数据的首尾空格。</a:t>
            </a:r>
          </a:p>
          <a:p>
            <a:pPr lvl="1"/>
            <a:r>
              <a:rPr lang="en-US" altLang="zh-CN" sz="2600" dirty="0" smtClean="0"/>
              <a:t>number</a:t>
            </a:r>
            <a:r>
              <a:rPr lang="zh-CN" altLang="en-US" sz="2600" dirty="0"/>
              <a:t>：默认情况下，输入框的输入数据是字符串类型，而</a:t>
            </a:r>
            <a:r>
              <a:rPr lang="en-US" altLang="zh-CN" sz="2600" dirty="0"/>
              <a:t>number</a:t>
            </a:r>
            <a:r>
              <a:rPr lang="zh-CN" altLang="en-US" sz="2600" dirty="0" smtClean="0"/>
              <a:t>修饰</a:t>
            </a:r>
            <a:r>
              <a:rPr lang="zh-CN" altLang="en-US" sz="2600" dirty="0"/>
              <a:t>符会把输入数据转换为数字类型</a:t>
            </a:r>
            <a:r>
              <a:rPr lang="zh-CN" altLang="en-US" sz="2600" dirty="0" smtClean="0"/>
              <a:t>。</a:t>
            </a:r>
            <a:endParaRPr lang="en-US" altLang="zh-CN" sz="2600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8"/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5301208"/>
            <a:ext cx="6984776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zh-CN" altLang="en-US" dirty="0" smtClean="0"/>
              <a:t>当</a:t>
            </a:r>
            <a:r>
              <a:rPr lang="zh-CN" altLang="en-US" dirty="0"/>
              <a:t>用户在输入框输入数据时，就会触发</a:t>
            </a:r>
            <a:r>
              <a:rPr lang="en-US" altLang="zh-CN" dirty="0"/>
              <a:t>input</a:t>
            </a:r>
            <a:r>
              <a:rPr lang="zh-CN" altLang="en-US" dirty="0"/>
              <a:t>事件。当焦点离开当前输入框，或者按下回车键，就会触发</a:t>
            </a:r>
            <a:r>
              <a:rPr lang="en-US" altLang="zh-CN" dirty="0"/>
              <a:t>change</a:t>
            </a:r>
            <a:r>
              <a:rPr lang="zh-CN" altLang="en-US" dirty="0"/>
              <a:t>事件。</a:t>
            </a: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8322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13.2.2  POST</a:t>
            </a:r>
            <a:r>
              <a:rPr lang="zh-CN" altLang="en-US" dirty="0"/>
              <a:t>请求方式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</a:t>
            </a:r>
            <a:r>
              <a:rPr lang="en-US" altLang="zh-CN" sz="2000" dirty="0" smtClean="0">
                <a:latin typeface="+mn-ea"/>
              </a:rPr>
              <a:t>add</a:t>
            </a:r>
            <a:r>
              <a:rPr lang="en-US" altLang="zh-CN" sz="2000" dirty="0">
                <a:latin typeface="+mn-ea"/>
              </a:rPr>
              <a:t>(){</a:t>
            </a:r>
            <a:endParaRPr lang="zh-CN" altLang="zh-CN" sz="2000" dirty="0"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latin typeface="+mn-ea"/>
              </a:rPr>
              <a:t>        this.axios.</a:t>
            </a:r>
            <a:r>
              <a:rPr lang="en-US" altLang="zh-CN" sz="2000" b="1" dirty="0">
                <a:latin typeface="+mn-ea"/>
              </a:rPr>
              <a:t>post</a:t>
            </a:r>
            <a:r>
              <a:rPr lang="en-US" altLang="zh-CN" sz="2000" dirty="0">
                <a:latin typeface="+mn-ea"/>
              </a:rPr>
              <a:t>(   //</a:t>
            </a:r>
            <a:r>
              <a:rPr lang="zh-CN" altLang="zh-CN" sz="2000" dirty="0">
                <a:latin typeface="+mn-ea"/>
              </a:rPr>
              <a:t>采用</a:t>
            </a:r>
            <a:r>
              <a:rPr lang="en-US" altLang="zh-CN" sz="2000" dirty="0">
                <a:latin typeface="+mn-ea"/>
              </a:rPr>
              <a:t>POST</a:t>
            </a:r>
            <a:r>
              <a:rPr lang="zh-CN" altLang="zh-CN" sz="2000" dirty="0">
                <a:latin typeface="+mn-ea"/>
              </a:rPr>
              <a:t>请求方式</a:t>
            </a:r>
          </a:p>
          <a:p>
            <a:pPr marL="0" indent="0">
              <a:buNone/>
            </a:pPr>
            <a:r>
              <a:rPr lang="en-US" altLang="zh-CN" sz="2000">
                <a:latin typeface="+mn-ea"/>
              </a:rPr>
              <a:t>          </a:t>
            </a:r>
            <a:r>
              <a:rPr lang="en-US" altLang="zh-CN" sz="2000" smtClean="0">
                <a:latin typeface="+mn-ea"/>
              </a:rPr>
              <a:t>'http</a:t>
            </a:r>
            <a:r>
              <a:rPr lang="en-US" altLang="zh-CN" sz="2000" dirty="0">
                <a:latin typeface="+mn-ea"/>
              </a:rPr>
              <a:t>://www.javathinker.net/add',</a:t>
            </a:r>
            <a:endParaRPr lang="zh-CN" altLang="zh-CN" sz="2000" dirty="0"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latin typeface="+mn-ea"/>
              </a:rPr>
              <a:t>          'x='+this.x+'&amp;y='+this.y   //</a:t>
            </a:r>
            <a:r>
              <a:rPr lang="zh-CN" altLang="zh-CN" sz="2000" dirty="0">
                <a:latin typeface="+mn-ea"/>
              </a:rPr>
              <a:t>请求正文</a:t>
            </a:r>
          </a:p>
          <a:p>
            <a:pPr marL="0" indent="0">
              <a:buNone/>
            </a:pPr>
            <a:r>
              <a:rPr lang="en-US" altLang="zh-CN" sz="2000" dirty="0">
                <a:latin typeface="+mn-ea"/>
              </a:rPr>
              <a:t>        ).then( response=&gt; {</a:t>
            </a:r>
            <a:endParaRPr lang="zh-CN" altLang="zh-CN" sz="2000" dirty="0"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latin typeface="+mn-ea"/>
              </a:rPr>
              <a:t>          this.result=this.x+'+'+this.y+'='+response.data</a:t>
            </a:r>
            <a:endParaRPr lang="zh-CN" altLang="zh-CN" sz="2000" dirty="0"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latin typeface="+mn-ea"/>
              </a:rPr>
              <a:t>        }).catch( error =&gt;{</a:t>
            </a:r>
            <a:endParaRPr lang="zh-CN" altLang="zh-CN" sz="2000" dirty="0"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latin typeface="+mn-ea"/>
              </a:rPr>
              <a:t>          console.log(error)</a:t>
            </a:r>
            <a:endParaRPr lang="zh-CN" altLang="zh-CN" sz="2000" dirty="0"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latin typeface="+mn-ea"/>
              </a:rPr>
              <a:t>        })</a:t>
            </a:r>
            <a:endParaRPr lang="zh-CN" altLang="zh-CN" sz="2000" dirty="0"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latin typeface="+mn-ea"/>
              </a:rPr>
              <a:t>      }</a:t>
            </a:r>
            <a:endParaRPr lang="zh-CN" altLang="en-US" sz="2000" dirty="0"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544289" y="1547500"/>
            <a:ext cx="1685077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/>
              <a:t>Calculate.vue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3301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effectLst/>
              </a:rPr>
              <a:t>13.3  Axios API</a:t>
            </a:r>
            <a:r>
              <a:rPr lang="zh-CN" altLang="zh-CN" b="1" dirty="0">
                <a:effectLst/>
              </a:rPr>
              <a:t>的用</a:t>
            </a:r>
            <a:r>
              <a:rPr lang="zh-CN" altLang="zh-CN" b="1" dirty="0" smtClean="0">
                <a:effectLst/>
              </a:rPr>
              <a:t>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axios()</a:t>
            </a:r>
            <a:r>
              <a:rPr lang="zh-CN" altLang="zh-CN" dirty="0"/>
              <a:t>函数的原型如下：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axios(config)</a:t>
            </a:r>
            <a:endParaRPr lang="zh-CN" altLang="zh-CN" sz="20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axios(url [, config</a:t>
            </a:r>
            <a:r>
              <a:rPr lang="en-US" altLang="zh-CN" sz="2000" dirty="0" smtClean="0">
                <a:solidFill>
                  <a:srgbClr val="0070C0"/>
                </a:solidFill>
                <a:latin typeface="+mn-ea"/>
              </a:rPr>
              <a:t>])</a:t>
            </a:r>
          </a:p>
          <a:p>
            <a:endParaRPr lang="zh-CN" altLang="zh-CN" sz="2200" dirty="0">
              <a:solidFill>
                <a:srgbClr val="0070C0"/>
              </a:solidFill>
              <a:latin typeface="+mn-ea"/>
            </a:endParaRPr>
          </a:p>
          <a:p>
            <a:r>
              <a:rPr lang="zh-CN" altLang="zh-CN" dirty="0" smtClean="0"/>
              <a:t>以</a:t>
            </a:r>
            <a:r>
              <a:rPr lang="zh-CN" altLang="zh-CN" dirty="0"/>
              <a:t>下几段代码都能按照</a:t>
            </a:r>
            <a:r>
              <a:rPr lang="en-US" altLang="zh-CN" dirty="0"/>
              <a:t>GET</a:t>
            </a:r>
            <a:r>
              <a:rPr lang="zh-CN" altLang="zh-CN" dirty="0"/>
              <a:t>请求方式访问服务器端的</a:t>
            </a:r>
            <a:r>
              <a:rPr lang="en-US" altLang="zh-CN" dirty="0"/>
              <a:t>URL</a:t>
            </a:r>
            <a:r>
              <a:rPr lang="zh-CN" altLang="zh-CN" dirty="0"/>
              <a:t>为“</a:t>
            </a:r>
            <a:r>
              <a:rPr lang="en-US" altLang="zh-CN" dirty="0"/>
              <a:t>/customer?id=1</a:t>
            </a:r>
            <a:r>
              <a:rPr lang="zh-CN" altLang="zh-CN" dirty="0"/>
              <a:t>”的资源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sz="18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 smtClean="0">
                <a:solidFill>
                  <a:srgbClr val="0070C0"/>
                </a:solidFill>
                <a:latin typeface="+mn-ea"/>
              </a:rPr>
              <a:t>axios</a:t>
            </a:r>
            <a:r>
              <a:rPr lang="en-US" altLang="zh-CN" sz="1800" dirty="0">
                <a:solidFill>
                  <a:srgbClr val="0070C0"/>
                </a:solidFill>
                <a:latin typeface="+mn-ea"/>
              </a:rPr>
              <a:t>('/customer?id=1') </a:t>
            </a:r>
            <a:r>
              <a:rPr lang="en-US" altLang="zh-CN" sz="1800" dirty="0" smtClean="0">
                <a:solidFill>
                  <a:srgbClr val="00B050"/>
                </a:solidFill>
                <a:latin typeface="+mn-ea"/>
              </a:rPr>
              <a:t>//axios(url)  </a:t>
            </a:r>
            <a:r>
              <a:rPr lang="zh-CN" altLang="zh-CN" sz="1800" dirty="0" smtClean="0">
                <a:solidFill>
                  <a:srgbClr val="00B050"/>
                </a:solidFill>
                <a:latin typeface="+mn-ea"/>
              </a:rPr>
              <a:t>默</a:t>
            </a:r>
            <a:r>
              <a:rPr lang="zh-CN" altLang="zh-CN" sz="1800" dirty="0">
                <a:solidFill>
                  <a:srgbClr val="00B050"/>
                </a:solidFill>
                <a:latin typeface="+mn-ea"/>
              </a:rPr>
              <a:t>认情况下采用</a:t>
            </a:r>
            <a:r>
              <a:rPr lang="en-US" altLang="zh-CN" sz="1800" dirty="0">
                <a:solidFill>
                  <a:srgbClr val="00B050"/>
                </a:solidFill>
                <a:latin typeface="+mn-ea"/>
              </a:rPr>
              <a:t>GET</a:t>
            </a:r>
            <a:r>
              <a:rPr lang="zh-CN" altLang="zh-CN" sz="1800" dirty="0">
                <a:solidFill>
                  <a:srgbClr val="00B050"/>
                </a:solidFill>
                <a:latin typeface="+mn-ea"/>
              </a:rPr>
              <a:t>请求方式</a:t>
            </a:r>
          </a:p>
          <a:p>
            <a:pPr marL="0" indent="0">
              <a:buNone/>
            </a:pPr>
            <a:r>
              <a:rPr lang="en-US" altLang="zh-CN" sz="1800" dirty="0" smtClean="0">
                <a:solidFill>
                  <a:srgbClr val="0070C0"/>
                </a:solidFill>
                <a:latin typeface="+mn-ea"/>
              </a:rPr>
              <a:t>axios</a:t>
            </a:r>
            <a:r>
              <a:rPr lang="en-US" altLang="zh-CN" sz="1800" dirty="0">
                <a:solidFill>
                  <a:srgbClr val="0070C0"/>
                </a:solidFill>
                <a:latin typeface="+mn-ea"/>
              </a:rPr>
              <a:t>('/customer?id=1', {method: GET} ) </a:t>
            </a:r>
            <a:r>
              <a:rPr lang="en-US" altLang="zh-CN" sz="1800" dirty="0">
                <a:solidFill>
                  <a:srgbClr val="00B050"/>
                </a:solidFill>
                <a:latin typeface="+mn-ea"/>
              </a:rPr>
              <a:t>//axios(url,config)</a:t>
            </a:r>
            <a:endParaRPr lang="zh-CN" altLang="zh-CN" sz="1800" dirty="0">
              <a:solidFill>
                <a:srgbClr val="00B05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 smtClean="0">
                <a:solidFill>
                  <a:srgbClr val="0070C0"/>
                </a:solidFill>
                <a:latin typeface="+mn-ea"/>
              </a:rPr>
              <a:t>axios</a:t>
            </a:r>
            <a:r>
              <a:rPr lang="en-US" altLang="zh-CN" sz="1800" dirty="0">
                <a:solidFill>
                  <a:srgbClr val="0070C0"/>
                </a:solidFill>
                <a:latin typeface="+mn-ea"/>
              </a:rPr>
              <a:t>({ url: '/customer?id=1', method: GET </a:t>
            </a:r>
            <a:r>
              <a:rPr lang="en-US" altLang="zh-CN" sz="1800" dirty="0" smtClean="0">
                <a:solidFill>
                  <a:srgbClr val="0070C0"/>
                </a:solidFill>
                <a:latin typeface="+mn-ea"/>
              </a:rPr>
              <a:t>}) </a:t>
            </a:r>
            <a:r>
              <a:rPr lang="en-US" altLang="zh-CN" sz="1800" dirty="0">
                <a:solidFill>
                  <a:srgbClr val="00B050"/>
                </a:solidFill>
                <a:latin typeface="+mn-ea"/>
              </a:rPr>
              <a:t>//axios(config)</a:t>
            </a:r>
            <a:endParaRPr lang="zh-CN" altLang="zh-CN" sz="1800" dirty="0">
              <a:solidFill>
                <a:srgbClr val="00B050"/>
              </a:solidFill>
              <a:latin typeface="+mn-ea"/>
            </a:endParaRPr>
          </a:p>
          <a:p>
            <a:pPr marL="0" indent="0">
              <a:buNone/>
            </a:pPr>
            <a:endParaRPr lang="zh-CN" altLang="zh-CN" dirty="0">
              <a:solidFill>
                <a:srgbClr val="0070C0"/>
              </a:solidFill>
              <a:latin typeface="+mn-ea"/>
            </a:endParaRP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3658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effectLst/>
              </a:rPr>
              <a:t>13.3  Axios API</a:t>
            </a:r>
            <a:r>
              <a:rPr lang="zh-CN" altLang="zh-CN" b="1" dirty="0">
                <a:effectLst/>
              </a:rPr>
              <a:t>的用法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为了简化代码，针对不同的请求方式，</a:t>
            </a:r>
            <a:r>
              <a:rPr lang="en-US" altLang="zh-CN" dirty="0"/>
              <a:t>Axios</a:t>
            </a:r>
            <a:r>
              <a:rPr lang="zh-CN" altLang="zh-CN" dirty="0"/>
              <a:t>为</a:t>
            </a:r>
            <a:r>
              <a:rPr lang="en-US" altLang="zh-CN" dirty="0"/>
              <a:t>axios()</a:t>
            </a:r>
            <a:r>
              <a:rPr lang="zh-CN" altLang="zh-CN" dirty="0"/>
              <a:t>函数提供了别名</a:t>
            </a:r>
            <a:r>
              <a:rPr lang="zh-CN" altLang="zh-CN" dirty="0" smtClean="0"/>
              <a:t>：</a:t>
            </a:r>
            <a:endParaRPr lang="en-US" altLang="zh-CN" dirty="0" smtClean="0"/>
          </a:p>
          <a:p>
            <a:endParaRPr lang="zh-CN" altLang="zh-CN" dirty="0"/>
          </a:p>
          <a:p>
            <a:pPr marL="0" indent="0">
              <a:buNone/>
            </a:pP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axios.get(url [, config])   </a:t>
            </a:r>
            <a:r>
              <a:rPr lang="en-US" altLang="zh-CN" sz="2000" dirty="0" smtClean="0">
                <a:solidFill>
                  <a:srgbClr val="0070C0"/>
                </a:solidFill>
                <a:latin typeface="+mn-ea"/>
              </a:rPr>
              <a:t>      </a:t>
            </a:r>
            <a:r>
              <a:rPr lang="en-US" altLang="zh-CN" sz="2000" dirty="0" smtClean="0">
                <a:solidFill>
                  <a:srgbClr val="00B050"/>
                </a:solidFill>
                <a:latin typeface="+mn-ea"/>
              </a:rPr>
              <a:t>//</a:t>
            </a:r>
            <a:r>
              <a:rPr lang="en-US" altLang="zh-CN" sz="2000" dirty="0">
                <a:solidFill>
                  <a:srgbClr val="00B050"/>
                </a:solidFill>
                <a:latin typeface="+mn-ea"/>
              </a:rPr>
              <a:t>GET</a:t>
            </a:r>
            <a:r>
              <a:rPr lang="zh-CN" altLang="zh-CN" sz="2000" dirty="0">
                <a:solidFill>
                  <a:srgbClr val="00B050"/>
                </a:solidFill>
                <a:latin typeface="+mn-ea"/>
              </a:rPr>
              <a:t>请求方式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axios.delete(url [, config])  </a:t>
            </a:r>
            <a:r>
              <a:rPr lang="en-US" altLang="zh-CN" sz="2000" dirty="0" smtClean="0">
                <a:solidFill>
                  <a:srgbClr val="0070C0"/>
                </a:solidFill>
                <a:latin typeface="+mn-ea"/>
              </a:rPr>
              <a:t>  </a:t>
            </a:r>
            <a:r>
              <a:rPr lang="en-US" altLang="zh-CN" sz="2000" dirty="0" smtClean="0">
                <a:solidFill>
                  <a:srgbClr val="00B050"/>
                </a:solidFill>
                <a:latin typeface="+mn-ea"/>
              </a:rPr>
              <a:t>//</a:t>
            </a:r>
            <a:r>
              <a:rPr lang="en-US" altLang="zh-CN" sz="2000" dirty="0">
                <a:solidFill>
                  <a:srgbClr val="00B050"/>
                </a:solidFill>
                <a:latin typeface="+mn-ea"/>
              </a:rPr>
              <a:t>DELETE</a:t>
            </a:r>
            <a:r>
              <a:rPr lang="zh-CN" altLang="zh-CN" sz="2000" dirty="0">
                <a:solidFill>
                  <a:srgbClr val="00B050"/>
                </a:solidFill>
                <a:latin typeface="+mn-ea"/>
              </a:rPr>
              <a:t>请求方式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axios.head(url [, config])  </a:t>
            </a:r>
            <a:r>
              <a:rPr lang="en-US" altLang="zh-CN" sz="2000" dirty="0" smtClean="0">
                <a:solidFill>
                  <a:srgbClr val="0070C0"/>
                </a:solidFill>
                <a:latin typeface="+mn-ea"/>
              </a:rPr>
              <a:t>    </a:t>
            </a:r>
            <a:r>
              <a:rPr lang="en-US" altLang="zh-CN" sz="2000" dirty="0" smtClean="0">
                <a:solidFill>
                  <a:srgbClr val="00B050"/>
                </a:solidFill>
                <a:latin typeface="+mn-ea"/>
              </a:rPr>
              <a:t>//</a:t>
            </a:r>
            <a:r>
              <a:rPr lang="en-US" altLang="zh-CN" sz="2000" dirty="0">
                <a:solidFill>
                  <a:srgbClr val="00B050"/>
                </a:solidFill>
                <a:latin typeface="+mn-ea"/>
              </a:rPr>
              <a:t>HEAD</a:t>
            </a:r>
            <a:r>
              <a:rPr lang="zh-CN" altLang="zh-CN" sz="2000" dirty="0">
                <a:solidFill>
                  <a:srgbClr val="00B050"/>
                </a:solidFill>
                <a:latin typeface="+mn-ea"/>
              </a:rPr>
              <a:t>请求方式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axios.post(url [, data[,config]]) </a:t>
            </a:r>
            <a:r>
              <a:rPr lang="en-US" altLang="zh-CN" sz="2000" dirty="0" smtClean="0">
                <a:solidFill>
                  <a:srgbClr val="0070C0"/>
                </a:solidFill>
                <a:latin typeface="+mn-ea"/>
              </a:rPr>
              <a:t>   </a:t>
            </a:r>
            <a:r>
              <a:rPr lang="en-US" altLang="zh-CN" sz="2000" dirty="0" smtClean="0">
                <a:solidFill>
                  <a:srgbClr val="00B050"/>
                </a:solidFill>
                <a:latin typeface="+mn-ea"/>
              </a:rPr>
              <a:t>//</a:t>
            </a:r>
            <a:r>
              <a:rPr lang="en-US" altLang="zh-CN" sz="2000" dirty="0">
                <a:solidFill>
                  <a:srgbClr val="00B050"/>
                </a:solidFill>
                <a:latin typeface="+mn-ea"/>
              </a:rPr>
              <a:t>POST</a:t>
            </a:r>
            <a:r>
              <a:rPr lang="zh-CN" altLang="zh-CN" sz="2000" dirty="0">
                <a:solidFill>
                  <a:srgbClr val="00B050"/>
                </a:solidFill>
                <a:latin typeface="+mn-ea"/>
              </a:rPr>
              <a:t>请求方式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axios.put(url [, data[,config]])  </a:t>
            </a:r>
            <a:r>
              <a:rPr lang="en-US" altLang="zh-CN" sz="2000" dirty="0" smtClean="0">
                <a:solidFill>
                  <a:srgbClr val="0070C0"/>
                </a:solidFill>
                <a:latin typeface="+mn-ea"/>
              </a:rPr>
              <a:t>    </a:t>
            </a:r>
            <a:r>
              <a:rPr lang="en-US" altLang="zh-CN" sz="2000" dirty="0" smtClean="0">
                <a:solidFill>
                  <a:srgbClr val="00B050"/>
                </a:solidFill>
                <a:latin typeface="+mn-ea"/>
              </a:rPr>
              <a:t>//</a:t>
            </a:r>
            <a:r>
              <a:rPr lang="en-US" altLang="zh-CN" sz="2000" dirty="0">
                <a:solidFill>
                  <a:srgbClr val="00B050"/>
                </a:solidFill>
                <a:latin typeface="+mn-ea"/>
              </a:rPr>
              <a:t>PUT</a:t>
            </a:r>
            <a:r>
              <a:rPr lang="zh-CN" altLang="zh-CN" sz="2000" dirty="0">
                <a:solidFill>
                  <a:srgbClr val="00B050"/>
                </a:solidFill>
                <a:latin typeface="+mn-ea"/>
              </a:rPr>
              <a:t>请求方式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axios.patch(url [, data[,config]])  </a:t>
            </a:r>
            <a:r>
              <a:rPr lang="en-US" altLang="zh-CN" sz="2000" dirty="0">
                <a:solidFill>
                  <a:srgbClr val="00B050"/>
                </a:solidFill>
                <a:latin typeface="+mn-ea"/>
              </a:rPr>
              <a:t>//PATCH</a:t>
            </a:r>
            <a:r>
              <a:rPr lang="zh-CN" altLang="zh-CN" sz="2000" dirty="0">
                <a:solidFill>
                  <a:srgbClr val="00B050"/>
                </a:solidFill>
                <a:latin typeface="+mn-ea"/>
              </a:rPr>
              <a:t>请求方式</a:t>
            </a: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8275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effectLst/>
              </a:rPr>
              <a:t>13.3  Axios API</a:t>
            </a:r>
            <a:r>
              <a:rPr lang="zh-CN" altLang="zh-CN" b="1" dirty="0">
                <a:effectLst/>
              </a:rPr>
              <a:t>的用法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2000" dirty="0">
                <a:latin typeface="+mn-ea"/>
              </a:rPr>
              <a:t>this.axios.post(    </a:t>
            </a:r>
            <a:r>
              <a:rPr lang="en-US" altLang="zh-CN" sz="2000" dirty="0">
                <a:solidFill>
                  <a:srgbClr val="00B050"/>
                </a:solidFill>
                <a:latin typeface="+mn-ea"/>
              </a:rPr>
              <a:t>//</a:t>
            </a:r>
            <a:r>
              <a:rPr lang="zh-CN" altLang="zh-CN" sz="2000" dirty="0">
                <a:solidFill>
                  <a:srgbClr val="00B050"/>
                </a:solidFill>
                <a:latin typeface="+mn-ea"/>
              </a:rPr>
              <a:t>调用</a:t>
            </a:r>
            <a:r>
              <a:rPr lang="en-US" altLang="zh-CN" sz="2000" dirty="0">
                <a:solidFill>
                  <a:srgbClr val="00B050"/>
                </a:solidFill>
                <a:latin typeface="+mn-ea"/>
              </a:rPr>
              <a:t>post()</a:t>
            </a:r>
            <a:r>
              <a:rPr lang="zh-CN" altLang="zh-CN" sz="2000" dirty="0">
                <a:solidFill>
                  <a:srgbClr val="00B050"/>
                </a:solidFill>
                <a:latin typeface="+mn-ea"/>
              </a:rPr>
              <a:t>函数</a:t>
            </a:r>
          </a:p>
          <a:p>
            <a:pPr marL="0" indent="0">
              <a:buNone/>
            </a:pPr>
            <a:r>
              <a:rPr lang="en-US" altLang="zh-CN" sz="2000" dirty="0">
                <a:latin typeface="+mn-ea"/>
              </a:rPr>
              <a:t>  '/add',</a:t>
            </a:r>
            <a:endParaRPr lang="zh-CN" altLang="zh-CN" sz="2000" dirty="0"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latin typeface="+mn-ea"/>
              </a:rPr>
              <a:t>  'x='+this.x+'&amp;y='+this.y</a:t>
            </a:r>
            <a:endParaRPr lang="zh-CN" altLang="zh-CN" sz="2000" dirty="0"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latin typeface="+mn-ea"/>
              </a:rPr>
              <a:t>)</a:t>
            </a:r>
            <a:endParaRPr lang="zh-CN" altLang="zh-CN" sz="2000" dirty="0"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latin typeface="+mn-ea"/>
              </a:rPr>
              <a:t> </a:t>
            </a:r>
            <a:endParaRPr lang="zh-CN" altLang="zh-CN" sz="2000" dirty="0"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latin typeface="+mn-ea"/>
              </a:rPr>
              <a:t>this.axios({   </a:t>
            </a:r>
            <a:r>
              <a:rPr lang="en-US" altLang="zh-CN" sz="2000" dirty="0">
                <a:solidFill>
                  <a:srgbClr val="00B050"/>
                </a:solidFill>
                <a:latin typeface="+mn-ea"/>
              </a:rPr>
              <a:t>//</a:t>
            </a:r>
            <a:r>
              <a:rPr lang="zh-CN" altLang="zh-CN" sz="2000" dirty="0">
                <a:solidFill>
                  <a:srgbClr val="00B050"/>
                </a:solidFill>
                <a:latin typeface="+mn-ea"/>
              </a:rPr>
              <a:t>调用</a:t>
            </a:r>
            <a:r>
              <a:rPr lang="en-US" altLang="zh-CN" sz="2000" dirty="0">
                <a:solidFill>
                  <a:srgbClr val="00B050"/>
                </a:solidFill>
                <a:latin typeface="+mn-ea"/>
              </a:rPr>
              <a:t>axios()</a:t>
            </a:r>
            <a:r>
              <a:rPr lang="zh-CN" altLang="zh-CN" sz="2000" dirty="0">
                <a:solidFill>
                  <a:srgbClr val="00B050"/>
                </a:solidFill>
                <a:latin typeface="+mn-ea"/>
              </a:rPr>
              <a:t>函数</a:t>
            </a:r>
          </a:p>
          <a:p>
            <a:pPr marL="0" indent="0">
              <a:buNone/>
            </a:pPr>
            <a:r>
              <a:rPr lang="en-US" altLang="zh-CN" sz="2000" dirty="0">
                <a:latin typeface="+mn-ea"/>
              </a:rPr>
              <a:t>  url: '/add',</a:t>
            </a:r>
            <a:endParaRPr lang="zh-CN" altLang="zh-CN" sz="2000" dirty="0"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latin typeface="+mn-ea"/>
              </a:rPr>
              <a:t>  method: 'post',  </a:t>
            </a:r>
            <a:endParaRPr lang="zh-CN" altLang="zh-CN" sz="2000" dirty="0"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latin typeface="+mn-ea"/>
              </a:rPr>
              <a:t>  data: 'x='+this.x+'&amp;y='+this.y</a:t>
            </a:r>
            <a:endParaRPr lang="zh-CN" altLang="zh-CN" sz="2000" dirty="0"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latin typeface="+mn-ea"/>
              </a:rPr>
              <a:t>})</a:t>
            </a:r>
            <a:endParaRPr lang="zh-CN" altLang="zh-CN" sz="2000" dirty="0">
              <a:latin typeface="+mn-ea"/>
            </a:endParaRP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3759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13.4  </a:t>
            </a:r>
            <a:r>
              <a:rPr lang="zh-CN" altLang="en-US" dirty="0" smtClean="0"/>
              <a:t>创建</a:t>
            </a:r>
            <a:r>
              <a:rPr lang="en-US" altLang="zh-CN" dirty="0" smtClean="0"/>
              <a:t>Axios</a:t>
            </a:r>
            <a:r>
              <a:rPr lang="zh-CN" altLang="en-US" dirty="0" smtClean="0"/>
              <a:t>实例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CN" altLang="zh-CN" dirty="0"/>
              <a:t>如果客户端多次调用</a:t>
            </a:r>
            <a:r>
              <a:rPr lang="en-US" altLang="zh-CN" dirty="0"/>
              <a:t>axios()</a:t>
            </a:r>
            <a:r>
              <a:rPr lang="zh-CN" altLang="zh-CN" dirty="0"/>
              <a:t>函数，并且都使用同样的请求配置，为了避免重复编码，可以创建一个</a:t>
            </a:r>
            <a:r>
              <a:rPr lang="en-US" altLang="zh-CN" dirty="0"/>
              <a:t>axios</a:t>
            </a:r>
            <a:r>
              <a:rPr lang="zh-CN" altLang="zh-CN" dirty="0"/>
              <a:t>实例，接下来只需通过这个</a:t>
            </a:r>
            <a:r>
              <a:rPr lang="en-US" altLang="zh-CN" dirty="0"/>
              <a:t>axios</a:t>
            </a:r>
            <a:r>
              <a:rPr lang="zh-CN" altLang="zh-CN" dirty="0"/>
              <a:t>实例来访问服务器端的资源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endParaRPr lang="en-US" altLang="zh-CN" dirty="0"/>
          </a:p>
          <a:p>
            <a:pPr marL="0" indent="0">
              <a:buNone/>
            </a:pPr>
            <a:r>
              <a:rPr lang="en-US" altLang="zh-CN" sz="2100" dirty="0" smtClean="0">
                <a:solidFill>
                  <a:srgbClr val="0070C0"/>
                </a:solidFill>
                <a:latin typeface="+mn-ea"/>
              </a:rPr>
              <a:t>const </a:t>
            </a:r>
            <a:r>
              <a:rPr lang="en-US" altLang="zh-CN" sz="2100" dirty="0">
                <a:solidFill>
                  <a:srgbClr val="0070C0"/>
                </a:solidFill>
                <a:latin typeface="+mn-ea"/>
              </a:rPr>
              <a:t>instance=this.axios.create</a:t>
            </a:r>
            <a:r>
              <a:rPr lang="en-US" altLang="zh-CN" sz="2100" dirty="0">
                <a:solidFill>
                  <a:srgbClr val="00B050"/>
                </a:solidFill>
                <a:latin typeface="+mn-ea"/>
              </a:rPr>
              <a:t>({  //</a:t>
            </a:r>
            <a:r>
              <a:rPr lang="zh-CN" altLang="zh-CN" sz="2100" dirty="0">
                <a:solidFill>
                  <a:srgbClr val="00B050"/>
                </a:solidFill>
                <a:latin typeface="+mn-ea"/>
              </a:rPr>
              <a:t>设置局部的默认请求配置</a:t>
            </a:r>
          </a:p>
          <a:p>
            <a:pPr marL="0" indent="0">
              <a:buNone/>
            </a:pPr>
            <a:r>
              <a:rPr lang="en-US" altLang="zh-CN" sz="2100" dirty="0">
                <a:solidFill>
                  <a:srgbClr val="0070C0"/>
                </a:solidFill>
                <a:latin typeface="+mn-ea"/>
              </a:rPr>
              <a:t>  baseURL: 'http://www.javathinker.net',</a:t>
            </a:r>
            <a:endParaRPr lang="zh-CN" altLang="zh-CN" sz="21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2100" dirty="0">
                <a:solidFill>
                  <a:srgbClr val="0070C0"/>
                </a:solidFill>
                <a:latin typeface="+mn-ea"/>
              </a:rPr>
              <a:t>  method: 'get',</a:t>
            </a:r>
            <a:endParaRPr lang="zh-CN" altLang="zh-CN" sz="21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2100" dirty="0">
                <a:solidFill>
                  <a:srgbClr val="0070C0"/>
                </a:solidFill>
                <a:latin typeface="+mn-ea"/>
              </a:rPr>
              <a:t>  timeout: 6000</a:t>
            </a:r>
            <a:endParaRPr lang="zh-CN" altLang="zh-CN" sz="21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2100" dirty="0">
                <a:solidFill>
                  <a:srgbClr val="0070C0"/>
                </a:solidFill>
                <a:latin typeface="+mn-ea"/>
              </a:rPr>
              <a:t>})</a:t>
            </a:r>
            <a:endParaRPr lang="zh-CN" altLang="zh-CN" sz="21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2100" dirty="0">
                <a:solidFill>
                  <a:srgbClr val="0070C0"/>
                </a:solidFill>
                <a:latin typeface="+mn-ea"/>
              </a:rPr>
              <a:t> </a:t>
            </a:r>
            <a:endParaRPr lang="zh-CN" altLang="zh-CN" sz="21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2100" dirty="0">
                <a:solidFill>
                  <a:srgbClr val="0070C0"/>
                </a:solidFill>
                <a:latin typeface="+mn-ea"/>
              </a:rPr>
              <a:t>instance('/customer?id=1')</a:t>
            </a:r>
            <a:endParaRPr lang="zh-CN" altLang="zh-CN" sz="21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2100" dirty="0">
                <a:solidFill>
                  <a:srgbClr val="0070C0"/>
                </a:solidFill>
                <a:latin typeface="+mn-ea"/>
              </a:rPr>
              <a:t>  .then(response=&gt;{console.log(response)})</a:t>
            </a:r>
            <a:endParaRPr lang="zh-CN" altLang="zh-CN" sz="21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2100" dirty="0">
                <a:solidFill>
                  <a:srgbClr val="0070C0"/>
                </a:solidFill>
                <a:latin typeface="+mn-ea"/>
              </a:rPr>
              <a:t> </a:t>
            </a:r>
            <a:endParaRPr lang="zh-CN" altLang="zh-CN" sz="21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2100" dirty="0">
                <a:solidFill>
                  <a:srgbClr val="0070C0"/>
                </a:solidFill>
                <a:latin typeface="+mn-ea"/>
              </a:rPr>
              <a:t>instance('/vue/pic1.png')</a:t>
            </a:r>
            <a:endParaRPr lang="zh-CN" altLang="zh-CN" sz="21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2100" dirty="0">
                <a:solidFill>
                  <a:srgbClr val="0070C0"/>
                </a:solidFill>
                <a:latin typeface="+mn-ea"/>
              </a:rPr>
              <a:t>   .then(response=&gt;{console.log(response)})</a:t>
            </a:r>
            <a:endParaRPr lang="zh-CN" altLang="zh-CN" sz="21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endParaRPr lang="zh-CN" altLang="en-US" sz="2100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5045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effectLst/>
              </a:rPr>
              <a:t>13.5  </a:t>
            </a:r>
            <a:r>
              <a:rPr lang="zh-CN" altLang="zh-CN" b="1" dirty="0">
                <a:effectLst/>
              </a:rPr>
              <a:t>并发请</a:t>
            </a:r>
            <a:r>
              <a:rPr lang="zh-CN" altLang="zh-CN" b="1" dirty="0" smtClean="0">
                <a:effectLst/>
              </a:rPr>
              <a:t>求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/>
              <a:t>Axios</a:t>
            </a:r>
            <a:r>
              <a:rPr lang="zh-CN" altLang="zh-CN" sz="2800" dirty="0"/>
              <a:t>支持同时向服务器发出多个请求，这是通过</a:t>
            </a:r>
            <a:r>
              <a:rPr lang="en-US" altLang="zh-CN" sz="2800" dirty="0"/>
              <a:t>axios.all()</a:t>
            </a:r>
            <a:r>
              <a:rPr lang="zh-CN" altLang="zh-CN" sz="2800" dirty="0"/>
              <a:t>和</a:t>
            </a:r>
            <a:r>
              <a:rPr lang="en-US" altLang="zh-CN" sz="2800" dirty="0"/>
              <a:t>axios.spread()</a:t>
            </a:r>
            <a:r>
              <a:rPr lang="zh-CN" altLang="zh-CN" sz="2800" dirty="0"/>
              <a:t>两个函数来实现的：</a:t>
            </a:r>
          </a:p>
          <a:p>
            <a:pPr lvl="1"/>
            <a:r>
              <a:rPr lang="zh-CN" altLang="zh-CN" sz="2400" dirty="0"/>
              <a:t>（</a:t>
            </a:r>
            <a:r>
              <a:rPr lang="en-US" altLang="zh-CN" sz="2400" dirty="0"/>
              <a:t>1</a:t>
            </a:r>
            <a:r>
              <a:rPr lang="zh-CN" altLang="zh-CN" sz="2400" dirty="0"/>
              <a:t>）</a:t>
            </a:r>
            <a:r>
              <a:rPr lang="en-US" altLang="zh-CN" sz="2400" dirty="0"/>
              <a:t>all(iterable)</a:t>
            </a:r>
            <a:r>
              <a:rPr lang="zh-CN" altLang="zh-CN" sz="2400" dirty="0"/>
              <a:t>函数：发出多个请求，参数</a:t>
            </a:r>
            <a:r>
              <a:rPr lang="en-US" altLang="zh-CN" sz="2400" dirty="0"/>
              <a:t>iterable</a:t>
            </a:r>
            <a:r>
              <a:rPr lang="zh-CN" altLang="zh-CN" sz="2400" dirty="0"/>
              <a:t>指定多个请求函数。</a:t>
            </a:r>
          </a:p>
          <a:p>
            <a:pPr lvl="1"/>
            <a:r>
              <a:rPr lang="zh-CN" altLang="zh-CN" sz="2400" dirty="0"/>
              <a:t>（</a:t>
            </a:r>
            <a:r>
              <a:rPr lang="en-US" altLang="zh-CN" sz="2400" dirty="0"/>
              <a:t>2</a:t>
            </a:r>
            <a:r>
              <a:rPr lang="zh-CN" altLang="zh-CN" sz="2400" dirty="0"/>
              <a:t>）</a:t>
            </a:r>
            <a:r>
              <a:rPr lang="en-US" altLang="zh-CN" sz="2400" dirty="0"/>
              <a:t>spread(callback)</a:t>
            </a:r>
            <a:r>
              <a:rPr lang="zh-CN" altLang="zh-CN" sz="2400" dirty="0"/>
              <a:t>：处理各个请求的响应结果。参数</a:t>
            </a:r>
            <a:r>
              <a:rPr lang="en-US" altLang="zh-CN" sz="2400" dirty="0"/>
              <a:t>callback</a:t>
            </a:r>
            <a:r>
              <a:rPr lang="zh-CN" altLang="zh-CN" sz="2400" dirty="0"/>
              <a:t>作为回调函数，指定处理响应结果的行为。</a:t>
            </a:r>
          </a:p>
          <a:p>
            <a:pPr lvl="1"/>
            <a:endParaRPr lang="zh-CN" altLang="en-US" sz="24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4306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effectLst/>
              </a:rPr>
              <a:t>13.5  </a:t>
            </a:r>
            <a:r>
              <a:rPr lang="zh-CN" altLang="zh-CN" b="1" dirty="0">
                <a:effectLst/>
              </a:rPr>
              <a:t>并发请求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zh-CN" sz="1900" dirty="0">
                <a:latin typeface="+mn-ea"/>
              </a:rPr>
              <a:t>this.axios.defaults.baseURL='http://www.javathinker.net'</a:t>
            </a:r>
            <a:endParaRPr lang="zh-CN" altLang="zh-CN" sz="1900" dirty="0">
              <a:latin typeface="+mn-ea"/>
            </a:endParaRPr>
          </a:p>
          <a:p>
            <a:pPr marL="0" indent="0">
              <a:buNone/>
            </a:pPr>
            <a:r>
              <a:rPr lang="en-US" altLang="zh-CN" sz="1900" dirty="0">
                <a:latin typeface="+mn-ea"/>
              </a:rPr>
              <a:t> </a:t>
            </a:r>
            <a:endParaRPr lang="zh-CN" altLang="zh-CN" sz="1900" dirty="0">
              <a:latin typeface="+mn-ea"/>
            </a:endParaRPr>
          </a:p>
          <a:p>
            <a:pPr marL="0" indent="0">
              <a:buNone/>
            </a:pPr>
            <a:r>
              <a:rPr lang="en-US" altLang="zh-CN" sz="1900" dirty="0">
                <a:latin typeface="+mn-ea"/>
              </a:rPr>
              <a:t>const getCustomer=(id)=&gt;{</a:t>
            </a:r>
            <a:endParaRPr lang="zh-CN" altLang="zh-CN" sz="1900" dirty="0">
              <a:latin typeface="+mn-ea"/>
            </a:endParaRPr>
          </a:p>
          <a:p>
            <a:pPr marL="0" indent="0">
              <a:buNone/>
            </a:pPr>
            <a:r>
              <a:rPr lang="en-US" altLang="zh-CN" sz="1900" dirty="0">
                <a:latin typeface="+mn-ea"/>
              </a:rPr>
              <a:t>  return this.axios.get('/customer?id='+id)  </a:t>
            </a:r>
            <a:endParaRPr lang="zh-CN" altLang="zh-CN" sz="1900" dirty="0">
              <a:latin typeface="+mn-ea"/>
            </a:endParaRPr>
          </a:p>
          <a:p>
            <a:pPr marL="0" indent="0">
              <a:buNone/>
            </a:pPr>
            <a:r>
              <a:rPr lang="en-US" altLang="zh-CN" sz="1900" dirty="0">
                <a:latin typeface="+mn-ea"/>
              </a:rPr>
              <a:t>}</a:t>
            </a:r>
            <a:endParaRPr lang="zh-CN" altLang="zh-CN" sz="1900" dirty="0">
              <a:latin typeface="+mn-ea"/>
            </a:endParaRPr>
          </a:p>
          <a:p>
            <a:pPr marL="0" indent="0">
              <a:buNone/>
            </a:pPr>
            <a:r>
              <a:rPr lang="en-US" altLang="zh-CN" sz="1900" dirty="0">
                <a:latin typeface="+mn-ea"/>
              </a:rPr>
              <a:t> </a:t>
            </a:r>
            <a:endParaRPr lang="zh-CN" altLang="zh-CN" sz="1900" dirty="0">
              <a:latin typeface="+mn-ea"/>
            </a:endParaRPr>
          </a:p>
          <a:p>
            <a:pPr marL="0" indent="0">
              <a:buNone/>
            </a:pPr>
            <a:r>
              <a:rPr lang="en-US" altLang="zh-CN" sz="1900" dirty="0">
                <a:latin typeface="+mn-ea"/>
              </a:rPr>
              <a:t>const calculate= ()=&gt;{</a:t>
            </a:r>
            <a:endParaRPr lang="zh-CN" altLang="zh-CN" sz="1900" dirty="0">
              <a:latin typeface="+mn-ea"/>
            </a:endParaRPr>
          </a:p>
          <a:p>
            <a:pPr marL="0" indent="0">
              <a:buNone/>
            </a:pPr>
            <a:r>
              <a:rPr lang="en-US" altLang="zh-CN" sz="1900" dirty="0">
                <a:latin typeface="+mn-ea"/>
              </a:rPr>
              <a:t>  return this.axios.post('/add','x=11&amp;y=22')</a:t>
            </a:r>
            <a:endParaRPr lang="zh-CN" altLang="zh-CN" sz="1900" dirty="0">
              <a:latin typeface="+mn-ea"/>
            </a:endParaRPr>
          </a:p>
          <a:p>
            <a:pPr marL="0" indent="0">
              <a:buNone/>
            </a:pPr>
            <a:r>
              <a:rPr lang="en-US" altLang="zh-CN" sz="1900" dirty="0">
                <a:latin typeface="+mn-ea"/>
              </a:rPr>
              <a:t>}</a:t>
            </a:r>
            <a:endParaRPr lang="zh-CN" altLang="zh-CN" sz="1900" dirty="0">
              <a:latin typeface="+mn-ea"/>
            </a:endParaRPr>
          </a:p>
          <a:p>
            <a:pPr marL="0" indent="0">
              <a:buNone/>
            </a:pPr>
            <a:r>
              <a:rPr lang="en-US" altLang="zh-CN" sz="1900" dirty="0">
                <a:latin typeface="+mn-ea"/>
              </a:rPr>
              <a:t> </a:t>
            </a:r>
            <a:endParaRPr lang="zh-CN" altLang="zh-CN" sz="1900" dirty="0">
              <a:latin typeface="+mn-ea"/>
            </a:endParaRPr>
          </a:p>
          <a:p>
            <a:pPr marL="0" indent="0">
              <a:buNone/>
            </a:pPr>
            <a:r>
              <a:rPr lang="en-US" altLang="zh-CN" sz="1900" b="1" dirty="0">
                <a:latin typeface="+mn-ea"/>
              </a:rPr>
              <a:t>this.axios.all</a:t>
            </a:r>
            <a:r>
              <a:rPr lang="en-US" altLang="zh-CN" sz="1900" dirty="0">
                <a:latin typeface="+mn-ea"/>
              </a:rPr>
              <a:t>( [getCustomer(1),getCustomer(2),calculate()] )</a:t>
            </a:r>
            <a:endParaRPr lang="zh-CN" altLang="zh-CN" sz="1900" dirty="0">
              <a:latin typeface="+mn-ea"/>
            </a:endParaRPr>
          </a:p>
          <a:p>
            <a:pPr marL="0" indent="0">
              <a:buNone/>
            </a:pPr>
            <a:r>
              <a:rPr lang="en-US" altLang="zh-CN" sz="1900" dirty="0">
                <a:latin typeface="+mn-ea"/>
              </a:rPr>
              <a:t>  .then(</a:t>
            </a:r>
            <a:r>
              <a:rPr lang="en-US" altLang="zh-CN" sz="1900" b="1" dirty="0">
                <a:latin typeface="+mn-ea"/>
              </a:rPr>
              <a:t>this.axios.spread</a:t>
            </a:r>
            <a:r>
              <a:rPr lang="en-US" altLang="zh-CN" sz="1900" dirty="0">
                <a:latin typeface="+mn-ea"/>
              </a:rPr>
              <a:t>( (response1,response2,response3)=&gt;{</a:t>
            </a:r>
            <a:endParaRPr lang="zh-CN" altLang="zh-CN" sz="1900" dirty="0">
              <a:latin typeface="+mn-ea"/>
            </a:endParaRPr>
          </a:p>
          <a:p>
            <a:pPr marL="0" indent="0">
              <a:buNone/>
            </a:pPr>
            <a:r>
              <a:rPr lang="en-US" altLang="zh-CN" sz="1900" dirty="0">
                <a:latin typeface="+mn-ea"/>
              </a:rPr>
              <a:t>    console.log(response1.data)</a:t>
            </a:r>
            <a:endParaRPr lang="zh-CN" altLang="zh-CN" sz="1900" dirty="0">
              <a:latin typeface="+mn-ea"/>
            </a:endParaRPr>
          </a:p>
          <a:p>
            <a:pPr marL="0" indent="0">
              <a:buNone/>
            </a:pPr>
            <a:r>
              <a:rPr lang="en-US" altLang="zh-CN" sz="1900" dirty="0">
                <a:latin typeface="+mn-ea"/>
              </a:rPr>
              <a:t>    console.log(response2.data)</a:t>
            </a:r>
            <a:endParaRPr lang="zh-CN" altLang="zh-CN" sz="1900" dirty="0">
              <a:latin typeface="+mn-ea"/>
            </a:endParaRPr>
          </a:p>
          <a:p>
            <a:pPr marL="0" indent="0">
              <a:buNone/>
            </a:pPr>
            <a:r>
              <a:rPr lang="en-US" altLang="zh-CN" sz="1900" dirty="0">
                <a:latin typeface="+mn-ea"/>
              </a:rPr>
              <a:t>    console.log(response3.data)</a:t>
            </a:r>
            <a:endParaRPr lang="zh-CN" altLang="zh-CN" sz="1900" dirty="0">
              <a:latin typeface="+mn-ea"/>
            </a:endParaRPr>
          </a:p>
          <a:p>
            <a:pPr marL="0" indent="0">
              <a:buNone/>
            </a:pPr>
            <a:r>
              <a:rPr lang="en-US" altLang="zh-CN" sz="1900" dirty="0">
                <a:latin typeface="+mn-ea"/>
              </a:rPr>
              <a:t>  })</a:t>
            </a:r>
            <a:endParaRPr lang="zh-CN" altLang="zh-CN" sz="1900" dirty="0">
              <a:latin typeface="+mn-ea"/>
            </a:endParaRPr>
          </a:p>
          <a:p>
            <a:pPr marL="0" indent="0">
              <a:buNone/>
            </a:pPr>
            <a:r>
              <a:rPr lang="en-US" altLang="zh-CN" sz="1900" dirty="0">
                <a:latin typeface="+mn-ea"/>
              </a:rPr>
              <a:t>)</a:t>
            </a:r>
            <a:endParaRPr lang="zh-CN" altLang="zh-CN" sz="1900" dirty="0">
              <a:latin typeface="+mn-ea"/>
            </a:endParaRPr>
          </a:p>
          <a:p>
            <a:endParaRPr lang="zh-CN" altLang="en-US" dirty="0"/>
          </a:p>
        </p:txBody>
      </p:sp>
      <p:pic>
        <p:nvPicPr>
          <p:cNvPr id="4" name="图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725144"/>
            <a:ext cx="3960440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5432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400" dirty="0">
                <a:effectLst/>
              </a:rPr>
              <a:t>13.6  </a:t>
            </a:r>
            <a:r>
              <a:rPr lang="zh-CN" altLang="zh-CN" sz="4400" dirty="0">
                <a:effectLst/>
              </a:rPr>
              <a:t>请求拦截器和响应拦截器</a:t>
            </a:r>
            <a:endParaRPr lang="zh-CN" altLang="en-US" sz="4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图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501008"/>
            <a:ext cx="5907215" cy="20162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1403648" y="1628800"/>
            <a:ext cx="69468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dirty="0"/>
              <a:t>当</a:t>
            </a:r>
            <a:r>
              <a:rPr lang="en-US" altLang="zh-CN" sz="2800" dirty="0"/>
              <a:t>Axios</a:t>
            </a:r>
            <a:r>
              <a:rPr lang="zh-CN" altLang="zh-CN" sz="2800" dirty="0"/>
              <a:t>向服务器发出请求之前，以及接收到响应之后，可以通过拦截器来做一些预处理操作。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26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400" dirty="0">
                <a:effectLst/>
              </a:rPr>
              <a:t>13.6  </a:t>
            </a:r>
            <a:r>
              <a:rPr lang="zh-CN" altLang="zh-CN" sz="4400" dirty="0">
                <a:effectLst/>
              </a:rPr>
              <a:t>请求拦截器和响应拦截器</a:t>
            </a:r>
            <a:endParaRPr lang="zh-CN" altLang="en-US" sz="4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zh-CN" sz="3400" dirty="0" smtClean="0">
                <a:latin typeface="+mn-ea"/>
              </a:rPr>
              <a:t>//</a:t>
            </a:r>
            <a:r>
              <a:rPr lang="zh-CN" altLang="zh-CN" sz="3400" dirty="0">
                <a:latin typeface="+mn-ea"/>
              </a:rPr>
              <a:t>添加请求拦截器</a:t>
            </a:r>
          </a:p>
          <a:p>
            <a:pPr marL="0" indent="0">
              <a:buNone/>
            </a:pPr>
            <a:r>
              <a:rPr lang="en-US" altLang="zh-CN" sz="3400" dirty="0">
                <a:latin typeface="+mn-ea"/>
              </a:rPr>
              <a:t>this.axios.interceptors.request.use(config=&gt; {</a:t>
            </a:r>
            <a:endParaRPr lang="zh-CN" altLang="zh-CN" sz="3400" dirty="0">
              <a:latin typeface="+mn-ea"/>
            </a:endParaRPr>
          </a:p>
          <a:p>
            <a:pPr marL="0" indent="0">
              <a:buNone/>
            </a:pPr>
            <a:r>
              <a:rPr lang="en-US" altLang="zh-CN" sz="3400" dirty="0">
                <a:latin typeface="+mn-ea"/>
              </a:rPr>
              <a:t>  //</a:t>
            </a:r>
            <a:r>
              <a:rPr lang="zh-CN" altLang="zh-CN" sz="3400" dirty="0">
                <a:latin typeface="+mn-ea"/>
              </a:rPr>
              <a:t>修改请求配置</a:t>
            </a:r>
          </a:p>
          <a:p>
            <a:pPr marL="0" indent="0">
              <a:buNone/>
            </a:pPr>
            <a:r>
              <a:rPr lang="en-US" altLang="zh-CN" sz="3400" dirty="0">
                <a:latin typeface="+mn-ea"/>
              </a:rPr>
              <a:t>  ……</a:t>
            </a:r>
            <a:endParaRPr lang="zh-CN" altLang="zh-CN" sz="3400" dirty="0">
              <a:latin typeface="+mn-ea"/>
            </a:endParaRPr>
          </a:p>
          <a:p>
            <a:pPr marL="0" indent="0">
              <a:buNone/>
            </a:pPr>
            <a:r>
              <a:rPr lang="en-US" altLang="zh-CN" sz="3400" dirty="0">
                <a:latin typeface="+mn-ea"/>
              </a:rPr>
              <a:t>  config.baseURL="http://www.javathinker.net"</a:t>
            </a:r>
            <a:endParaRPr lang="zh-CN" altLang="zh-CN" sz="3400" dirty="0">
              <a:latin typeface="+mn-ea"/>
            </a:endParaRPr>
          </a:p>
          <a:p>
            <a:pPr marL="0" indent="0">
              <a:buNone/>
            </a:pPr>
            <a:r>
              <a:rPr lang="en-US" altLang="zh-CN" sz="3400" dirty="0">
                <a:latin typeface="+mn-ea"/>
              </a:rPr>
              <a:t>  return config</a:t>
            </a:r>
            <a:endParaRPr lang="zh-CN" altLang="zh-CN" sz="3400" dirty="0">
              <a:latin typeface="+mn-ea"/>
            </a:endParaRPr>
          </a:p>
          <a:p>
            <a:pPr marL="0" indent="0">
              <a:buNone/>
            </a:pPr>
            <a:r>
              <a:rPr lang="en-US" altLang="zh-CN" sz="3400" dirty="0">
                <a:latin typeface="+mn-ea"/>
              </a:rPr>
              <a:t>}, error=&gt; {</a:t>
            </a:r>
            <a:endParaRPr lang="zh-CN" altLang="zh-CN" sz="3400" dirty="0">
              <a:latin typeface="+mn-ea"/>
            </a:endParaRPr>
          </a:p>
          <a:p>
            <a:pPr marL="0" indent="0">
              <a:buNone/>
            </a:pPr>
            <a:r>
              <a:rPr lang="en-US" altLang="zh-CN" sz="3400" dirty="0">
                <a:latin typeface="+mn-ea"/>
              </a:rPr>
              <a:t>  //</a:t>
            </a:r>
            <a:r>
              <a:rPr lang="zh-CN" altLang="zh-CN" sz="3400" dirty="0">
                <a:latin typeface="+mn-ea"/>
              </a:rPr>
              <a:t>处理错误</a:t>
            </a:r>
          </a:p>
          <a:p>
            <a:pPr marL="0" indent="0">
              <a:buNone/>
            </a:pPr>
            <a:r>
              <a:rPr lang="en-US" altLang="zh-CN" sz="3400" dirty="0">
                <a:latin typeface="+mn-ea"/>
              </a:rPr>
              <a:t>  ……</a:t>
            </a:r>
            <a:endParaRPr lang="zh-CN" altLang="zh-CN" sz="3400" dirty="0">
              <a:latin typeface="+mn-ea"/>
            </a:endParaRPr>
          </a:p>
          <a:p>
            <a:pPr marL="0" indent="0">
              <a:buNone/>
            </a:pPr>
            <a:r>
              <a:rPr lang="en-US" altLang="zh-CN" sz="3400" dirty="0">
                <a:latin typeface="+mn-ea"/>
              </a:rPr>
              <a:t>  console.log(error)</a:t>
            </a:r>
            <a:endParaRPr lang="zh-CN" altLang="zh-CN" sz="3400" dirty="0">
              <a:latin typeface="+mn-ea"/>
            </a:endParaRPr>
          </a:p>
          <a:p>
            <a:pPr marL="0" indent="0">
              <a:buNone/>
            </a:pPr>
            <a:r>
              <a:rPr lang="en-US" altLang="zh-CN" sz="3400" dirty="0">
                <a:latin typeface="+mn-ea"/>
              </a:rPr>
              <a:t>  //</a:t>
            </a:r>
            <a:r>
              <a:rPr lang="zh-CN" altLang="zh-CN" sz="3400" dirty="0">
                <a:latin typeface="+mn-ea"/>
              </a:rPr>
              <a:t>返回状态为</a:t>
            </a:r>
            <a:r>
              <a:rPr lang="en-US" altLang="zh-CN" sz="3400" dirty="0">
                <a:latin typeface="+mn-ea"/>
              </a:rPr>
              <a:t>rejected</a:t>
            </a:r>
            <a:r>
              <a:rPr lang="zh-CN" altLang="zh-CN" sz="3400" dirty="0">
                <a:latin typeface="+mn-ea"/>
              </a:rPr>
              <a:t>的</a:t>
            </a:r>
            <a:r>
              <a:rPr lang="en-US" altLang="zh-CN" sz="3400" dirty="0">
                <a:latin typeface="+mn-ea"/>
              </a:rPr>
              <a:t>Promise</a:t>
            </a:r>
            <a:r>
              <a:rPr lang="zh-CN" altLang="zh-CN" sz="3400" dirty="0">
                <a:latin typeface="+mn-ea"/>
              </a:rPr>
              <a:t>对象 </a:t>
            </a:r>
          </a:p>
          <a:p>
            <a:pPr marL="0" indent="0">
              <a:buNone/>
            </a:pPr>
            <a:r>
              <a:rPr lang="en-US" altLang="zh-CN" sz="3400" dirty="0">
                <a:latin typeface="+mn-ea"/>
              </a:rPr>
              <a:t>  return Promise.reject(error)</a:t>
            </a:r>
            <a:endParaRPr lang="zh-CN" altLang="zh-CN" sz="3400" dirty="0">
              <a:latin typeface="+mn-ea"/>
            </a:endParaRPr>
          </a:p>
          <a:p>
            <a:pPr marL="0" indent="0">
              <a:buNone/>
            </a:pPr>
            <a:r>
              <a:rPr lang="en-US" altLang="zh-CN" sz="3400" dirty="0">
                <a:latin typeface="+mn-ea"/>
              </a:rPr>
              <a:t>})</a:t>
            </a:r>
            <a:endParaRPr lang="zh-CN" altLang="zh-CN" sz="3400" dirty="0">
              <a:latin typeface="+mn-ea"/>
            </a:endParaRPr>
          </a:p>
          <a:p>
            <a:pPr marL="0" indent="0">
              <a:buNone/>
            </a:pPr>
            <a:r>
              <a:rPr lang="en-US" altLang="zh-CN" sz="3400" dirty="0">
                <a:latin typeface="+mn-ea"/>
              </a:rPr>
              <a:t> </a:t>
            </a:r>
            <a:endParaRPr lang="zh-CN" altLang="zh-CN" sz="3400" dirty="0"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11960" y="3501008"/>
            <a:ext cx="4572000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altLang="zh-CN" dirty="0"/>
              <a:t>use()</a:t>
            </a:r>
            <a:r>
              <a:rPr lang="zh-CN" altLang="zh-CN" dirty="0"/>
              <a:t>函数有两个函数类型的参数，第一个函数参数指定具体的拦截操作，第二个函数参数指定如何处理错误。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3775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400" dirty="0">
                <a:effectLst/>
              </a:rPr>
              <a:t>13.6  </a:t>
            </a:r>
            <a:r>
              <a:rPr lang="zh-CN" altLang="zh-CN" sz="4400" dirty="0">
                <a:effectLst/>
              </a:rPr>
              <a:t>请求拦截器和响应拦截器</a:t>
            </a:r>
            <a:endParaRPr lang="zh-CN" altLang="en-US" sz="4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zh-CN" sz="3400" dirty="0" smtClean="0">
                <a:latin typeface="+mn-ea"/>
              </a:rPr>
              <a:t>//</a:t>
            </a:r>
            <a:r>
              <a:rPr lang="zh-CN" altLang="zh-CN" sz="3400" dirty="0">
                <a:latin typeface="+mn-ea"/>
              </a:rPr>
              <a:t>添加响应拦截器</a:t>
            </a:r>
          </a:p>
          <a:p>
            <a:pPr marL="0" indent="0">
              <a:buNone/>
            </a:pPr>
            <a:r>
              <a:rPr lang="en-US" altLang="zh-CN" sz="3400" dirty="0">
                <a:latin typeface="+mn-ea"/>
              </a:rPr>
              <a:t>this.axios.interceptors.response.use(response=&gt; {</a:t>
            </a:r>
            <a:endParaRPr lang="zh-CN" altLang="zh-CN" sz="3400" dirty="0">
              <a:latin typeface="+mn-ea"/>
            </a:endParaRPr>
          </a:p>
          <a:p>
            <a:pPr marL="0" indent="0">
              <a:buNone/>
            </a:pPr>
            <a:r>
              <a:rPr lang="en-US" altLang="zh-CN" sz="3400" dirty="0">
                <a:latin typeface="+mn-ea"/>
              </a:rPr>
              <a:t>  //</a:t>
            </a:r>
            <a:r>
              <a:rPr lang="zh-CN" altLang="zh-CN" sz="3400" dirty="0">
                <a:latin typeface="+mn-ea"/>
              </a:rPr>
              <a:t>预处理响应结果</a:t>
            </a:r>
          </a:p>
          <a:p>
            <a:pPr marL="0" indent="0">
              <a:buNone/>
            </a:pPr>
            <a:r>
              <a:rPr lang="en-US" altLang="zh-CN" sz="3400" dirty="0">
                <a:latin typeface="+mn-ea"/>
              </a:rPr>
              <a:t>  ……</a:t>
            </a:r>
            <a:endParaRPr lang="zh-CN" altLang="zh-CN" sz="3400" dirty="0">
              <a:latin typeface="+mn-ea"/>
            </a:endParaRPr>
          </a:p>
          <a:p>
            <a:pPr marL="0" indent="0">
              <a:buNone/>
            </a:pPr>
            <a:r>
              <a:rPr lang="en-US" altLang="zh-CN" sz="3400" dirty="0">
                <a:latin typeface="+mn-ea"/>
              </a:rPr>
              <a:t>  console.log(response.data)</a:t>
            </a:r>
            <a:endParaRPr lang="zh-CN" altLang="zh-CN" sz="3400" dirty="0">
              <a:latin typeface="+mn-ea"/>
            </a:endParaRPr>
          </a:p>
          <a:p>
            <a:pPr marL="0" indent="0">
              <a:buNone/>
            </a:pPr>
            <a:r>
              <a:rPr lang="en-US" altLang="zh-CN" sz="3400" dirty="0">
                <a:latin typeface="+mn-ea"/>
              </a:rPr>
              <a:t>  return response</a:t>
            </a:r>
            <a:endParaRPr lang="zh-CN" altLang="zh-CN" sz="3400" dirty="0">
              <a:latin typeface="+mn-ea"/>
            </a:endParaRPr>
          </a:p>
          <a:p>
            <a:pPr marL="0" indent="0">
              <a:buNone/>
            </a:pPr>
            <a:r>
              <a:rPr lang="en-US" altLang="zh-CN" sz="3400" dirty="0">
                <a:latin typeface="+mn-ea"/>
              </a:rPr>
              <a:t>}, error=&gt; {</a:t>
            </a:r>
            <a:endParaRPr lang="zh-CN" altLang="zh-CN" sz="3400" dirty="0">
              <a:latin typeface="+mn-ea"/>
            </a:endParaRPr>
          </a:p>
          <a:p>
            <a:pPr marL="0" indent="0">
              <a:buNone/>
            </a:pPr>
            <a:r>
              <a:rPr lang="en-US" altLang="zh-CN" sz="3400" dirty="0">
                <a:latin typeface="+mn-ea"/>
              </a:rPr>
              <a:t>  //</a:t>
            </a:r>
            <a:r>
              <a:rPr lang="zh-CN" altLang="zh-CN" sz="3400" dirty="0">
                <a:latin typeface="+mn-ea"/>
              </a:rPr>
              <a:t>处理错误</a:t>
            </a:r>
          </a:p>
          <a:p>
            <a:pPr marL="0" indent="0">
              <a:buNone/>
            </a:pPr>
            <a:r>
              <a:rPr lang="en-US" altLang="zh-CN" sz="3400" dirty="0">
                <a:latin typeface="+mn-ea"/>
              </a:rPr>
              <a:t>  ……</a:t>
            </a:r>
            <a:endParaRPr lang="zh-CN" altLang="zh-CN" sz="3400" dirty="0">
              <a:latin typeface="+mn-ea"/>
            </a:endParaRPr>
          </a:p>
          <a:p>
            <a:pPr marL="0" indent="0">
              <a:buNone/>
            </a:pPr>
            <a:r>
              <a:rPr lang="en-US" altLang="zh-CN" sz="3400" dirty="0">
                <a:latin typeface="+mn-ea"/>
              </a:rPr>
              <a:t>  console.log(error)</a:t>
            </a:r>
            <a:endParaRPr lang="zh-CN" altLang="zh-CN" sz="3400" dirty="0">
              <a:latin typeface="+mn-ea"/>
            </a:endParaRPr>
          </a:p>
          <a:p>
            <a:pPr marL="0" indent="0">
              <a:buNone/>
            </a:pPr>
            <a:r>
              <a:rPr lang="en-US" altLang="zh-CN" sz="3400" dirty="0">
                <a:latin typeface="+mn-ea"/>
              </a:rPr>
              <a:t>  //</a:t>
            </a:r>
            <a:r>
              <a:rPr lang="zh-CN" altLang="zh-CN" sz="3400" dirty="0">
                <a:latin typeface="+mn-ea"/>
              </a:rPr>
              <a:t>返回状态为</a:t>
            </a:r>
            <a:r>
              <a:rPr lang="en-US" altLang="zh-CN" sz="3400" dirty="0">
                <a:latin typeface="+mn-ea"/>
              </a:rPr>
              <a:t>rejected</a:t>
            </a:r>
            <a:r>
              <a:rPr lang="zh-CN" altLang="zh-CN" sz="3400" dirty="0">
                <a:latin typeface="+mn-ea"/>
              </a:rPr>
              <a:t>的</a:t>
            </a:r>
            <a:r>
              <a:rPr lang="en-US" altLang="zh-CN" sz="3400" dirty="0">
                <a:latin typeface="+mn-ea"/>
              </a:rPr>
              <a:t>Promise</a:t>
            </a:r>
            <a:r>
              <a:rPr lang="zh-CN" altLang="zh-CN" sz="3400" dirty="0">
                <a:latin typeface="+mn-ea"/>
              </a:rPr>
              <a:t>对象 </a:t>
            </a:r>
          </a:p>
          <a:p>
            <a:pPr marL="0" indent="0">
              <a:buNone/>
            </a:pPr>
            <a:r>
              <a:rPr lang="en-US" altLang="zh-CN" sz="3400" dirty="0">
                <a:latin typeface="+mn-ea"/>
              </a:rPr>
              <a:t>  return Promise.reject(error)</a:t>
            </a:r>
            <a:endParaRPr lang="zh-CN" altLang="zh-CN" sz="3400" dirty="0">
              <a:latin typeface="+mn-ea"/>
            </a:endParaRPr>
          </a:p>
          <a:p>
            <a:pPr marL="0" indent="0">
              <a:buNone/>
            </a:pPr>
            <a:r>
              <a:rPr lang="en-US" altLang="zh-CN" sz="3400" dirty="0">
                <a:latin typeface="+mn-ea"/>
              </a:rPr>
              <a:t>})</a:t>
            </a:r>
            <a:endParaRPr lang="zh-CN" altLang="zh-CN" sz="3400" dirty="0">
              <a:latin typeface="+mn-ea"/>
            </a:endParaRP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8725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2.1.2  v-model</a:t>
            </a:r>
            <a:r>
              <a:rPr lang="zh-CN" altLang="en-US" dirty="0"/>
              <a:t>指令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zh-CN" altLang="zh-CN" sz="2500" dirty="0">
                <a:latin typeface="+mn-ea"/>
              </a:rPr>
              <a:t> </a:t>
            </a:r>
            <a:r>
              <a:rPr lang="en-US" altLang="zh-CN" sz="2500" dirty="0" smtClean="0">
                <a:latin typeface="+mn-ea"/>
              </a:rPr>
              <a:t>    </a:t>
            </a:r>
            <a:r>
              <a:rPr lang="zh-CN" altLang="zh-CN" sz="2500" dirty="0" smtClean="0">
                <a:latin typeface="+mn-ea"/>
              </a:rPr>
              <a:t>&lt;</a:t>
            </a:r>
            <a:r>
              <a:rPr lang="zh-CN" altLang="zh-CN" sz="2500" dirty="0">
                <a:latin typeface="+mn-ea"/>
              </a:rPr>
              <a:t>div id="app"&gt;</a:t>
            </a:r>
          </a:p>
          <a:p>
            <a:pPr marL="0" indent="0">
              <a:buNone/>
            </a:pPr>
            <a:r>
              <a:rPr lang="zh-CN" altLang="zh-CN" sz="2500" dirty="0">
                <a:latin typeface="+mn-ea"/>
              </a:rPr>
              <a:t>       &lt;div&gt;</a:t>
            </a:r>
          </a:p>
          <a:p>
            <a:pPr marL="0" indent="0">
              <a:buNone/>
            </a:pPr>
            <a:r>
              <a:rPr lang="zh-CN" altLang="zh-CN" sz="2500" dirty="0">
                <a:latin typeface="+mn-ea"/>
              </a:rPr>
              <a:t>         &lt;input type="text" </a:t>
            </a:r>
            <a:r>
              <a:rPr lang="zh-CN" altLang="zh-CN" sz="2500" dirty="0">
                <a:solidFill>
                  <a:srgbClr val="0070C0"/>
                </a:solidFill>
                <a:latin typeface="+mn-ea"/>
              </a:rPr>
              <a:t>v-model.lazy</a:t>
            </a:r>
            <a:r>
              <a:rPr lang="zh-CN" altLang="zh-CN" sz="2500" dirty="0">
                <a:latin typeface="+mn-ea"/>
              </a:rPr>
              <a:t>="message1"&gt;</a:t>
            </a:r>
          </a:p>
          <a:p>
            <a:pPr marL="0" indent="0">
              <a:buNone/>
            </a:pPr>
            <a:r>
              <a:rPr lang="zh-CN" altLang="zh-CN" sz="2500" dirty="0">
                <a:latin typeface="+mn-ea"/>
              </a:rPr>
              <a:t>         &lt;pre&gt;&lt;h2&gt;{{message1}}&lt;/h2&gt;&lt;/pre&gt;</a:t>
            </a:r>
          </a:p>
          <a:p>
            <a:pPr marL="0" indent="0">
              <a:buNone/>
            </a:pPr>
            <a:r>
              <a:rPr lang="zh-CN" altLang="zh-CN" sz="2500" dirty="0">
                <a:latin typeface="+mn-ea"/>
              </a:rPr>
              <a:t>       &lt;/div&gt;</a:t>
            </a:r>
          </a:p>
          <a:p>
            <a:pPr marL="0" indent="0">
              <a:buNone/>
            </a:pPr>
            <a:r>
              <a:rPr lang="zh-CN" altLang="zh-CN" sz="2500" dirty="0">
                <a:latin typeface="+mn-ea"/>
              </a:rPr>
              <a:t>       &lt;div&gt;</a:t>
            </a:r>
          </a:p>
          <a:p>
            <a:pPr marL="0" indent="0">
              <a:buNone/>
            </a:pPr>
            <a:r>
              <a:rPr lang="zh-CN" altLang="zh-CN" sz="2500" dirty="0">
                <a:latin typeface="+mn-ea"/>
              </a:rPr>
              <a:t>         &lt;input type="text" </a:t>
            </a:r>
            <a:r>
              <a:rPr lang="zh-CN" altLang="zh-CN" sz="2500" dirty="0">
                <a:solidFill>
                  <a:srgbClr val="0070C0"/>
                </a:solidFill>
                <a:latin typeface="+mn-ea"/>
              </a:rPr>
              <a:t>v-model.trim</a:t>
            </a:r>
            <a:r>
              <a:rPr lang="zh-CN" altLang="zh-CN" sz="2500" dirty="0">
                <a:latin typeface="+mn-ea"/>
              </a:rPr>
              <a:t>="message2"&gt;</a:t>
            </a:r>
          </a:p>
          <a:p>
            <a:pPr marL="0" indent="0">
              <a:buNone/>
            </a:pPr>
            <a:r>
              <a:rPr lang="zh-CN" altLang="zh-CN" sz="2500" dirty="0">
                <a:latin typeface="+mn-ea"/>
              </a:rPr>
              <a:t>         &lt;pre&gt;&lt;h2&gt;{{message2}}&lt;/h2&gt;&lt;/pre&gt;</a:t>
            </a:r>
          </a:p>
          <a:p>
            <a:pPr marL="0" indent="0">
              <a:buNone/>
            </a:pPr>
            <a:r>
              <a:rPr lang="zh-CN" altLang="zh-CN" sz="2500" dirty="0">
                <a:latin typeface="+mn-ea"/>
              </a:rPr>
              <a:t>       &lt;/div&gt;</a:t>
            </a:r>
          </a:p>
          <a:p>
            <a:pPr marL="0" indent="0">
              <a:buNone/>
            </a:pPr>
            <a:r>
              <a:rPr lang="zh-CN" altLang="zh-CN" sz="2500" dirty="0">
                <a:latin typeface="+mn-ea"/>
              </a:rPr>
              <a:t>       &lt;div&gt;</a:t>
            </a:r>
          </a:p>
          <a:p>
            <a:pPr marL="0" indent="0">
              <a:buNone/>
            </a:pPr>
            <a:r>
              <a:rPr lang="zh-CN" altLang="zh-CN" sz="2500" dirty="0">
                <a:latin typeface="+mn-ea"/>
              </a:rPr>
              <a:t>         &lt;input type="text" </a:t>
            </a:r>
            <a:r>
              <a:rPr lang="zh-CN" altLang="zh-CN" sz="2500" dirty="0">
                <a:solidFill>
                  <a:srgbClr val="0070C0"/>
                </a:solidFill>
                <a:latin typeface="+mn-ea"/>
              </a:rPr>
              <a:t>v-model.number</a:t>
            </a:r>
            <a:r>
              <a:rPr lang="zh-CN" altLang="zh-CN" sz="2500" dirty="0">
                <a:latin typeface="+mn-ea"/>
              </a:rPr>
              <a:t>="message3"&gt;</a:t>
            </a:r>
          </a:p>
          <a:p>
            <a:pPr marL="0" indent="0">
              <a:buNone/>
            </a:pPr>
            <a:r>
              <a:rPr lang="zh-CN" altLang="zh-CN" sz="2500" dirty="0">
                <a:latin typeface="+mn-ea"/>
              </a:rPr>
              <a:t>         &lt;pre&gt;&lt;h2&gt;{{message3}}&lt;/h2&gt;&lt;/pre&gt;</a:t>
            </a:r>
          </a:p>
          <a:p>
            <a:pPr marL="0" indent="0">
              <a:buNone/>
            </a:pPr>
            <a:r>
              <a:rPr lang="zh-CN" altLang="zh-CN" sz="2500" dirty="0">
                <a:latin typeface="+mn-ea"/>
              </a:rPr>
              <a:t>       &lt;/div&gt;</a:t>
            </a:r>
          </a:p>
          <a:p>
            <a:pPr marL="0" indent="0">
              <a:buNone/>
            </a:pPr>
            <a:r>
              <a:rPr lang="zh-CN" altLang="zh-CN" sz="2500" dirty="0">
                <a:latin typeface="+mn-ea"/>
              </a:rPr>
              <a:t>     &lt;/div&gt;</a:t>
            </a:r>
          </a:p>
          <a:p>
            <a:pPr marL="0" indent="0">
              <a:buNone/>
            </a:pPr>
            <a:r>
              <a:rPr lang="zh-CN" altLang="zh-CN" sz="2500" dirty="0">
                <a:latin typeface="+mn-ea"/>
              </a:rPr>
              <a:t> </a:t>
            </a:r>
          </a:p>
          <a:p>
            <a:pPr marL="0" indent="0">
              <a:buNone/>
            </a:pPr>
            <a:r>
              <a:rPr lang="zh-CN" altLang="zh-CN" sz="2500" dirty="0">
                <a:latin typeface="+mn-ea"/>
              </a:rPr>
              <a:t>     &lt;script&gt;</a:t>
            </a:r>
          </a:p>
          <a:p>
            <a:pPr marL="0" indent="0">
              <a:buNone/>
            </a:pPr>
            <a:r>
              <a:rPr lang="zh-CN" altLang="zh-CN" sz="2500" dirty="0">
                <a:latin typeface="+mn-ea"/>
              </a:rPr>
              <a:t>       const vm=Vue.createApp({</a:t>
            </a:r>
          </a:p>
          <a:p>
            <a:pPr marL="0" indent="0">
              <a:buNone/>
            </a:pPr>
            <a:r>
              <a:rPr lang="zh-CN" altLang="zh-CN" sz="2500" dirty="0">
                <a:latin typeface="+mn-ea"/>
              </a:rPr>
              <a:t>         data() { </a:t>
            </a:r>
          </a:p>
          <a:p>
            <a:pPr marL="0" indent="0">
              <a:buNone/>
            </a:pPr>
            <a:r>
              <a:rPr lang="zh-CN" altLang="zh-CN" sz="2500" dirty="0">
                <a:latin typeface="+mn-ea"/>
              </a:rPr>
              <a:t>           return  {message1: '',message2:'',message3:0}</a:t>
            </a:r>
          </a:p>
          <a:p>
            <a:pPr marL="0" indent="0">
              <a:buNone/>
            </a:pPr>
            <a:r>
              <a:rPr lang="zh-CN" altLang="zh-CN" sz="2500" dirty="0">
                <a:latin typeface="+mn-ea"/>
              </a:rPr>
              <a:t>         }</a:t>
            </a:r>
          </a:p>
          <a:p>
            <a:pPr marL="0" indent="0">
              <a:buNone/>
            </a:pPr>
            <a:r>
              <a:rPr lang="zh-CN" altLang="zh-CN" sz="2500" dirty="0">
                <a:latin typeface="+mn-ea"/>
              </a:rPr>
              <a:t>       }).mount('#app')</a:t>
            </a:r>
          </a:p>
          <a:p>
            <a:pPr marL="0" indent="0">
              <a:buNone/>
            </a:pPr>
            <a:r>
              <a:rPr lang="zh-CN" altLang="zh-CN" sz="2500" dirty="0">
                <a:latin typeface="+mn-ea"/>
              </a:rPr>
              <a:t>     &lt;/script&gt;</a:t>
            </a: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7765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400" dirty="0">
                <a:effectLst/>
              </a:rPr>
              <a:t>13.6  </a:t>
            </a:r>
            <a:r>
              <a:rPr lang="zh-CN" altLang="zh-CN" sz="4400" dirty="0">
                <a:effectLst/>
              </a:rPr>
              <a:t>请求拦截器和响应拦截器</a:t>
            </a:r>
            <a:endParaRPr lang="zh-CN" altLang="en-US" sz="4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zh-CN" dirty="0"/>
              <a:t>如果要删除拦截器，可以调用</a:t>
            </a:r>
            <a:r>
              <a:rPr lang="en-US" altLang="zh-CN" dirty="0"/>
              <a:t>axios.interceptors.request</a:t>
            </a:r>
            <a:r>
              <a:rPr lang="zh-CN" altLang="zh-CN" dirty="0" smtClean="0"/>
              <a:t>或</a:t>
            </a:r>
            <a:r>
              <a:rPr lang="en-US" altLang="zh-CN" dirty="0" smtClean="0"/>
              <a:t>axios.interceptors.response</a:t>
            </a:r>
            <a:r>
              <a:rPr lang="zh-CN" altLang="zh-CN" dirty="0"/>
              <a:t>的</a:t>
            </a:r>
            <a:r>
              <a:rPr lang="en-US" altLang="zh-CN" dirty="0"/>
              <a:t>eject()</a:t>
            </a:r>
            <a:r>
              <a:rPr lang="zh-CN" altLang="zh-CN" dirty="0"/>
              <a:t>函数</a:t>
            </a:r>
            <a:r>
              <a:rPr lang="zh-CN" altLang="zh-CN" dirty="0" smtClean="0"/>
              <a:t>：</a:t>
            </a:r>
            <a:endParaRPr lang="en-US" altLang="zh-CN" dirty="0" smtClean="0"/>
          </a:p>
          <a:p>
            <a:endParaRPr lang="zh-CN" altLang="zh-CN" dirty="0"/>
          </a:p>
          <a:p>
            <a:pPr marL="0" indent="0">
              <a:buNone/>
            </a:pP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var myInterceptor = this.axios.interceptors.request.use(……)</a:t>
            </a:r>
            <a:endParaRPr lang="zh-CN" altLang="zh-CN" sz="20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 </a:t>
            </a:r>
            <a:endParaRPr lang="zh-CN" altLang="zh-CN" sz="20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axios.get(url_a).then(……)</a:t>
            </a:r>
            <a:endParaRPr lang="zh-CN" altLang="zh-CN" sz="20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 </a:t>
            </a:r>
            <a:endParaRPr lang="zh-CN" altLang="zh-CN" sz="20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//</a:t>
            </a:r>
            <a:r>
              <a:rPr lang="zh-CN" altLang="zh-CN" sz="2000" dirty="0">
                <a:solidFill>
                  <a:srgbClr val="0070C0"/>
                </a:solidFill>
                <a:latin typeface="+mn-ea"/>
              </a:rPr>
              <a:t>删除</a:t>
            </a: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myInterceptor</a:t>
            </a:r>
            <a:endParaRPr lang="zh-CN" altLang="zh-CN" sz="20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this.axios.interceptors.request.</a:t>
            </a:r>
            <a:r>
              <a:rPr lang="en-US" altLang="zh-CN" sz="2000" b="1" dirty="0">
                <a:solidFill>
                  <a:srgbClr val="0070C0"/>
                </a:solidFill>
                <a:latin typeface="+mn-ea"/>
              </a:rPr>
              <a:t>eject</a:t>
            </a: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(myInterceptor)</a:t>
            </a:r>
            <a:endParaRPr lang="zh-CN" altLang="zh-CN" sz="20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 </a:t>
            </a:r>
            <a:endParaRPr lang="zh-CN" altLang="zh-CN" sz="20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this.axios.get(url_b).then(……)</a:t>
            </a:r>
            <a:endParaRPr lang="zh-CN" altLang="zh-CN" sz="2000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7381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400" dirty="0">
                <a:effectLst/>
              </a:rPr>
              <a:t>13.6  </a:t>
            </a:r>
            <a:r>
              <a:rPr lang="zh-CN" altLang="zh-CN" sz="4400" dirty="0">
                <a:effectLst/>
              </a:rPr>
              <a:t>请求拦截器和响应拦截器</a:t>
            </a:r>
            <a:endParaRPr lang="zh-CN" altLang="en-US" sz="4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zh-CN" sz="2800" dirty="0"/>
              <a:t>如果为</a:t>
            </a:r>
            <a:r>
              <a:rPr lang="en-US" altLang="zh-CN" sz="2800" dirty="0"/>
              <a:t>Axios</a:t>
            </a:r>
            <a:r>
              <a:rPr lang="zh-CN" altLang="zh-CN" sz="2800" dirty="0"/>
              <a:t>添加了多个请求拦截器，它们的调用顺序为：后添加的请求拦截器被先调用</a:t>
            </a:r>
            <a:r>
              <a:rPr lang="zh-CN" altLang="zh-CN" sz="2800" dirty="0" smtClean="0"/>
              <a:t>。</a:t>
            </a:r>
            <a:endParaRPr lang="en-US" altLang="zh-CN" sz="2800" dirty="0" smtClean="0"/>
          </a:p>
          <a:p>
            <a:r>
              <a:rPr lang="zh-CN" altLang="zh-CN" sz="2800" dirty="0" smtClean="0"/>
              <a:t>如</a:t>
            </a:r>
            <a:r>
              <a:rPr lang="zh-CN" altLang="zh-CN" sz="2800" dirty="0"/>
              <a:t>果为</a:t>
            </a:r>
            <a:r>
              <a:rPr lang="en-US" altLang="zh-CN" sz="2800" dirty="0"/>
              <a:t>Axios</a:t>
            </a:r>
            <a:r>
              <a:rPr lang="zh-CN" altLang="zh-CN" sz="2800" dirty="0"/>
              <a:t>添加了多个响应拦截器，它们的调用顺序为：先添加的响应拦截器被先调用。</a:t>
            </a:r>
            <a:endParaRPr lang="zh-CN" altLang="en-US" sz="28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126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4400" dirty="0"/>
              <a:t>第</a:t>
            </a:r>
            <a:r>
              <a:rPr lang="en-US" altLang="zh-CN" sz="4400" dirty="0"/>
              <a:t>14</a:t>
            </a:r>
            <a:r>
              <a:rPr lang="zh-CN" altLang="en-US" sz="4400" dirty="0"/>
              <a:t>章  通过</a:t>
            </a:r>
            <a:r>
              <a:rPr lang="en-US" altLang="zh-CN" sz="4400" dirty="0"/>
              <a:t>Vuex</a:t>
            </a:r>
            <a:r>
              <a:rPr lang="zh-CN" altLang="en-US" sz="4400" dirty="0"/>
              <a:t>进行状态管理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 smtClean="0"/>
              <a:t>14.1  </a:t>
            </a:r>
            <a:r>
              <a:rPr lang="en-US" altLang="zh-CN" sz="3200" dirty="0"/>
              <a:t>Vuex</a:t>
            </a:r>
            <a:r>
              <a:rPr lang="zh-CN" altLang="en-US" sz="3200" dirty="0"/>
              <a:t>的基本工作原理	</a:t>
            </a:r>
            <a:endParaRPr lang="en-US" altLang="zh-CN" sz="3200" dirty="0" smtClean="0"/>
          </a:p>
          <a:p>
            <a:r>
              <a:rPr lang="en-US" altLang="zh-CN" sz="3200" dirty="0" smtClean="0"/>
              <a:t>14.2  </a:t>
            </a:r>
            <a:r>
              <a:rPr lang="en-US" altLang="zh-CN" sz="3200" dirty="0"/>
              <a:t>Vuex</a:t>
            </a:r>
            <a:r>
              <a:rPr lang="zh-CN" altLang="en-US" sz="3200" dirty="0"/>
              <a:t>的基本用法	</a:t>
            </a:r>
            <a:endParaRPr lang="en-US" altLang="zh-CN" sz="3200" dirty="0"/>
          </a:p>
          <a:p>
            <a:r>
              <a:rPr lang="en-US" altLang="zh-CN" sz="3200" dirty="0"/>
              <a:t>14.3  </a:t>
            </a:r>
            <a:r>
              <a:rPr lang="zh-CN" altLang="en-US" sz="3200" dirty="0"/>
              <a:t>在</a:t>
            </a:r>
            <a:r>
              <a:rPr lang="en-US" altLang="zh-CN" sz="3200" dirty="0"/>
              <a:t>Vue</a:t>
            </a:r>
            <a:r>
              <a:rPr lang="zh-CN" altLang="en-US" sz="3200" dirty="0"/>
              <a:t>项目中使用</a:t>
            </a:r>
            <a:r>
              <a:rPr lang="en-US" altLang="zh-CN" sz="3200" dirty="0"/>
              <a:t>Vuex	</a:t>
            </a:r>
            <a:endParaRPr lang="en-US" altLang="zh-CN" sz="3200" dirty="0" smtClean="0"/>
          </a:p>
          <a:p>
            <a:r>
              <a:rPr lang="en-US" altLang="zh-CN" sz="3200" dirty="0" smtClean="0"/>
              <a:t>14.4  </a:t>
            </a:r>
            <a:r>
              <a:rPr lang="zh-CN" altLang="en-US" sz="3200" dirty="0"/>
              <a:t>仓库的</a:t>
            </a:r>
            <a:r>
              <a:rPr lang="en-US" altLang="zh-CN" sz="3200" dirty="0"/>
              <a:t>getters</a:t>
            </a:r>
            <a:r>
              <a:rPr lang="zh-CN" altLang="en-US" sz="3200" dirty="0"/>
              <a:t>选项	</a:t>
            </a:r>
            <a:endParaRPr lang="en-US" altLang="zh-CN" sz="3200" dirty="0"/>
          </a:p>
          <a:p>
            <a:r>
              <a:rPr lang="en-US" altLang="zh-CN" sz="3200" dirty="0" smtClean="0"/>
              <a:t>14.5  </a:t>
            </a:r>
            <a:r>
              <a:rPr lang="zh-CN" altLang="en-US" sz="3200" dirty="0"/>
              <a:t>仓库的</a:t>
            </a:r>
            <a:r>
              <a:rPr lang="en-US" altLang="zh-CN" sz="3200" dirty="0"/>
              <a:t>actions</a:t>
            </a:r>
            <a:r>
              <a:rPr lang="zh-CN" altLang="en-US" sz="3200" dirty="0"/>
              <a:t>选</a:t>
            </a:r>
            <a:r>
              <a:rPr lang="zh-CN" altLang="en-US" sz="3200" dirty="0" smtClean="0"/>
              <a:t>项</a:t>
            </a:r>
            <a:endParaRPr lang="en-US" altLang="zh-CN" sz="3200" dirty="0" smtClean="0"/>
          </a:p>
          <a:p>
            <a:r>
              <a:rPr lang="en-US" altLang="zh-CN" sz="3200" dirty="0"/>
              <a:t>14.6  </a:t>
            </a:r>
            <a:r>
              <a:rPr lang="zh-CN" altLang="en-US" sz="3200" dirty="0"/>
              <a:t>异步动作	</a:t>
            </a:r>
            <a:endParaRPr lang="en-US" altLang="zh-CN" sz="32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6450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14.1  Vuex</a:t>
            </a:r>
            <a:r>
              <a:rPr lang="zh-CN" altLang="en-US" dirty="0"/>
              <a:t>的基本工作原理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zh-CN" sz="2800" dirty="0" smtClean="0"/>
              <a:t>状</a:t>
            </a:r>
            <a:r>
              <a:rPr lang="zh-CN" altLang="zh-CN" sz="2800" dirty="0"/>
              <a:t>态管</a:t>
            </a:r>
            <a:r>
              <a:rPr lang="zh-CN" altLang="zh-CN" sz="2800" dirty="0" smtClean="0"/>
              <a:t>理</a:t>
            </a:r>
            <a:r>
              <a:rPr lang="zh-CN" altLang="en-US" sz="2800" dirty="0"/>
              <a:t>的</a:t>
            </a:r>
            <a:r>
              <a:rPr lang="zh-CN" altLang="zh-CN" sz="2800" dirty="0" smtClean="0"/>
              <a:t>三</a:t>
            </a:r>
            <a:r>
              <a:rPr lang="zh-CN" altLang="zh-CN" sz="2800" dirty="0"/>
              <a:t>个要素：</a:t>
            </a:r>
          </a:p>
          <a:p>
            <a:pPr lvl="1"/>
            <a:r>
              <a:rPr lang="zh-CN" altLang="zh-CN" sz="2400" dirty="0"/>
              <a:t>（</a:t>
            </a:r>
            <a:r>
              <a:rPr lang="en-US" altLang="zh-CN" sz="2400" dirty="0"/>
              <a:t>1</a:t>
            </a:r>
            <a:r>
              <a:rPr lang="zh-CN" altLang="zh-CN" sz="2400" dirty="0"/>
              <a:t>）状态（</a:t>
            </a:r>
            <a:r>
              <a:rPr lang="en-US" altLang="zh-CN" sz="2400" dirty="0"/>
              <a:t>State</a:t>
            </a:r>
            <a:r>
              <a:rPr lang="zh-CN" altLang="zh-CN" sz="2400" dirty="0"/>
              <a:t>）：组件的</a:t>
            </a:r>
            <a:r>
              <a:rPr lang="en-US" altLang="zh-CN" sz="2400" dirty="0"/>
              <a:t>data</a:t>
            </a:r>
            <a:r>
              <a:rPr lang="zh-CN" altLang="zh-CN" sz="2400" dirty="0"/>
              <a:t>选项定义的数据在特定时刻的取值就是组件的状态（</a:t>
            </a:r>
            <a:r>
              <a:rPr lang="en-US" altLang="zh-CN" sz="2400" dirty="0"/>
              <a:t>State</a:t>
            </a:r>
            <a:r>
              <a:rPr lang="zh-CN" altLang="zh-CN" sz="2400" dirty="0"/>
              <a:t>）。</a:t>
            </a:r>
          </a:p>
          <a:p>
            <a:pPr lvl="1"/>
            <a:r>
              <a:rPr lang="zh-CN" altLang="zh-CN" sz="2400" dirty="0"/>
              <a:t>（</a:t>
            </a:r>
            <a:r>
              <a:rPr lang="en-US" altLang="zh-CN" sz="2400" dirty="0"/>
              <a:t>2</a:t>
            </a:r>
            <a:r>
              <a:rPr lang="zh-CN" altLang="zh-CN" sz="2400" dirty="0"/>
              <a:t>）视图（</a:t>
            </a:r>
            <a:r>
              <a:rPr lang="en-US" altLang="zh-CN" sz="2400" dirty="0"/>
              <a:t>View</a:t>
            </a:r>
            <a:r>
              <a:rPr lang="zh-CN" altLang="zh-CN" sz="2400" dirty="0"/>
              <a:t>）：组件的模板就是组件的视图（</a:t>
            </a:r>
            <a:r>
              <a:rPr lang="en-US" altLang="zh-CN" sz="2400" dirty="0"/>
              <a:t>View</a:t>
            </a:r>
            <a:r>
              <a:rPr lang="zh-CN" altLang="zh-CN" sz="2400" dirty="0"/>
              <a:t>）。</a:t>
            </a:r>
          </a:p>
          <a:p>
            <a:pPr lvl="1"/>
            <a:r>
              <a:rPr lang="zh-CN" altLang="zh-CN" sz="2400" dirty="0"/>
              <a:t>（</a:t>
            </a:r>
            <a:r>
              <a:rPr lang="en-US" altLang="zh-CN" sz="2400" dirty="0"/>
              <a:t>3</a:t>
            </a:r>
            <a:r>
              <a:rPr lang="zh-CN" altLang="zh-CN" sz="2400" dirty="0"/>
              <a:t>）动作（</a:t>
            </a:r>
            <a:r>
              <a:rPr lang="en-US" altLang="zh-CN" sz="2400" dirty="0"/>
              <a:t>Action</a:t>
            </a:r>
            <a:r>
              <a:rPr lang="zh-CN" altLang="zh-CN" sz="2400" dirty="0"/>
              <a:t>）：组件的</a:t>
            </a:r>
            <a:r>
              <a:rPr lang="en-US" altLang="zh-CN" sz="2400" dirty="0"/>
              <a:t>methods</a:t>
            </a:r>
            <a:r>
              <a:rPr lang="zh-CN" altLang="zh-CN" sz="2400" dirty="0"/>
              <a:t>选项定义的方法会改变组件的变量，即改变组件的状态，这些方法就是改变组件状态的动作（</a:t>
            </a:r>
            <a:r>
              <a:rPr lang="en-US" altLang="zh-CN" sz="2400" dirty="0"/>
              <a:t>Action</a:t>
            </a:r>
            <a:r>
              <a:rPr lang="zh-CN" altLang="zh-CN" sz="2400" dirty="0"/>
              <a:t>）。这些动作会导致响应式机制重新渲染组件的视图。</a:t>
            </a:r>
          </a:p>
          <a:p>
            <a:endParaRPr lang="zh-CN" altLang="en-US" sz="28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6036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14.1  Vuex</a:t>
            </a:r>
            <a:r>
              <a:rPr lang="zh-CN" altLang="en-US" dirty="0"/>
              <a:t>的基本工作原理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dirty="0" smtClean="0"/>
              <a:t>Vue</a:t>
            </a:r>
            <a:r>
              <a:rPr lang="zh-CN" altLang="zh-CN" sz="2800" dirty="0"/>
              <a:t>框</a:t>
            </a:r>
            <a:r>
              <a:rPr lang="zh-CN" altLang="zh-CN" sz="2800" dirty="0" smtClean="0"/>
              <a:t>架</a:t>
            </a:r>
            <a:r>
              <a:rPr lang="zh-CN" altLang="en-US" sz="2800" dirty="0" smtClean="0"/>
              <a:t>中</a:t>
            </a:r>
            <a:r>
              <a:rPr lang="zh-CN" altLang="zh-CN" sz="2800" dirty="0"/>
              <a:t>管理</a:t>
            </a:r>
            <a:r>
              <a:rPr lang="zh-CN" altLang="en-US" sz="2800" dirty="0" smtClean="0"/>
              <a:t>单个组件的</a:t>
            </a:r>
            <a:r>
              <a:rPr lang="zh-CN" altLang="zh-CN" sz="2800" dirty="0" smtClean="0"/>
              <a:t>状</a:t>
            </a:r>
            <a:r>
              <a:rPr lang="zh-CN" altLang="zh-CN" sz="2800" dirty="0"/>
              <a:t>态的单向数据</a:t>
            </a:r>
            <a:r>
              <a:rPr lang="zh-CN" altLang="zh-CN" sz="2800" dirty="0" smtClean="0"/>
              <a:t>流</a:t>
            </a:r>
            <a:endParaRPr lang="en-US" altLang="zh-CN" sz="2800" dirty="0" smtClean="0"/>
          </a:p>
          <a:p>
            <a:endParaRPr lang="en-US" altLang="zh-CN" dirty="0"/>
          </a:p>
          <a:p>
            <a:endParaRPr lang="zh-CN" altLang="zh-CN" dirty="0"/>
          </a:p>
          <a:p>
            <a:endParaRPr lang="zh-CN" altLang="en-US" dirty="0"/>
          </a:p>
        </p:txBody>
      </p:sp>
      <p:pic>
        <p:nvPicPr>
          <p:cNvPr id="4" name="图片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887" y="2708920"/>
            <a:ext cx="5256584" cy="208823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7462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14.1  Vuex</a:t>
            </a:r>
            <a:r>
              <a:rPr lang="zh-CN" altLang="en-US" dirty="0"/>
              <a:t>的基本工作原理</a:t>
            </a:r>
          </a:p>
        </p:txBody>
      </p:sp>
      <p:pic>
        <p:nvPicPr>
          <p:cNvPr id="4" name="内容占位符 3"/>
          <p:cNvPicPr>
            <a:picLocks noGrp="1"/>
          </p:cNvPicPr>
          <p:nvPr>
            <p:ph idx="1"/>
          </p:nvPr>
        </p:nvPicPr>
        <p:blipFill>
          <a:blip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6768751" cy="38884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1763688" y="5733256"/>
            <a:ext cx="5976664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dirty="0"/>
              <a:t>Vuex</a:t>
            </a:r>
            <a:r>
              <a:rPr lang="zh-CN" altLang="zh-CN" dirty="0"/>
              <a:t>把组件和状态分离开来，提高了组件代码和状态代码的独立性和可维护性。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2962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effectLst/>
              </a:rPr>
              <a:t>14.2  Vuex</a:t>
            </a:r>
            <a:r>
              <a:rPr lang="zh-CN" altLang="zh-CN" b="1" dirty="0">
                <a:effectLst/>
              </a:rPr>
              <a:t>的基本用</a:t>
            </a:r>
            <a:r>
              <a:rPr lang="zh-CN" altLang="zh-CN" b="1" dirty="0" smtClean="0">
                <a:effectLst/>
              </a:rPr>
              <a:t>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199" y="1600200"/>
            <a:ext cx="4087089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&lt;div id="app"&gt;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</a:t>
            </a:r>
            <a:r>
              <a:rPr lang="en-US" altLang="zh-CN" sz="1400" b="1" dirty="0">
                <a:latin typeface="+mn-ea"/>
              </a:rPr>
              <a:t> {{$store.state.count}} 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&lt;button @click="doClick"&gt; </a:t>
            </a:r>
            <a:r>
              <a:rPr lang="zh-CN" altLang="zh-CN" sz="1400" dirty="0">
                <a:latin typeface="+mn-ea"/>
              </a:rPr>
              <a:t>递增</a:t>
            </a:r>
            <a:r>
              <a:rPr lang="en-US" altLang="zh-CN" sz="1400" dirty="0">
                <a:latin typeface="+mn-ea"/>
              </a:rPr>
              <a:t>&lt;/button&gt;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 smtClean="0">
                <a:latin typeface="+mn-ea"/>
              </a:rPr>
              <a:t>&lt;/</a:t>
            </a:r>
            <a:r>
              <a:rPr lang="en-US" altLang="zh-CN" sz="1400" dirty="0">
                <a:latin typeface="+mn-ea"/>
              </a:rPr>
              <a:t>div&gt;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 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 smtClean="0">
                <a:latin typeface="+mn-ea"/>
              </a:rPr>
              <a:t>&lt;</a:t>
            </a:r>
            <a:r>
              <a:rPr lang="en-US" altLang="zh-CN" sz="1400" dirty="0">
                <a:latin typeface="+mn-ea"/>
              </a:rPr>
              <a:t>script&gt;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 smtClean="0">
                <a:latin typeface="+mn-ea"/>
              </a:rPr>
              <a:t>     const </a:t>
            </a:r>
            <a:r>
              <a:rPr lang="en-US" altLang="zh-CN" sz="1400" dirty="0">
                <a:latin typeface="+mn-ea"/>
              </a:rPr>
              <a:t>store = </a:t>
            </a:r>
            <a:r>
              <a:rPr lang="en-US" altLang="zh-CN" sz="1400" dirty="0" smtClean="0">
                <a:latin typeface="+mn-ea"/>
              </a:rPr>
              <a:t>Vuex.createStore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 smtClean="0">
                <a:latin typeface="+mn-ea"/>
              </a:rPr>
              <a:t>        </a:t>
            </a:r>
            <a:r>
              <a:rPr lang="en-US" altLang="zh-CN" sz="1400" dirty="0">
                <a:latin typeface="+mn-ea"/>
              </a:rPr>
              <a:t>state () {  //</a:t>
            </a:r>
            <a:r>
              <a:rPr lang="zh-CN" altLang="zh-CN" sz="1400" dirty="0">
                <a:latin typeface="+mn-ea"/>
              </a:rPr>
              <a:t>状态</a:t>
            </a: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    return {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      count: 0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    }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  },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  mutations: {  //</a:t>
            </a:r>
            <a:r>
              <a:rPr lang="zh-CN" altLang="zh-CN" sz="1400" dirty="0">
                <a:latin typeface="+mn-ea"/>
              </a:rPr>
              <a:t>更新状态</a:t>
            </a: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    increment (state) {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      state.count++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    }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  }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})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 </a:t>
            </a:r>
            <a:endParaRPr lang="zh-CN" altLang="zh-CN" sz="1400" dirty="0"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544289" y="1547500"/>
            <a:ext cx="145424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/>
              <a:t>simple.html</a:t>
            </a:r>
            <a:endParaRPr lang="zh-CN" altLang="en-US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4716016" y="1988840"/>
            <a:ext cx="4176464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zh-CN" sz="900" dirty="0" smtClean="0">
                <a:latin typeface="+mn-ea"/>
              </a:rPr>
              <a:t> </a:t>
            </a:r>
            <a:endParaRPr lang="zh-CN" altLang="zh-CN" sz="900" dirty="0" smtClean="0"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1400" dirty="0" smtClean="0">
                <a:latin typeface="+mn-ea"/>
              </a:rPr>
              <a:t>      const app = Vue.createApp({ </a:t>
            </a:r>
            <a:endParaRPr lang="zh-CN" altLang="zh-CN" sz="1400" dirty="0" smtClean="0"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1400" dirty="0" smtClean="0">
                <a:latin typeface="+mn-ea"/>
              </a:rPr>
              <a:t>        methods: {</a:t>
            </a:r>
            <a:endParaRPr lang="zh-CN" altLang="zh-CN" sz="1400" dirty="0" smtClean="0"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1400" dirty="0" smtClean="0">
                <a:latin typeface="+mn-ea"/>
              </a:rPr>
              <a:t>          doClick(){</a:t>
            </a:r>
            <a:endParaRPr lang="zh-CN" altLang="zh-CN" sz="1400" dirty="0" smtClean="0"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1400" dirty="0" smtClean="0">
                <a:latin typeface="+mn-ea"/>
              </a:rPr>
              <a:t>           </a:t>
            </a:r>
            <a:r>
              <a:rPr lang="en-US" altLang="zh-CN" sz="1400" b="1" dirty="0" smtClean="0">
                <a:latin typeface="+mn-ea"/>
              </a:rPr>
              <a:t> this.$store.commit('increment')    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zh-CN" sz="1400" b="1" dirty="0">
                <a:latin typeface="+mn-ea"/>
              </a:rPr>
              <a:t> </a:t>
            </a:r>
            <a:r>
              <a:rPr lang="en-US" altLang="zh-CN" sz="1400" b="1" dirty="0" smtClean="0">
                <a:latin typeface="+mn-ea"/>
              </a:rPr>
              <a:t>           </a:t>
            </a:r>
            <a:r>
              <a:rPr lang="en-US" altLang="zh-CN" sz="1400" dirty="0" smtClean="0">
                <a:latin typeface="+mn-ea"/>
              </a:rPr>
              <a:t>console.log(this.$store.state.count)</a:t>
            </a:r>
            <a:endParaRPr lang="zh-CN" altLang="zh-CN" sz="1400" dirty="0" smtClean="0"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1400" dirty="0" smtClean="0">
                <a:latin typeface="+mn-ea"/>
              </a:rPr>
              <a:t>          }</a:t>
            </a:r>
            <a:endParaRPr lang="zh-CN" altLang="zh-CN" sz="1400" dirty="0" smtClean="0"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1400" dirty="0" smtClean="0">
                <a:latin typeface="+mn-ea"/>
              </a:rPr>
              <a:t>        }</a:t>
            </a:r>
            <a:endParaRPr lang="zh-CN" altLang="zh-CN" sz="1400" dirty="0" smtClean="0"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1400" dirty="0" smtClean="0">
                <a:latin typeface="+mn-ea"/>
              </a:rPr>
              <a:t>      })</a:t>
            </a:r>
            <a:endParaRPr lang="zh-CN" altLang="zh-CN" sz="1400" dirty="0" smtClean="0"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1400" dirty="0" smtClean="0">
                <a:latin typeface="+mn-ea"/>
              </a:rPr>
              <a:t> </a:t>
            </a:r>
            <a:endParaRPr lang="zh-CN" altLang="zh-CN" sz="1400" dirty="0" smtClean="0"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1400" dirty="0" smtClean="0">
                <a:latin typeface="+mn-ea"/>
              </a:rPr>
              <a:t>      </a:t>
            </a:r>
            <a:r>
              <a:rPr lang="en-US" altLang="zh-CN" sz="1400" b="1" dirty="0" smtClean="0">
                <a:latin typeface="+mn-ea"/>
              </a:rPr>
              <a:t>app.use(store)  </a:t>
            </a:r>
            <a:r>
              <a:rPr lang="en-US" altLang="zh-CN" sz="1400" dirty="0" smtClean="0">
                <a:latin typeface="+mn-ea"/>
              </a:rPr>
              <a:t>      //</a:t>
            </a:r>
            <a:r>
              <a:rPr lang="zh-CN" altLang="zh-CN" sz="1400" dirty="0" smtClean="0">
                <a:latin typeface="+mn-ea"/>
              </a:rPr>
              <a:t>使用</a:t>
            </a:r>
            <a:r>
              <a:rPr lang="en-US" altLang="zh-CN" sz="1400" dirty="0" smtClean="0">
                <a:latin typeface="+mn-ea"/>
              </a:rPr>
              <a:t>Vuex</a:t>
            </a:r>
            <a:r>
              <a:rPr lang="zh-CN" altLang="zh-CN" sz="1400" dirty="0" smtClean="0">
                <a:latin typeface="+mn-ea"/>
              </a:rPr>
              <a:t>的仓库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zh-CN" sz="1400" dirty="0" smtClean="0">
                <a:latin typeface="+mn-ea"/>
              </a:rPr>
              <a:t>      app.mount('#app')</a:t>
            </a:r>
            <a:endParaRPr lang="zh-CN" altLang="zh-CN" sz="1400" dirty="0" smtClean="0"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1400" dirty="0" smtClean="0">
                <a:latin typeface="+mn-ea"/>
              </a:rPr>
              <a:t>&lt;/script&gt;</a:t>
            </a:r>
            <a:endParaRPr lang="zh-CN" altLang="en-US" sz="1400" dirty="0">
              <a:latin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8306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effectLst/>
              </a:rPr>
              <a:t>14.2  Vuex</a:t>
            </a:r>
            <a:r>
              <a:rPr lang="zh-CN" altLang="zh-CN" b="1" dirty="0" smtClean="0">
                <a:effectLst/>
              </a:rPr>
              <a:t>的基本用法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20888"/>
            <a:ext cx="5472608" cy="21602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1907704" y="5085184"/>
            <a:ext cx="5032147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zh-CN" sz="2800" dirty="0"/>
              <a:t>更新仓库中的</a:t>
            </a:r>
            <a:r>
              <a:rPr lang="en-US" altLang="zh-CN" sz="2800" dirty="0"/>
              <a:t>count</a:t>
            </a:r>
            <a:r>
              <a:rPr lang="zh-CN" altLang="zh-CN" sz="2800" dirty="0"/>
              <a:t>变量的流程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2551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>
                <a:effectLst/>
              </a:rPr>
              <a:t>14.3  </a:t>
            </a:r>
            <a:r>
              <a:rPr lang="zh-CN" altLang="zh-CN" b="1" dirty="0">
                <a:effectLst/>
              </a:rPr>
              <a:t>在</a:t>
            </a:r>
            <a:r>
              <a:rPr lang="en-US" altLang="zh-CN" b="1" dirty="0">
                <a:effectLst/>
              </a:rPr>
              <a:t>Vue</a:t>
            </a:r>
            <a:r>
              <a:rPr lang="zh-CN" altLang="zh-CN" b="1" dirty="0">
                <a:effectLst/>
              </a:rPr>
              <a:t>项目中使用</a:t>
            </a:r>
            <a:r>
              <a:rPr lang="en-US" altLang="zh-CN" b="1" dirty="0" smtClean="0">
                <a:effectLst/>
              </a:rPr>
              <a:t>Vuex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sz="3200" dirty="0"/>
              <a:t>对于</a:t>
            </a:r>
            <a:r>
              <a:rPr lang="en-US" altLang="zh-CN" sz="3200" dirty="0"/>
              <a:t>helloworld</a:t>
            </a:r>
            <a:r>
              <a:rPr lang="zh-CN" altLang="zh-CN" sz="3200" dirty="0"/>
              <a:t>项目，在</a:t>
            </a:r>
            <a:r>
              <a:rPr lang="en-US" altLang="zh-CN" sz="3200" dirty="0"/>
              <a:t>DOS</a:t>
            </a:r>
            <a:r>
              <a:rPr lang="zh-CN" altLang="zh-CN" sz="3200" dirty="0"/>
              <a:t>命令行转到</a:t>
            </a:r>
            <a:r>
              <a:rPr lang="en-US" altLang="zh-CN" sz="3200" dirty="0"/>
              <a:t>helloworld</a:t>
            </a:r>
            <a:r>
              <a:rPr lang="zh-CN" altLang="zh-CN" sz="3200" dirty="0"/>
              <a:t>根目录下，运行以下命令，就会安装</a:t>
            </a:r>
            <a:r>
              <a:rPr lang="en-US" altLang="zh-CN" sz="3200" dirty="0"/>
              <a:t>Vuex</a:t>
            </a:r>
            <a:r>
              <a:rPr lang="zh-CN" altLang="zh-CN" sz="3200" dirty="0"/>
              <a:t>插件</a:t>
            </a:r>
            <a:r>
              <a:rPr lang="zh-CN" altLang="zh-CN" sz="3200" dirty="0" smtClean="0"/>
              <a:t>：</a:t>
            </a:r>
            <a:endParaRPr lang="en-US" altLang="zh-CN" sz="3200" dirty="0" smtClean="0"/>
          </a:p>
          <a:p>
            <a:endParaRPr lang="zh-CN" altLang="zh-CN" sz="3200" dirty="0"/>
          </a:p>
          <a:p>
            <a:pPr marL="0" indent="0">
              <a:buNone/>
            </a:pPr>
            <a:r>
              <a:rPr lang="en-US" altLang="zh-CN" sz="3200" dirty="0">
                <a:solidFill>
                  <a:srgbClr val="0070C0"/>
                </a:solidFill>
                <a:latin typeface="+mn-ea"/>
              </a:rPr>
              <a:t>npm install vuex@next –save</a:t>
            </a:r>
            <a:endParaRPr lang="zh-CN" altLang="zh-CN" sz="3200" dirty="0">
              <a:solidFill>
                <a:srgbClr val="0070C0"/>
              </a:solidFill>
              <a:latin typeface="+mn-ea"/>
            </a:endParaRP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4282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>
                <a:effectLst/>
              </a:rPr>
              <a:t>14.3  </a:t>
            </a:r>
            <a:r>
              <a:rPr lang="zh-CN" altLang="zh-CN" b="1" dirty="0">
                <a:effectLst/>
              </a:rPr>
              <a:t>在</a:t>
            </a:r>
            <a:r>
              <a:rPr lang="en-US" altLang="zh-CN" b="1" dirty="0">
                <a:effectLst/>
              </a:rPr>
              <a:t>Vue</a:t>
            </a:r>
            <a:r>
              <a:rPr lang="zh-CN" altLang="zh-CN" b="1" dirty="0">
                <a:effectLst/>
              </a:rPr>
              <a:t>项目中使用</a:t>
            </a:r>
            <a:r>
              <a:rPr lang="en-US" altLang="zh-CN" b="1" dirty="0">
                <a:effectLst/>
              </a:rPr>
              <a:t>Vuex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import {createApp } from 'vue'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import App from './App.vue'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b="1" dirty="0">
                <a:latin typeface="+mn-ea"/>
              </a:rPr>
              <a:t>import { createStore } from 'vuex'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 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 smtClean="0">
                <a:latin typeface="+mn-ea"/>
              </a:rPr>
              <a:t>const </a:t>
            </a:r>
            <a:r>
              <a:rPr lang="en-US" altLang="zh-CN" sz="1600" dirty="0">
                <a:latin typeface="+mn-ea"/>
              </a:rPr>
              <a:t>store = createStore({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state () {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return </a:t>
            </a:r>
            <a:r>
              <a:rPr lang="en-US" altLang="zh-CN" sz="1600" dirty="0" smtClean="0">
                <a:latin typeface="+mn-ea"/>
              </a:rPr>
              <a:t>{   </a:t>
            </a:r>
            <a:r>
              <a:rPr lang="en-US" altLang="zh-CN" sz="1600" dirty="0">
                <a:latin typeface="+mn-ea"/>
              </a:rPr>
              <a:t>count: </a:t>
            </a:r>
            <a:r>
              <a:rPr lang="en-US" altLang="zh-CN" sz="1600" dirty="0" smtClean="0">
                <a:latin typeface="+mn-ea"/>
              </a:rPr>
              <a:t>0     </a:t>
            </a:r>
            <a:r>
              <a:rPr lang="en-US" altLang="zh-CN" sz="1600" dirty="0">
                <a:latin typeface="+mn-ea"/>
              </a:rPr>
              <a:t>}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},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mutations: {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increment (state) </a:t>
            </a:r>
            <a:r>
              <a:rPr lang="en-US" altLang="zh-CN" sz="1600" dirty="0" smtClean="0">
                <a:latin typeface="+mn-ea"/>
              </a:rPr>
              <a:t>{    </a:t>
            </a:r>
            <a:r>
              <a:rPr lang="en-US" altLang="zh-CN" sz="1600" dirty="0">
                <a:latin typeface="+mn-ea"/>
              </a:rPr>
              <a:t>state.count</a:t>
            </a:r>
            <a:r>
              <a:rPr lang="en-US" altLang="zh-CN" sz="1600" dirty="0" smtClean="0">
                <a:latin typeface="+mn-ea"/>
              </a:rPr>
              <a:t>++     </a:t>
            </a:r>
            <a:r>
              <a:rPr lang="en-US" altLang="zh-CN" sz="1600" dirty="0">
                <a:latin typeface="+mn-ea"/>
              </a:rPr>
              <a:t>}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}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})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 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const app = createApp(App)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b="1" dirty="0">
                <a:latin typeface="+mn-ea"/>
              </a:rPr>
              <a:t>app.use(store)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app.mount('#app')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endParaRPr lang="zh-CN" altLang="en-US" sz="1400" dirty="0"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544289" y="1547500"/>
            <a:ext cx="126188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sz="2400" dirty="0" smtClean="0"/>
              <a:t>main.js</a:t>
            </a:r>
            <a:endParaRPr lang="zh-CN" altLang="en-US" sz="2400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6574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2.1.3  v-show</a:t>
            </a:r>
            <a:r>
              <a:rPr lang="zh-CN" altLang="en-US" dirty="0"/>
              <a:t>指令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40000" lnSpcReduction="20000"/>
          </a:bodyPr>
          <a:lstStyle/>
          <a:p>
            <a:r>
              <a:rPr lang="zh-CN" altLang="zh-CN" sz="5100" dirty="0"/>
              <a:t>v-show指令通过一个布尔表达式来决定是否输出DOM元素包含的内容</a:t>
            </a:r>
            <a:r>
              <a:rPr lang="zh-CN" altLang="zh-CN" sz="5100" dirty="0" smtClean="0"/>
              <a:t>。</a:t>
            </a:r>
            <a:endParaRPr lang="en-US" altLang="zh-CN" sz="5100" dirty="0" smtClean="0"/>
          </a:p>
          <a:p>
            <a:endParaRPr lang="en-US" altLang="zh-CN" sz="5100" dirty="0" smtClean="0"/>
          </a:p>
          <a:p>
            <a:pPr marL="0" indent="0">
              <a:buNone/>
            </a:pPr>
            <a:r>
              <a:rPr lang="zh-CN" altLang="zh-CN" sz="3500" dirty="0">
                <a:latin typeface="+mn-ea"/>
              </a:rPr>
              <a:t> </a:t>
            </a:r>
            <a:r>
              <a:rPr lang="en-US" altLang="zh-CN" sz="3500" dirty="0" smtClean="0">
                <a:latin typeface="+mn-ea"/>
              </a:rPr>
              <a:t>   </a:t>
            </a:r>
            <a:r>
              <a:rPr lang="zh-CN" altLang="zh-CN" sz="3500" dirty="0" smtClean="0">
                <a:latin typeface="+mn-ea"/>
              </a:rPr>
              <a:t>&lt;</a:t>
            </a:r>
            <a:r>
              <a:rPr lang="zh-CN" altLang="zh-CN" sz="3500" dirty="0">
                <a:latin typeface="+mn-ea"/>
              </a:rPr>
              <a:t>div id="app"&gt;</a:t>
            </a:r>
          </a:p>
          <a:p>
            <a:pPr marL="0" indent="0">
              <a:buNone/>
            </a:pPr>
            <a:r>
              <a:rPr lang="zh-CN" altLang="zh-CN" sz="3500" dirty="0">
                <a:latin typeface="+mn-ea"/>
              </a:rPr>
              <a:t>      &lt;p </a:t>
            </a:r>
            <a:r>
              <a:rPr lang="zh-CN" altLang="zh-CN" sz="3500" dirty="0">
                <a:solidFill>
                  <a:srgbClr val="0070C0"/>
                </a:solidFill>
                <a:latin typeface="+mn-ea"/>
              </a:rPr>
              <a:t>v-show="name.indexOf('王') !=-1 "</a:t>
            </a:r>
            <a:r>
              <a:rPr lang="zh-CN" altLang="zh-CN" sz="3500" dirty="0">
                <a:latin typeface="+mn-ea"/>
              </a:rPr>
              <a:t>&gt;姓名: {{ name }}&lt;/p&gt;</a:t>
            </a:r>
          </a:p>
          <a:p>
            <a:pPr marL="0" indent="0">
              <a:buNone/>
            </a:pPr>
            <a:r>
              <a:rPr lang="zh-CN" altLang="zh-CN" sz="3500" dirty="0">
                <a:latin typeface="+mn-ea"/>
              </a:rPr>
              <a:t>      &lt;p </a:t>
            </a:r>
            <a:r>
              <a:rPr lang="zh-CN" altLang="zh-CN" sz="3500" dirty="0">
                <a:solidFill>
                  <a:srgbClr val="0070C0"/>
                </a:solidFill>
                <a:latin typeface="+mn-ea"/>
              </a:rPr>
              <a:t>v-show="isMarried"</a:t>
            </a:r>
            <a:r>
              <a:rPr lang="zh-CN" altLang="zh-CN" sz="3500" dirty="0">
                <a:latin typeface="+mn-ea"/>
              </a:rPr>
              <a:t>&gt;已婚&lt;/p&gt;</a:t>
            </a:r>
          </a:p>
          <a:p>
            <a:pPr marL="0" indent="0">
              <a:buNone/>
            </a:pPr>
            <a:r>
              <a:rPr lang="zh-CN" altLang="zh-CN" sz="3500" dirty="0">
                <a:latin typeface="+mn-ea"/>
              </a:rPr>
              <a:t>      &lt;p </a:t>
            </a:r>
            <a:r>
              <a:rPr lang="zh-CN" altLang="zh-CN" sz="3500" dirty="0">
                <a:solidFill>
                  <a:srgbClr val="0070C0"/>
                </a:solidFill>
                <a:latin typeface="+mn-ea"/>
              </a:rPr>
              <a:t>v-show="isMale"</a:t>
            </a:r>
            <a:r>
              <a:rPr lang="zh-CN" altLang="zh-CN" sz="3500" dirty="0">
                <a:latin typeface="+mn-ea"/>
              </a:rPr>
              <a:t>&gt;男性&lt;/p&gt;</a:t>
            </a:r>
          </a:p>
          <a:p>
            <a:pPr marL="0" indent="0">
              <a:buNone/>
            </a:pPr>
            <a:r>
              <a:rPr lang="zh-CN" altLang="zh-CN" sz="3500" dirty="0">
                <a:latin typeface="+mn-ea"/>
              </a:rPr>
              <a:t>      &lt;p </a:t>
            </a:r>
            <a:r>
              <a:rPr lang="zh-CN" altLang="zh-CN" sz="3500" dirty="0">
                <a:solidFill>
                  <a:srgbClr val="0070C0"/>
                </a:solidFill>
                <a:latin typeface="+mn-ea"/>
              </a:rPr>
              <a:t>v-show="age &gt;= 18"</a:t>
            </a:r>
            <a:r>
              <a:rPr lang="zh-CN" altLang="zh-CN" sz="3500" dirty="0">
                <a:latin typeface="+mn-ea"/>
              </a:rPr>
              <a:t>&gt;年龄: {{ age }}&lt;/p&gt;</a:t>
            </a:r>
          </a:p>
          <a:p>
            <a:pPr marL="0" indent="0">
              <a:buNone/>
            </a:pPr>
            <a:r>
              <a:rPr lang="zh-CN" altLang="zh-CN" sz="3500" dirty="0">
                <a:latin typeface="+mn-ea"/>
              </a:rPr>
              <a:t>    &lt;/div&gt;</a:t>
            </a:r>
          </a:p>
          <a:p>
            <a:pPr marL="0" indent="0">
              <a:buNone/>
            </a:pPr>
            <a:r>
              <a:rPr lang="zh-CN" altLang="zh-CN" sz="3500" dirty="0">
                <a:latin typeface="+mn-ea"/>
              </a:rPr>
              <a:t> </a:t>
            </a:r>
          </a:p>
          <a:p>
            <a:pPr marL="0" indent="0">
              <a:buNone/>
            </a:pPr>
            <a:r>
              <a:rPr lang="zh-CN" altLang="zh-CN" sz="3500" dirty="0">
                <a:latin typeface="+mn-ea"/>
              </a:rPr>
              <a:t>    &lt;script&gt;</a:t>
            </a:r>
          </a:p>
          <a:p>
            <a:pPr marL="0" indent="0">
              <a:buNone/>
            </a:pPr>
            <a:r>
              <a:rPr lang="zh-CN" altLang="zh-CN" sz="3500" dirty="0">
                <a:latin typeface="+mn-ea"/>
              </a:rPr>
              <a:t>      const vm=Vue.createApp({</a:t>
            </a:r>
          </a:p>
          <a:p>
            <a:pPr marL="0" indent="0">
              <a:buNone/>
            </a:pPr>
            <a:r>
              <a:rPr lang="zh-CN" altLang="zh-CN" sz="3500" dirty="0">
                <a:latin typeface="+mn-ea"/>
              </a:rPr>
              <a:t>        data(){</a:t>
            </a:r>
          </a:p>
          <a:p>
            <a:pPr marL="0" indent="0">
              <a:buNone/>
            </a:pPr>
            <a:r>
              <a:rPr lang="zh-CN" altLang="zh-CN" sz="3500" dirty="0">
                <a:latin typeface="+mn-ea"/>
              </a:rPr>
              <a:t>          return{</a:t>
            </a:r>
          </a:p>
          <a:p>
            <a:pPr marL="0" indent="0">
              <a:buNone/>
            </a:pPr>
            <a:r>
              <a:rPr lang="zh-CN" altLang="zh-CN" sz="3500" dirty="0">
                <a:latin typeface="+mn-ea"/>
              </a:rPr>
              <a:t>            isMarried: true,</a:t>
            </a:r>
          </a:p>
          <a:p>
            <a:pPr marL="0" indent="0">
              <a:buNone/>
            </a:pPr>
            <a:r>
              <a:rPr lang="zh-CN" altLang="zh-CN" sz="3500" dirty="0">
                <a:latin typeface="+mn-ea"/>
              </a:rPr>
              <a:t>            isMale: false,</a:t>
            </a:r>
          </a:p>
          <a:p>
            <a:pPr marL="0" indent="0">
              <a:buNone/>
            </a:pPr>
            <a:r>
              <a:rPr lang="zh-CN" altLang="zh-CN" sz="3500" dirty="0">
                <a:latin typeface="+mn-ea"/>
              </a:rPr>
              <a:t>            age: 26,</a:t>
            </a:r>
          </a:p>
          <a:p>
            <a:pPr marL="0" indent="0">
              <a:buNone/>
            </a:pPr>
            <a:r>
              <a:rPr lang="zh-CN" altLang="zh-CN" sz="3500" dirty="0">
                <a:latin typeface="+mn-ea"/>
              </a:rPr>
              <a:t>            name: '王小红'</a:t>
            </a:r>
          </a:p>
          <a:p>
            <a:pPr marL="0" indent="0">
              <a:buNone/>
            </a:pPr>
            <a:r>
              <a:rPr lang="zh-CN" altLang="zh-CN" sz="3500" dirty="0">
                <a:latin typeface="+mn-ea"/>
              </a:rPr>
              <a:t>          }</a:t>
            </a:r>
          </a:p>
          <a:p>
            <a:pPr marL="0" indent="0">
              <a:buNone/>
            </a:pPr>
            <a:r>
              <a:rPr lang="zh-CN" altLang="zh-CN" sz="3500" dirty="0">
                <a:latin typeface="+mn-ea"/>
              </a:rPr>
              <a:t>        }</a:t>
            </a:r>
          </a:p>
          <a:p>
            <a:pPr marL="0" indent="0">
              <a:buNone/>
            </a:pPr>
            <a:r>
              <a:rPr lang="zh-CN" altLang="zh-CN" sz="3500" dirty="0">
                <a:latin typeface="+mn-ea"/>
              </a:rPr>
              <a:t>      }).mount('#app')</a:t>
            </a:r>
          </a:p>
          <a:p>
            <a:pPr marL="0" indent="0">
              <a:buNone/>
            </a:pPr>
            <a:r>
              <a:rPr lang="zh-CN" altLang="zh-CN" sz="3500" dirty="0">
                <a:latin typeface="+mn-ea"/>
              </a:rPr>
              <a:t>    &lt;/script&gt;</a:t>
            </a:r>
            <a:endParaRPr lang="zh-CN" altLang="en-US" sz="3500" dirty="0">
              <a:latin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6847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>
                <a:effectLst/>
              </a:rPr>
              <a:t>14.3  </a:t>
            </a:r>
            <a:r>
              <a:rPr lang="zh-CN" altLang="zh-CN" b="1" dirty="0">
                <a:effectLst/>
              </a:rPr>
              <a:t>在</a:t>
            </a:r>
            <a:r>
              <a:rPr lang="en-US" altLang="zh-CN" b="1" dirty="0">
                <a:effectLst/>
              </a:rPr>
              <a:t>Vue</a:t>
            </a:r>
            <a:r>
              <a:rPr lang="zh-CN" altLang="zh-CN" b="1" dirty="0">
                <a:effectLst/>
              </a:rPr>
              <a:t>项目中使用</a:t>
            </a:r>
            <a:r>
              <a:rPr lang="en-US" altLang="zh-CN" b="1" dirty="0">
                <a:effectLst/>
              </a:rPr>
              <a:t>Vuex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zh-CN" dirty="0">
                <a:latin typeface="+mn-ea"/>
              </a:rPr>
              <a:t>&lt;template&gt;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&lt;div&gt;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</a:t>
            </a:r>
            <a:r>
              <a:rPr lang="en-US" altLang="zh-CN" b="1" dirty="0">
                <a:latin typeface="+mn-ea"/>
              </a:rPr>
              <a:t>{{$store.state.count}} 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&lt;button @click="doClick"&gt; </a:t>
            </a:r>
            <a:r>
              <a:rPr lang="zh-CN" altLang="zh-CN" dirty="0">
                <a:latin typeface="+mn-ea"/>
              </a:rPr>
              <a:t>递增</a:t>
            </a:r>
            <a:r>
              <a:rPr lang="en-US" altLang="zh-CN" dirty="0">
                <a:latin typeface="+mn-ea"/>
              </a:rPr>
              <a:t>&lt;/button&gt;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&lt;/div&gt;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&lt;/template&gt;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&lt;script&gt;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export default {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methods: {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doClick(){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</a:t>
            </a:r>
            <a:r>
              <a:rPr lang="en-US" altLang="zh-CN" b="1" dirty="0">
                <a:latin typeface="+mn-ea"/>
              </a:rPr>
              <a:t> this.$store.commit('increment')</a:t>
            </a:r>
            <a:r>
              <a:rPr lang="en-US" altLang="zh-CN" dirty="0">
                <a:latin typeface="+mn-ea"/>
              </a:rPr>
              <a:t> //</a:t>
            </a:r>
            <a:r>
              <a:rPr lang="zh-CN" altLang="zh-CN" dirty="0">
                <a:latin typeface="+mn-ea"/>
              </a:rPr>
              <a:t>向仓库提交</a:t>
            </a:r>
            <a:r>
              <a:rPr lang="en-US" altLang="zh-CN" dirty="0">
                <a:latin typeface="+mn-ea"/>
              </a:rPr>
              <a:t>increment</a:t>
            </a:r>
            <a:r>
              <a:rPr lang="zh-CN" altLang="zh-CN" dirty="0">
                <a:latin typeface="+mn-ea"/>
              </a:rPr>
              <a:t>更新函数</a:t>
            </a: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console.log(this.$store.state.count)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}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}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}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&lt;/script&gt;</a:t>
            </a:r>
            <a:endParaRPr lang="zh-CN" altLang="zh-CN" dirty="0">
              <a:latin typeface="+mn-ea"/>
            </a:endParaRPr>
          </a:p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4544289" y="1547500"/>
            <a:ext cx="1877437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sz="2400" dirty="0" smtClean="0"/>
              <a:t>Counter.vue</a:t>
            </a:r>
            <a:endParaRPr lang="zh-CN" altLang="en-US" sz="2400" dirty="0"/>
          </a:p>
        </p:txBody>
      </p:sp>
      <p:pic>
        <p:nvPicPr>
          <p:cNvPr id="5" name="图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298" y="3068960"/>
            <a:ext cx="3841750" cy="8445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813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14.3  </a:t>
            </a:r>
            <a:r>
              <a:rPr lang="zh-CN" altLang="en-US" dirty="0"/>
              <a:t>在</a:t>
            </a:r>
            <a:r>
              <a:rPr lang="en-US" altLang="zh-CN" dirty="0"/>
              <a:t>Vue</a:t>
            </a:r>
            <a:r>
              <a:rPr lang="zh-CN" altLang="en-US" dirty="0"/>
              <a:t>项目中使用</a:t>
            </a:r>
            <a:r>
              <a:rPr lang="en-US" altLang="zh-CN" dirty="0" smtClean="0"/>
              <a:t>Vuex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altLang="zh-CN" sz="4300" dirty="0">
                <a:latin typeface="+mn-ea"/>
              </a:rPr>
              <a:t>&lt;template&gt;</a:t>
            </a:r>
            <a:endParaRPr lang="zh-CN" altLang="zh-CN" sz="4300" dirty="0">
              <a:latin typeface="+mn-ea"/>
            </a:endParaRPr>
          </a:p>
          <a:p>
            <a:pPr marL="0" indent="0">
              <a:buNone/>
            </a:pPr>
            <a:r>
              <a:rPr lang="en-US" altLang="zh-CN" sz="4300" dirty="0">
                <a:latin typeface="+mn-ea"/>
              </a:rPr>
              <a:t>  &lt;div&gt;</a:t>
            </a:r>
            <a:endParaRPr lang="zh-CN" altLang="zh-CN" sz="4300" dirty="0">
              <a:latin typeface="+mn-ea"/>
            </a:endParaRPr>
          </a:p>
          <a:p>
            <a:pPr marL="0" indent="0">
              <a:buNone/>
            </a:pPr>
            <a:r>
              <a:rPr lang="en-US" altLang="zh-CN" sz="4300" dirty="0">
                <a:latin typeface="+mn-ea"/>
              </a:rPr>
              <a:t>   </a:t>
            </a:r>
            <a:r>
              <a:rPr lang="en-US" altLang="zh-CN" sz="4300" b="1" dirty="0">
                <a:latin typeface="+mn-ea"/>
              </a:rPr>
              <a:t> {{count}} </a:t>
            </a:r>
            <a:endParaRPr lang="zh-CN" altLang="zh-CN" sz="4300" dirty="0">
              <a:latin typeface="+mn-ea"/>
            </a:endParaRPr>
          </a:p>
          <a:p>
            <a:pPr marL="0" indent="0">
              <a:buNone/>
            </a:pPr>
            <a:r>
              <a:rPr lang="en-US" altLang="zh-CN" sz="4300" dirty="0">
                <a:latin typeface="+mn-ea"/>
              </a:rPr>
              <a:t>    &lt;button @click="doClick"&gt; </a:t>
            </a:r>
            <a:r>
              <a:rPr lang="zh-CN" altLang="zh-CN" sz="4300" dirty="0">
                <a:latin typeface="+mn-ea"/>
              </a:rPr>
              <a:t>递增</a:t>
            </a:r>
            <a:r>
              <a:rPr lang="en-US" altLang="zh-CN" sz="4300" dirty="0">
                <a:latin typeface="+mn-ea"/>
              </a:rPr>
              <a:t>&lt;/button&gt;</a:t>
            </a:r>
            <a:endParaRPr lang="zh-CN" altLang="zh-CN" sz="4300" dirty="0">
              <a:latin typeface="+mn-ea"/>
            </a:endParaRPr>
          </a:p>
          <a:p>
            <a:pPr marL="0" indent="0">
              <a:buNone/>
            </a:pPr>
            <a:r>
              <a:rPr lang="en-US" altLang="zh-CN" sz="4300" dirty="0">
                <a:latin typeface="+mn-ea"/>
              </a:rPr>
              <a:t>  &lt;/div&gt;</a:t>
            </a:r>
            <a:endParaRPr lang="zh-CN" altLang="zh-CN" sz="4300" dirty="0">
              <a:latin typeface="+mn-ea"/>
            </a:endParaRPr>
          </a:p>
          <a:p>
            <a:pPr marL="0" indent="0">
              <a:buNone/>
            </a:pPr>
            <a:r>
              <a:rPr lang="en-US" altLang="zh-CN" sz="4300" dirty="0">
                <a:latin typeface="+mn-ea"/>
              </a:rPr>
              <a:t>&lt;/template&gt;</a:t>
            </a:r>
            <a:endParaRPr lang="zh-CN" altLang="zh-CN" sz="4300" dirty="0">
              <a:latin typeface="+mn-ea"/>
            </a:endParaRPr>
          </a:p>
          <a:p>
            <a:pPr marL="0" indent="0">
              <a:buNone/>
            </a:pPr>
            <a:r>
              <a:rPr lang="en-US" altLang="zh-CN" sz="4300" dirty="0">
                <a:latin typeface="+mn-ea"/>
              </a:rPr>
              <a:t>  </a:t>
            </a:r>
            <a:endParaRPr lang="zh-CN" altLang="zh-CN" sz="4300" dirty="0">
              <a:latin typeface="+mn-ea"/>
            </a:endParaRPr>
          </a:p>
          <a:p>
            <a:pPr marL="0" indent="0">
              <a:buNone/>
            </a:pPr>
            <a:r>
              <a:rPr lang="en-US" altLang="zh-CN" sz="4300" dirty="0">
                <a:latin typeface="+mn-ea"/>
              </a:rPr>
              <a:t>&lt;script&gt;</a:t>
            </a:r>
            <a:endParaRPr lang="zh-CN" altLang="zh-CN" sz="4300" dirty="0">
              <a:latin typeface="+mn-ea"/>
            </a:endParaRPr>
          </a:p>
          <a:p>
            <a:pPr marL="0" indent="0">
              <a:buNone/>
            </a:pPr>
            <a:r>
              <a:rPr lang="en-US" altLang="zh-CN" sz="4300" dirty="0">
                <a:latin typeface="+mn-ea"/>
              </a:rPr>
              <a:t>  export default {</a:t>
            </a:r>
            <a:endParaRPr lang="zh-CN" altLang="zh-CN" sz="4300" dirty="0">
              <a:latin typeface="+mn-ea"/>
            </a:endParaRPr>
          </a:p>
          <a:p>
            <a:pPr marL="0" indent="0">
              <a:buNone/>
            </a:pPr>
            <a:r>
              <a:rPr lang="en-US" altLang="zh-CN" sz="4300" dirty="0">
                <a:latin typeface="+mn-ea"/>
              </a:rPr>
              <a:t>    computed: {</a:t>
            </a:r>
            <a:endParaRPr lang="zh-CN" altLang="zh-CN" sz="4300" dirty="0">
              <a:latin typeface="+mn-ea"/>
            </a:endParaRPr>
          </a:p>
          <a:p>
            <a:pPr marL="0" indent="0">
              <a:buNone/>
            </a:pPr>
            <a:r>
              <a:rPr lang="en-US" altLang="zh-CN" sz="4300" dirty="0">
                <a:latin typeface="+mn-ea"/>
              </a:rPr>
              <a:t>      </a:t>
            </a:r>
            <a:r>
              <a:rPr lang="en-US" altLang="zh-CN" sz="4300" b="1" dirty="0">
                <a:latin typeface="+mn-ea"/>
              </a:rPr>
              <a:t>count() </a:t>
            </a:r>
            <a:r>
              <a:rPr lang="en-US" altLang="zh-CN" sz="4300" dirty="0">
                <a:latin typeface="+mn-ea"/>
              </a:rPr>
              <a:t>{   //</a:t>
            </a:r>
            <a:r>
              <a:rPr lang="zh-CN" altLang="zh-CN" sz="4300" dirty="0">
                <a:latin typeface="+mn-ea"/>
              </a:rPr>
              <a:t>定义</a:t>
            </a:r>
            <a:r>
              <a:rPr lang="en-US" altLang="zh-CN" sz="4300" dirty="0">
                <a:latin typeface="+mn-ea"/>
              </a:rPr>
              <a:t>count</a:t>
            </a:r>
            <a:r>
              <a:rPr lang="zh-CN" altLang="zh-CN" sz="4300" dirty="0">
                <a:latin typeface="+mn-ea"/>
              </a:rPr>
              <a:t>计算属性</a:t>
            </a:r>
          </a:p>
          <a:p>
            <a:pPr marL="0" indent="0">
              <a:buNone/>
            </a:pPr>
            <a:r>
              <a:rPr lang="en-US" altLang="zh-CN" sz="4300" dirty="0">
                <a:latin typeface="+mn-ea"/>
              </a:rPr>
              <a:t>        return this.$store.state.count</a:t>
            </a:r>
            <a:endParaRPr lang="zh-CN" altLang="zh-CN" sz="4300" dirty="0">
              <a:latin typeface="+mn-ea"/>
            </a:endParaRPr>
          </a:p>
          <a:p>
            <a:pPr marL="0" indent="0">
              <a:buNone/>
            </a:pPr>
            <a:r>
              <a:rPr lang="en-US" altLang="zh-CN" sz="4300" dirty="0">
                <a:latin typeface="+mn-ea"/>
              </a:rPr>
              <a:t>      }</a:t>
            </a:r>
            <a:endParaRPr lang="zh-CN" altLang="zh-CN" sz="4300" dirty="0">
              <a:latin typeface="+mn-ea"/>
            </a:endParaRPr>
          </a:p>
          <a:p>
            <a:pPr marL="0" indent="0">
              <a:buNone/>
            </a:pPr>
            <a:r>
              <a:rPr lang="en-US" altLang="zh-CN" sz="4300" dirty="0">
                <a:latin typeface="+mn-ea"/>
              </a:rPr>
              <a:t>    },</a:t>
            </a:r>
            <a:endParaRPr lang="zh-CN" altLang="zh-CN" sz="4300" dirty="0">
              <a:latin typeface="+mn-ea"/>
            </a:endParaRPr>
          </a:p>
          <a:p>
            <a:pPr marL="0" indent="0">
              <a:buNone/>
            </a:pPr>
            <a:r>
              <a:rPr lang="en-US" altLang="zh-CN" sz="4300" dirty="0">
                <a:latin typeface="+mn-ea"/>
              </a:rPr>
              <a:t>    methods: {</a:t>
            </a:r>
            <a:endParaRPr lang="zh-CN" altLang="zh-CN" sz="4300" dirty="0">
              <a:latin typeface="+mn-ea"/>
            </a:endParaRPr>
          </a:p>
          <a:p>
            <a:pPr marL="0" indent="0">
              <a:buNone/>
            </a:pPr>
            <a:r>
              <a:rPr lang="en-US" altLang="zh-CN" sz="4300" dirty="0">
                <a:latin typeface="+mn-ea"/>
              </a:rPr>
              <a:t>      doClick(){</a:t>
            </a:r>
            <a:endParaRPr lang="zh-CN" altLang="zh-CN" sz="4300" dirty="0">
              <a:latin typeface="+mn-ea"/>
            </a:endParaRPr>
          </a:p>
          <a:p>
            <a:pPr marL="0" indent="0">
              <a:buNone/>
            </a:pPr>
            <a:r>
              <a:rPr lang="en-US" altLang="zh-CN" sz="4300" dirty="0">
                <a:latin typeface="+mn-ea"/>
              </a:rPr>
              <a:t>        this.$store.commit('increment')  //</a:t>
            </a:r>
            <a:r>
              <a:rPr lang="zh-CN" altLang="zh-CN" sz="4300" dirty="0">
                <a:latin typeface="+mn-ea"/>
              </a:rPr>
              <a:t>向仓库提交</a:t>
            </a:r>
            <a:r>
              <a:rPr lang="en-US" altLang="zh-CN" sz="4300" dirty="0">
                <a:latin typeface="+mn-ea"/>
              </a:rPr>
              <a:t>increment</a:t>
            </a:r>
            <a:r>
              <a:rPr lang="zh-CN" altLang="zh-CN" sz="4300" dirty="0">
                <a:latin typeface="+mn-ea"/>
              </a:rPr>
              <a:t>更新函数</a:t>
            </a:r>
          </a:p>
          <a:p>
            <a:pPr marL="0" indent="0">
              <a:buNone/>
            </a:pPr>
            <a:r>
              <a:rPr lang="en-US" altLang="zh-CN" sz="4300" dirty="0">
                <a:latin typeface="+mn-ea"/>
              </a:rPr>
              <a:t>        console.log(</a:t>
            </a:r>
            <a:r>
              <a:rPr lang="en-US" altLang="zh-CN" sz="4300" b="1" dirty="0">
                <a:latin typeface="+mn-ea"/>
              </a:rPr>
              <a:t>this.count</a:t>
            </a:r>
            <a:r>
              <a:rPr lang="en-US" altLang="zh-CN" sz="4300" dirty="0">
                <a:latin typeface="+mn-ea"/>
              </a:rPr>
              <a:t>)</a:t>
            </a:r>
            <a:endParaRPr lang="zh-CN" altLang="zh-CN" sz="4300" dirty="0">
              <a:latin typeface="+mn-ea"/>
            </a:endParaRPr>
          </a:p>
          <a:p>
            <a:pPr marL="0" indent="0">
              <a:buNone/>
            </a:pPr>
            <a:r>
              <a:rPr lang="en-US" altLang="zh-CN" sz="4300" dirty="0">
                <a:latin typeface="+mn-ea"/>
              </a:rPr>
              <a:t>      }</a:t>
            </a:r>
            <a:endParaRPr lang="zh-CN" altLang="zh-CN" sz="4300" dirty="0">
              <a:latin typeface="+mn-ea"/>
            </a:endParaRPr>
          </a:p>
          <a:p>
            <a:pPr marL="0" indent="0">
              <a:buNone/>
            </a:pPr>
            <a:r>
              <a:rPr lang="en-US" altLang="zh-CN" sz="4300" dirty="0">
                <a:latin typeface="+mn-ea"/>
              </a:rPr>
              <a:t>    }</a:t>
            </a:r>
            <a:endParaRPr lang="zh-CN" altLang="zh-CN" sz="4300" dirty="0">
              <a:latin typeface="+mn-ea"/>
            </a:endParaRPr>
          </a:p>
          <a:p>
            <a:pPr marL="0" indent="0">
              <a:buNone/>
            </a:pPr>
            <a:r>
              <a:rPr lang="en-US" altLang="zh-CN" sz="4300" dirty="0">
                <a:latin typeface="+mn-ea"/>
              </a:rPr>
              <a:t>  }</a:t>
            </a:r>
            <a:endParaRPr lang="zh-CN" altLang="zh-CN" sz="4300" dirty="0">
              <a:latin typeface="+mn-ea"/>
            </a:endParaRPr>
          </a:p>
          <a:p>
            <a:pPr marL="0" indent="0">
              <a:buNone/>
            </a:pPr>
            <a:r>
              <a:rPr lang="en-US" altLang="zh-CN" sz="4300" dirty="0">
                <a:latin typeface="+mn-ea"/>
              </a:rPr>
              <a:t>&lt;/script&gt;</a:t>
            </a:r>
            <a:endParaRPr lang="zh-CN" altLang="zh-CN" sz="4300" dirty="0">
              <a:latin typeface="+mn-ea"/>
            </a:endParaRPr>
          </a:p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5456948" y="1547500"/>
            <a:ext cx="1877437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sz="2400" dirty="0" smtClean="0"/>
              <a:t>Counter.vue</a:t>
            </a:r>
            <a:endParaRPr lang="zh-CN" altLang="en-US" sz="2400" dirty="0"/>
          </a:p>
        </p:txBody>
      </p:sp>
      <p:sp>
        <p:nvSpPr>
          <p:cNvPr id="5" name="椭圆形标注 4"/>
          <p:cNvSpPr/>
          <p:nvPr/>
        </p:nvSpPr>
        <p:spPr>
          <a:xfrm>
            <a:off x="3635896" y="3068960"/>
            <a:ext cx="3816424" cy="936104"/>
          </a:xfrm>
          <a:prstGeom prst="wedgeEllipseCallout">
            <a:avLst>
              <a:gd name="adj1" fmla="val -53872"/>
              <a:gd name="adj2" fmla="val 6147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zh-CN" b="1" dirty="0"/>
              <a:t>通过计算属性访问状态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8377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14.3  </a:t>
            </a:r>
            <a:r>
              <a:rPr lang="zh-CN" altLang="en-US" dirty="0"/>
              <a:t>在</a:t>
            </a:r>
            <a:r>
              <a:rPr lang="en-US" altLang="zh-CN" dirty="0"/>
              <a:t>Vue</a:t>
            </a:r>
            <a:r>
              <a:rPr lang="zh-CN" altLang="en-US" dirty="0"/>
              <a:t>项目中使用</a:t>
            </a:r>
            <a:r>
              <a:rPr lang="en-US" altLang="zh-CN" dirty="0" smtClean="0"/>
              <a:t>Vuex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504" y="1567255"/>
            <a:ext cx="512291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&lt;template&gt;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&lt;div&gt;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{{count1}},{{count2}},{{count3}} 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&lt;button @click="doClick"&gt; </a:t>
            </a:r>
            <a:r>
              <a:rPr lang="zh-CN" altLang="zh-CN" sz="1400" dirty="0">
                <a:latin typeface="+mn-ea"/>
              </a:rPr>
              <a:t>递增</a:t>
            </a:r>
            <a:r>
              <a:rPr lang="en-US" altLang="zh-CN" sz="1400" dirty="0">
                <a:latin typeface="+mn-ea"/>
              </a:rPr>
              <a:t>&lt;/button&gt;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&lt;/div&gt;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&lt;/template&gt;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4300" dirty="0">
                <a:latin typeface="+mn-ea"/>
              </a:rPr>
              <a:t>  </a:t>
            </a:r>
            <a:endParaRPr lang="zh-CN" altLang="zh-CN" sz="4300" dirty="0">
              <a:latin typeface="+mn-ea"/>
            </a:endParaRPr>
          </a:p>
          <a:p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5456948" y="1547500"/>
            <a:ext cx="3108543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hangingPunct="0"/>
            <a:r>
              <a:rPr lang="en-US" altLang="zh-CN" sz="2400" dirty="0"/>
              <a:t>CounterMapState.vue</a:t>
            </a:r>
            <a:endParaRPr lang="zh-CN" altLang="zh-CN" sz="2400" dirty="0"/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4449763" y="2010207"/>
            <a:ext cx="5122912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zh-CN" sz="5600" dirty="0" smtClean="0">
                <a:latin typeface="+mn-ea"/>
              </a:rPr>
              <a:t>  </a:t>
            </a:r>
            <a:endParaRPr lang="zh-CN" altLang="zh-CN" sz="5600" dirty="0" smtClean="0"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5600" dirty="0" smtClean="0">
                <a:latin typeface="+mn-ea"/>
              </a:rPr>
              <a:t>&lt;script&gt;</a:t>
            </a:r>
            <a:endParaRPr lang="zh-CN" altLang="zh-CN" sz="5600" dirty="0" smtClean="0"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5600" dirty="0" smtClean="0">
                <a:latin typeface="+mn-ea"/>
              </a:rPr>
              <a:t>  import { mapState } from 'vuex'</a:t>
            </a:r>
            <a:endParaRPr lang="zh-CN" altLang="zh-CN" sz="5600" dirty="0" smtClean="0"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5600" dirty="0" smtClean="0">
                <a:latin typeface="+mn-ea"/>
              </a:rPr>
              <a:t> </a:t>
            </a:r>
            <a:endParaRPr lang="zh-CN" altLang="zh-CN" sz="5600" dirty="0" smtClean="0"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5600" dirty="0" smtClean="0">
                <a:latin typeface="+mn-ea"/>
              </a:rPr>
              <a:t>  export default {</a:t>
            </a:r>
            <a:endParaRPr lang="zh-CN" altLang="zh-CN" sz="5600" dirty="0" smtClean="0"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5600" dirty="0" smtClean="0">
                <a:latin typeface="+mn-ea"/>
              </a:rPr>
              <a:t>    data(){ return {localCount: 200}      },</a:t>
            </a:r>
            <a:endParaRPr lang="zh-CN" altLang="zh-CN" sz="5600" dirty="0" smtClean="0"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5600" dirty="0" smtClean="0">
                <a:latin typeface="+mn-ea"/>
              </a:rPr>
              <a:t>    computed: mapState({</a:t>
            </a:r>
            <a:endParaRPr lang="zh-CN" altLang="zh-CN" sz="5600" dirty="0" smtClean="0"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5600" dirty="0" smtClean="0">
                <a:latin typeface="+mn-ea"/>
              </a:rPr>
              <a:t>      count1: 'count',</a:t>
            </a:r>
            <a:endParaRPr lang="zh-CN" altLang="zh-CN" sz="5600" dirty="0" smtClean="0"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5600" dirty="0" smtClean="0">
                <a:latin typeface="+mn-ea"/>
              </a:rPr>
              <a:t>      count2: state =&gt; state.count+100,  </a:t>
            </a:r>
            <a:endParaRPr lang="zh-CN" altLang="zh-CN" sz="5600" dirty="0" smtClean="0"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5600" dirty="0" smtClean="0">
                <a:latin typeface="+mn-ea"/>
              </a:rPr>
              <a:t>      count3(state) {   //</a:t>
            </a:r>
            <a:r>
              <a:rPr lang="zh-CN" altLang="zh-CN" sz="5600" dirty="0" smtClean="0">
                <a:latin typeface="+mn-ea"/>
              </a:rPr>
              <a:t>使用普通函数定义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zh-CN" sz="5600" dirty="0" smtClean="0">
                <a:latin typeface="+mn-ea"/>
              </a:rPr>
              <a:t>        return state.count + this.localCount</a:t>
            </a:r>
            <a:endParaRPr lang="zh-CN" altLang="zh-CN" sz="5600" dirty="0" smtClean="0"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5600" dirty="0" smtClean="0">
                <a:latin typeface="+mn-ea"/>
              </a:rPr>
              <a:t>      }</a:t>
            </a:r>
            <a:endParaRPr lang="zh-CN" altLang="zh-CN" sz="5600" dirty="0" smtClean="0"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5600" dirty="0" smtClean="0">
                <a:latin typeface="+mn-ea"/>
              </a:rPr>
              <a:t>    }),</a:t>
            </a:r>
            <a:endParaRPr lang="zh-CN" altLang="zh-CN" sz="5600" dirty="0" smtClean="0"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5600" dirty="0" smtClean="0">
                <a:latin typeface="+mn-ea"/>
              </a:rPr>
              <a:t>    methods: {</a:t>
            </a:r>
            <a:endParaRPr lang="zh-CN" altLang="zh-CN" sz="5600" dirty="0" smtClean="0"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5600" dirty="0" smtClean="0">
                <a:latin typeface="+mn-ea"/>
              </a:rPr>
              <a:t>      doClick(){</a:t>
            </a:r>
            <a:endParaRPr lang="zh-CN" altLang="zh-CN" sz="5600" dirty="0" smtClean="0"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5600" dirty="0" smtClean="0">
                <a:latin typeface="+mn-ea"/>
              </a:rPr>
              <a:t>        this.$store.commit('increment') 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zh-CN" sz="5600" dirty="0">
                <a:latin typeface="+mn-ea"/>
              </a:rPr>
              <a:t> </a:t>
            </a:r>
            <a:r>
              <a:rPr lang="en-US" altLang="zh-CN" sz="5600" dirty="0" smtClean="0">
                <a:latin typeface="+mn-ea"/>
              </a:rPr>
              <a:t>       console.log(this.count1)</a:t>
            </a:r>
            <a:endParaRPr lang="zh-CN" altLang="zh-CN" sz="5600" dirty="0" smtClean="0"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5600" dirty="0" smtClean="0">
                <a:latin typeface="+mn-ea"/>
              </a:rPr>
              <a:t>      }</a:t>
            </a:r>
            <a:endParaRPr lang="zh-CN" altLang="zh-CN" sz="5600" dirty="0" smtClean="0"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5600" dirty="0" smtClean="0">
                <a:latin typeface="+mn-ea"/>
              </a:rPr>
              <a:t>    }</a:t>
            </a:r>
            <a:endParaRPr lang="zh-CN" altLang="zh-CN" sz="5600" dirty="0" smtClean="0"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5600" dirty="0" smtClean="0">
                <a:latin typeface="+mn-ea"/>
              </a:rPr>
              <a:t>  }</a:t>
            </a:r>
            <a:endParaRPr lang="zh-CN" altLang="zh-CN" sz="5600" dirty="0" smtClean="0"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5600" dirty="0" smtClean="0">
                <a:latin typeface="+mn-ea"/>
              </a:rPr>
              <a:t>&lt;/script&gt;</a:t>
            </a:r>
            <a:endParaRPr lang="zh-CN" altLang="zh-CN" sz="5600" dirty="0" smtClean="0">
              <a:latin typeface="+mn-ea"/>
            </a:endParaRPr>
          </a:p>
          <a:p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23528" y="3950022"/>
            <a:ext cx="2952328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dirty="0"/>
              <a:t>Vuex</a:t>
            </a:r>
            <a:r>
              <a:rPr lang="zh-CN" altLang="zh-CN" dirty="0"/>
              <a:t>提供了一个</a:t>
            </a:r>
            <a:r>
              <a:rPr lang="en-US" altLang="zh-CN" dirty="0"/>
              <a:t>mapState()</a:t>
            </a:r>
            <a:r>
              <a:rPr lang="zh-CN" altLang="zh-CN" dirty="0"/>
              <a:t>状态映射函数，能够简化定义计算属性的代码。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9248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14.3  </a:t>
            </a:r>
            <a:r>
              <a:rPr lang="zh-CN" altLang="en-US" dirty="0"/>
              <a:t>在</a:t>
            </a:r>
            <a:r>
              <a:rPr lang="en-US" altLang="zh-CN" dirty="0"/>
              <a:t>Vue</a:t>
            </a:r>
            <a:r>
              <a:rPr lang="zh-CN" altLang="en-US" dirty="0"/>
              <a:t>项目中使用</a:t>
            </a:r>
            <a:r>
              <a:rPr lang="en-US" altLang="zh-CN" dirty="0" smtClean="0"/>
              <a:t>Vuex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800" dirty="0">
                <a:latin typeface="+mn-ea"/>
              </a:rPr>
              <a:t> //store</a:t>
            </a:r>
            <a:r>
              <a:rPr lang="zh-CN" altLang="zh-CN" sz="1800" dirty="0">
                <a:latin typeface="+mn-ea"/>
              </a:rPr>
              <a:t>仓库的</a:t>
            </a:r>
            <a:r>
              <a:rPr lang="en-US" altLang="zh-CN" sz="1800" dirty="0">
                <a:latin typeface="+mn-ea"/>
              </a:rPr>
              <a:t>increment</a:t>
            </a:r>
            <a:r>
              <a:rPr lang="zh-CN" altLang="zh-CN" sz="1800" dirty="0">
                <a:latin typeface="+mn-ea"/>
              </a:rPr>
              <a:t>更新函数</a:t>
            </a:r>
          </a:p>
          <a:p>
            <a:pPr marL="0" indent="0">
              <a:buNone/>
            </a:pPr>
            <a:r>
              <a:rPr lang="en-US" altLang="zh-CN" sz="1800" dirty="0">
                <a:latin typeface="+mn-ea"/>
              </a:rPr>
              <a:t>  mutations: {</a:t>
            </a:r>
            <a:endParaRPr lang="zh-CN" altLang="zh-CN" sz="1800" dirty="0"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>
                <a:latin typeface="+mn-ea"/>
              </a:rPr>
              <a:t>    increment (state, </a:t>
            </a:r>
            <a:r>
              <a:rPr lang="en-US" altLang="zh-CN" sz="1800" b="1" dirty="0">
                <a:latin typeface="+mn-ea"/>
              </a:rPr>
              <a:t>n</a:t>
            </a:r>
            <a:r>
              <a:rPr lang="en-US" altLang="zh-CN" sz="1800" dirty="0">
                <a:latin typeface="+mn-ea"/>
              </a:rPr>
              <a:t>) {  //</a:t>
            </a:r>
            <a:r>
              <a:rPr lang="zh-CN" altLang="zh-CN" sz="1800" dirty="0">
                <a:latin typeface="+mn-ea"/>
              </a:rPr>
              <a:t>参数</a:t>
            </a:r>
            <a:r>
              <a:rPr lang="en-US" altLang="zh-CN" sz="1800" dirty="0">
                <a:latin typeface="+mn-ea"/>
              </a:rPr>
              <a:t>n</a:t>
            </a:r>
            <a:r>
              <a:rPr lang="zh-CN" altLang="zh-CN" sz="1800" dirty="0">
                <a:latin typeface="+mn-ea"/>
              </a:rPr>
              <a:t>为</a:t>
            </a:r>
            <a:r>
              <a:rPr lang="zh-CN" altLang="zh-CN" sz="1800">
                <a:latin typeface="+mn-ea"/>
              </a:rPr>
              <a:t>更新荷载</a:t>
            </a:r>
            <a:endParaRPr lang="zh-CN" altLang="zh-CN" sz="1800" dirty="0"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>
                <a:latin typeface="+mn-ea"/>
              </a:rPr>
              <a:t>      state.count+=n</a:t>
            </a:r>
            <a:endParaRPr lang="zh-CN" altLang="zh-CN" sz="1800" dirty="0"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>
                <a:latin typeface="+mn-ea"/>
              </a:rPr>
              <a:t>    }</a:t>
            </a:r>
            <a:endParaRPr lang="zh-CN" altLang="zh-CN" sz="1800" dirty="0"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>
                <a:latin typeface="+mn-ea"/>
              </a:rPr>
              <a:t>  }</a:t>
            </a:r>
            <a:endParaRPr lang="zh-CN" altLang="zh-CN" sz="1800" dirty="0"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>
                <a:latin typeface="+mn-ea"/>
              </a:rPr>
              <a:t> </a:t>
            </a:r>
            <a:endParaRPr lang="zh-CN" altLang="zh-CN" sz="1800" dirty="0"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>
                <a:latin typeface="+mn-ea"/>
              </a:rPr>
              <a:t>  //</a:t>
            </a:r>
            <a:r>
              <a:rPr lang="zh-CN" altLang="zh-CN" sz="1800" dirty="0">
                <a:latin typeface="+mn-ea"/>
              </a:rPr>
              <a:t>组件的</a:t>
            </a:r>
            <a:r>
              <a:rPr lang="en-US" altLang="zh-CN" sz="1800" dirty="0">
                <a:latin typeface="+mn-ea"/>
              </a:rPr>
              <a:t>doClick()</a:t>
            </a:r>
            <a:r>
              <a:rPr lang="zh-CN" altLang="zh-CN" sz="1800" dirty="0">
                <a:latin typeface="+mn-ea"/>
              </a:rPr>
              <a:t>方法</a:t>
            </a:r>
          </a:p>
          <a:p>
            <a:pPr marL="0" indent="0">
              <a:buNone/>
            </a:pPr>
            <a:r>
              <a:rPr lang="en-US" altLang="zh-CN" sz="1800" dirty="0">
                <a:latin typeface="+mn-ea"/>
              </a:rPr>
              <a:t>  methods: {</a:t>
            </a:r>
            <a:endParaRPr lang="zh-CN" altLang="zh-CN" sz="1800" dirty="0"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>
                <a:latin typeface="+mn-ea"/>
              </a:rPr>
              <a:t>    doClick(){</a:t>
            </a:r>
            <a:endParaRPr lang="zh-CN" altLang="zh-CN" sz="1800" dirty="0"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>
                <a:latin typeface="+mn-ea"/>
              </a:rPr>
              <a:t>      this.$store.commit('increment',</a:t>
            </a:r>
            <a:r>
              <a:rPr lang="en-US" altLang="zh-CN" sz="1800" b="1" dirty="0">
                <a:latin typeface="+mn-ea"/>
              </a:rPr>
              <a:t>5</a:t>
            </a:r>
            <a:r>
              <a:rPr lang="en-US" altLang="zh-CN" sz="1800" dirty="0">
                <a:latin typeface="+mn-ea"/>
              </a:rPr>
              <a:t>)  //</a:t>
            </a:r>
            <a:r>
              <a:rPr lang="zh-CN" altLang="zh-CN" sz="1800" dirty="0">
                <a:latin typeface="+mn-ea"/>
              </a:rPr>
              <a:t>向仓库提交</a:t>
            </a:r>
            <a:r>
              <a:rPr lang="en-US" altLang="zh-CN" sz="1800" dirty="0">
                <a:latin typeface="+mn-ea"/>
              </a:rPr>
              <a:t>increment</a:t>
            </a:r>
            <a:r>
              <a:rPr lang="zh-CN" altLang="zh-CN" sz="1800" dirty="0">
                <a:latin typeface="+mn-ea"/>
              </a:rPr>
              <a:t>更新函数</a:t>
            </a:r>
          </a:p>
          <a:p>
            <a:pPr marL="0" indent="0">
              <a:buNone/>
            </a:pPr>
            <a:r>
              <a:rPr lang="en-US" altLang="zh-CN" sz="1800" dirty="0">
                <a:latin typeface="+mn-ea"/>
              </a:rPr>
              <a:t>    }</a:t>
            </a:r>
            <a:endParaRPr lang="zh-CN" altLang="zh-CN" sz="1800" dirty="0"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>
                <a:latin typeface="+mn-ea"/>
              </a:rPr>
              <a:t>  </a:t>
            </a:r>
            <a:r>
              <a:rPr lang="en-US" altLang="zh-CN" sz="1800" dirty="0" smtClean="0">
                <a:latin typeface="+mn-ea"/>
              </a:rPr>
              <a:t>}</a:t>
            </a:r>
            <a:endParaRPr lang="zh-CN" altLang="en-US" sz="1800" dirty="0"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23928" y="2852936"/>
            <a:ext cx="4572000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zh-CN" altLang="zh-CN" dirty="0"/>
              <a:t>当组件通过</a:t>
            </a:r>
            <a:r>
              <a:rPr lang="en-US" altLang="zh-CN" dirty="0"/>
              <a:t>store.commit()</a:t>
            </a:r>
            <a:r>
              <a:rPr lang="zh-CN" altLang="zh-CN" dirty="0"/>
              <a:t>函数向仓库提交更新函数时，还可以传递一个更新荷载（</a:t>
            </a:r>
            <a:r>
              <a:rPr lang="en-US" altLang="zh-CN" dirty="0"/>
              <a:t>payload</a:t>
            </a:r>
            <a:r>
              <a:rPr lang="zh-CN" altLang="zh-CN" dirty="0"/>
              <a:t>）。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9248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14.3  </a:t>
            </a:r>
            <a:r>
              <a:rPr lang="zh-CN" altLang="en-US" dirty="0"/>
              <a:t>在</a:t>
            </a:r>
            <a:r>
              <a:rPr lang="en-US" altLang="zh-CN" dirty="0"/>
              <a:t>Vue</a:t>
            </a:r>
            <a:r>
              <a:rPr lang="zh-CN" altLang="en-US" dirty="0"/>
              <a:t>项目中使用</a:t>
            </a:r>
            <a:r>
              <a:rPr lang="en-US" altLang="zh-CN" dirty="0" smtClean="0"/>
              <a:t>Vuex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sz="2800" dirty="0" smtClean="0"/>
              <a:t>在组件的方法中，通过</a:t>
            </a:r>
            <a:r>
              <a:rPr lang="en-US" altLang="zh-CN" sz="2800" dirty="0" smtClean="0"/>
              <a:t>this.$store.commit('increment',5)</a:t>
            </a:r>
            <a:r>
              <a:rPr lang="zh-CN" altLang="zh-CN" sz="2800" dirty="0" smtClean="0"/>
              <a:t>这样的代码来向仓库提交更新函数，还是显得很繁琐，如果希望进一步简化代码，可以利用更新映射函数</a:t>
            </a:r>
            <a:r>
              <a:rPr lang="en-US" altLang="zh-CN" sz="2800" dirty="0" smtClean="0"/>
              <a:t>mapMutations()</a:t>
            </a:r>
            <a:r>
              <a:rPr lang="zh-CN" altLang="zh-CN" sz="2800" dirty="0" smtClean="0"/>
              <a:t>来简化对</a:t>
            </a:r>
            <a:r>
              <a:rPr lang="en-US" altLang="zh-CN" sz="2800" dirty="0" smtClean="0"/>
              <a:t>store.commit()</a:t>
            </a:r>
            <a:r>
              <a:rPr lang="zh-CN" altLang="zh-CN" sz="2800" dirty="0" smtClean="0"/>
              <a:t>函数的调用。</a:t>
            </a: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9248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14.3  </a:t>
            </a:r>
            <a:r>
              <a:rPr lang="zh-CN" altLang="en-US" dirty="0"/>
              <a:t>在</a:t>
            </a:r>
            <a:r>
              <a:rPr lang="en-US" altLang="zh-CN" dirty="0"/>
              <a:t>Vue</a:t>
            </a:r>
            <a:r>
              <a:rPr lang="zh-CN" altLang="en-US" dirty="0"/>
              <a:t>项目中使用</a:t>
            </a:r>
            <a:r>
              <a:rPr lang="en-US" altLang="zh-CN" dirty="0" smtClean="0"/>
              <a:t>Vuex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CN" sz="2100" dirty="0">
                <a:latin typeface="+mn-ea"/>
              </a:rPr>
              <a:t>&lt;template&gt;</a:t>
            </a:r>
            <a:endParaRPr lang="zh-CN" altLang="zh-CN" sz="2100" dirty="0">
              <a:latin typeface="+mn-ea"/>
            </a:endParaRPr>
          </a:p>
          <a:p>
            <a:pPr marL="0" indent="0">
              <a:buNone/>
            </a:pPr>
            <a:r>
              <a:rPr lang="en-US" altLang="zh-CN" sz="2100" dirty="0">
                <a:latin typeface="+mn-ea"/>
              </a:rPr>
              <a:t>  &lt;div&gt;</a:t>
            </a:r>
            <a:endParaRPr lang="zh-CN" altLang="zh-CN" sz="2100" dirty="0">
              <a:latin typeface="+mn-ea"/>
            </a:endParaRPr>
          </a:p>
          <a:p>
            <a:pPr marL="0" indent="0">
              <a:buNone/>
            </a:pPr>
            <a:r>
              <a:rPr lang="en-US" altLang="zh-CN" sz="2100" dirty="0">
                <a:latin typeface="+mn-ea"/>
              </a:rPr>
              <a:t>    {{$store.state.count}} </a:t>
            </a:r>
            <a:endParaRPr lang="zh-CN" altLang="zh-CN" sz="2100" dirty="0">
              <a:latin typeface="+mn-ea"/>
            </a:endParaRPr>
          </a:p>
          <a:p>
            <a:pPr marL="0" indent="0">
              <a:buNone/>
            </a:pPr>
            <a:r>
              <a:rPr lang="en-US" altLang="zh-CN" sz="2100" dirty="0">
                <a:latin typeface="+mn-ea"/>
              </a:rPr>
              <a:t>    &lt;button @click="</a:t>
            </a:r>
            <a:r>
              <a:rPr lang="en-US" altLang="zh-CN" sz="2100" b="1" dirty="0">
                <a:latin typeface="+mn-ea"/>
              </a:rPr>
              <a:t>increment</a:t>
            </a:r>
            <a:r>
              <a:rPr lang="en-US" altLang="zh-CN" sz="2100" dirty="0">
                <a:latin typeface="+mn-ea"/>
              </a:rPr>
              <a:t>"&gt; </a:t>
            </a:r>
            <a:r>
              <a:rPr lang="zh-CN" altLang="zh-CN" sz="2100" dirty="0">
                <a:latin typeface="+mn-ea"/>
              </a:rPr>
              <a:t>递增</a:t>
            </a:r>
            <a:r>
              <a:rPr lang="en-US" altLang="zh-CN" sz="2100" dirty="0">
                <a:latin typeface="+mn-ea"/>
              </a:rPr>
              <a:t>1&lt;/button&gt;</a:t>
            </a:r>
            <a:endParaRPr lang="zh-CN" altLang="zh-CN" sz="2100" dirty="0">
              <a:latin typeface="+mn-ea"/>
            </a:endParaRPr>
          </a:p>
          <a:p>
            <a:pPr marL="0" indent="0">
              <a:buNone/>
            </a:pPr>
            <a:r>
              <a:rPr lang="en-US" altLang="zh-CN" sz="2100" dirty="0">
                <a:latin typeface="+mn-ea"/>
              </a:rPr>
              <a:t>    &lt;button @click="</a:t>
            </a:r>
            <a:r>
              <a:rPr lang="en-US" altLang="zh-CN" sz="2100" b="1" dirty="0">
                <a:latin typeface="+mn-ea"/>
              </a:rPr>
              <a:t>incrementBy(5)</a:t>
            </a:r>
            <a:r>
              <a:rPr lang="en-US" altLang="zh-CN" sz="2100" dirty="0">
                <a:latin typeface="+mn-ea"/>
              </a:rPr>
              <a:t>"&gt; </a:t>
            </a:r>
            <a:r>
              <a:rPr lang="zh-CN" altLang="zh-CN" sz="2100" dirty="0">
                <a:latin typeface="+mn-ea"/>
              </a:rPr>
              <a:t>递增</a:t>
            </a:r>
            <a:r>
              <a:rPr lang="en-US" altLang="zh-CN" sz="2100" dirty="0">
                <a:latin typeface="+mn-ea"/>
              </a:rPr>
              <a:t>5&lt;/button&gt;</a:t>
            </a:r>
            <a:endParaRPr lang="zh-CN" altLang="zh-CN" sz="2100" dirty="0">
              <a:latin typeface="+mn-ea"/>
            </a:endParaRPr>
          </a:p>
          <a:p>
            <a:pPr marL="0" indent="0">
              <a:buNone/>
            </a:pPr>
            <a:r>
              <a:rPr lang="en-US" altLang="zh-CN" sz="2100" dirty="0">
                <a:latin typeface="+mn-ea"/>
              </a:rPr>
              <a:t>  &lt;/div&gt;</a:t>
            </a:r>
            <a:endParaRPr lang="zh-CN" altLang="zh-CN" sz="2100" dirty="0">
              <a:latin typeface="+mn-ea"/>
            </a:endParaRPr>
          </a:p>
          <a:p>
            <a:pPr marL="0" indent="0">
              <a:buNone/>
            </a:pPr>
            <a:r>
              <a:rPr lang="en-US" altLang="zh-CN" sz="2100" dirty="0">
                <a:latin typeface="+mn-ea"/>
              </a:rPr>
              <a:t>&lt;/template&gt;</a:t>
            </a:r>
            <a:endParaRPr lang="zh-CN" altLang="zh-CN" sz="2100" dirty="0">
              <a:latin typeface="+mn-ea"/>
            </a:endParaRPr>
          </a:p>
          <a:p>
            <a:pPr marL="0" indent="0">
              <a:buNone/>
            </a:pPr>
            <a:r>
              <a:rPr lang="en-US" altLang="zh-CN" sz="2100" dirty="0">
                <a:latin typeface="+mn-ea"/>
              </a:rPr>
              <a:t>  </a:t>
            </a:r>
            <a:endParaRPr lang="zh-CN" altLang="zh-CN" sz="2100" dirty="0">
              <a:latin typeface="+mn-ea"/>
            </a:endParaRPr>
          </a:p>
          <a:p>
            <a:pPr marL="0" indent="0">
              <a:buNone/>
            </a:pPr>
            <a:r>
              <a:rPr lang="en-US" altLang="zh-CN" sz="2100" dirty="0">
                <a:latin typeface="+mn-ea"/>
              </a:rPr>
              <a:t>&lt;script&gt;</a:t>
            </a:r>
            <a:endParaRPr lang="zh-CN" altLang="zh-CN" sz="2100" dirty="0">
              <a:latin typeface="+mn-ea"/>
            </a:endParaRPr>
          </a:p>
          <a:p>
            <a:pPr marL="0" indent="0">
              <a:buNone/>
            </a:pPr>
            <a:r>
              <a:rPr lang="en-US" altLang="zh-CN" sz="2100" dirty="0">
                <a:latin typeface="+mn-ea"/>
              </a:rPr>
              <a:t>  import {mapMutations} from 'vuex'</a:t>
            </a:r>
            <a:endParaRPr lang="zh-CN" altLang="zh-CN" sz="2100" dirty="0">
              <a:latin typeface="+mn-ea"/>
            </a:endParaRPr>
          </a:p>
          <a:p>
            <a:pPr marL="0" indent="0">
              <a:buNone/>
            </a:pPr>
            <a:r>
              <a:rPr lang="en-US" altLang="zh-CN" sz="2100" dirty="0">
                <a:latin typeface="+mn-ea"/>
              </a:rPr>
              <a:t>  export default {</a:t>
            </a:r>
            <a:endParaRPr lang="zh-CN" altLang="zh-CN" sz="2100" dirty="0">
              <a:latin typeface="+mn-ea"/>
            </a:endParaRPr>
          </a:p>
          <a:p>
            <a:pPr marL="0" indent="0">
              <a:buNone/>
            </a:pPr>
            <a:r>
              <a:rPr lang="en-US" altLang="zh-CN" sz="2100" dirty="0">
                <a:latin typeface="+mn-ea"/>
              </a:rPr>
              <a:t>    methods: </a:t>
            </a:r>
            <a:r>
              <a:rPr lang="en-US" altLang="zh-CN" sz="2100" b="1" dirty="0">
                <a:latin typeface="+mn-ea"/>
              </a:rPr>
              <a:t>mapMutations(['increment','incrementBy'])</a:t>
            </a:r>
            <a:endParaRPr lang="zh-CN" altLang="zh-CN" sz="2100" dirty="0">
              <a:latin typeface="+mn-ea"/>
            </a:endParaRPr>
          </a:p>
          <a:p>
            <a:pPr marL="0" indent="0">
              <a:buNone/>
            </a:pPr>
            <a:r>
              <a:rPr lang="en-US" altLang="zh-CN" sz="2100" dirty="0">
                <a:latin typeface="+mn-ea"/>
              </a:rPr>
              <a:t>  }</a:t>
            </a:r>
            <a:endParaRPr lang="zh-CN" altLang="zh-CN" sz="2100" dirty="0">
              <a:latin typeface="+mn-ea"/>
            </a:endParaRPr>
          </a:p>
          <a:p>
            <a:pPr marL="0" indent="0">
              <a:buNone/>
            </a:pPr>
            <a:r>
              <a:rPr lang="en-US" altLang="zh-CN" sz="2100" dirty="0">
                <a:latin typeface="+mn-ea"/>
              </a:rPr>
              <a:t>&lt;/script&gt;</a:t>
            </a:r>
            <a:endParaRPr lang="zh-CN" altLang="zh-CN" sz="2100" dirty="0">
              <a:latin typeface="+mn-ea"/>
            </a:endParaRPr>
          </a:p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5456948" y="1547500"/>
            <a:ext cx="357020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hangingPunct="0"/>
            <a:r>
              <a:rPr lang="en-US" altLang="zh-CN" sz="2400" dirty="0"/>
              <a:t>CounterMapMutation.vue</a:t>
            </a:r>
            <a:endParaRPr lang="zh-CN" altLang="zh-CN" sz="2400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9248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effectLst/>
              </a:rPr>
              <a:t>14.4  </a:t>
            </a:r>
            <a:r>
              <a:rPr lang="zh-CN" altLang="zh-CN" b="1" dirty="0">
                <a:effectLst/>
              </a:rPr>
              <a:t>仓库的</a:t>
            </a:r>
            <a:r>
              <a:rPr lang="en-US" altLang="zh-CN" b="1" dirty="0">
                <a:effectLst/>
              </a:rPr>
              <a:t>getters</a:t>
            </a:r>
            <a:r>
              <a:rPr lang="zh-CN" altLang="zh-CN" b="1" dirty="0">
                <a:effectLst/>
              </a:rPr>
              <a:t>选</a:t>
            </a:r>
            <a:r>
              <a:rPr lang="zh-CN" altLang="zh-CN" b="1" dirty="0" smtClean="0">
                <a:effectLst/>
              </a:rPr>
              <a:t>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100" dirty="0"/>
              <a:t>getters</a:t>
            </a:r>
            <a:r>
              <a:rPr lang="zh-CN" altLang="zh-CN" sz="3100" dirty="0"/>
              <a:t>选项中定义的属性相当于是仓库的计算属性，它可以被所有组件访问，这样就能避免重复编码</a:t>
            </a:r>
            <a:r>
              <a:rPr lang="zh-CN" altLang="zh-CN" sz="3100" dirty="0" smtClean="0"/>
              <a:t>。</a:t>
            </a:r>
            <a:endParaRPr lang="en-US" altLang="zh-CN" sz="3100" dirty="0" smtClean="0"/>
          </a:p>
          <a:p>
            <a:endParaRPr lang="zh-CN" altLang="zh-CN" dirty="0"/>
          </a:p>
          <a:p>
            <a:pPr marL="0" indent="0">
              <a:buNone/>
            </a:pPr>
            <a:r>
              <a:rPr lang="en-US" altLang="zh-CN" dirty="0" smtClean="0">
                <a:solidFill>
                  <a:srgbClr val="0070C0"/>
                </a:solidFill>
                <a:latin typeface="+mn-ea"/>
              </a:rPr>
              <a:t>  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9248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effectLst/>
              </a:rPr>
              <a:t>14.4  </a:t>
            </a:r>
            <a:r>
              <a:rPr lang="zh-CN" altLang="zh-CN" b="1" dirty="0">
                <a:effectLst/>
              </a:rPr>
              <a:t>仓库的</a:t>
            </a:r>
            <a:r>
              <a:rPr lang="en-US" altLang="zh-CN" b="1" dirty="0">
                <a:effectLst/>
              </a:rPr>
              <a:t>getters</a:t>
            </a:r>
            <a:r>
              <a:rPr lang="zh-CN" altLang="zh-CN" b="1" dirty="0">
                <a:effectLst/>
              </a:rPr>
              <a:t>选项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zh-CN" dirty="0" smtClean="0">
                <a:latin typeface="+mn-ea"/>
              </a:rPr>
              <a:t>state </a:t>
            </a:r>
            <a:r>
              <a:rPr lang="en-US" altLang="zh-CN" dirty="0">
                <a:latin typeface="+mn-ea"/>
              </a:rPr>
              <a:t>() {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return {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persons: [{id: 1,name: 'Tom', age: 15},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          {id: 2,name: 'Mike', age: 25},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          {id: 3,name: 'Linda', age: 19},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          {id: 4,name: 'Mary', age: 21} ]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}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}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endParaRPr lang="en-US" altLang="zh-CN" dirty="0" smtClean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getters: {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adults: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state=&gt; state.persons.filter(person =&gt; person.age&gt;=18)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}</a:t>
            </a:r>
            <a:endParaRPr lang="zh-CN" altLang="en-US" dirty="0">
              <a:latin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3694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effectLst/>
              </a:rPr>
              <a:t>14.4  </a:t>
            </a:r>
            <a:r>
              <a:rPr lang="zh-CN" altLang="zh-CN" b="1" dirty="0">
                <a:effectLst/>
              </a:rPr>
              <a:t>仓库的</a:t>
            </a:r>
            <a:r>
              <a:rPr lang="en-US" altLang="zh-CN" b="1" dirty="0">
                <a:effectLst/>
              </a:rPr>
              <a:t>getters</a:t>
            </a:r>
            <a:r>
              <a:rPr lang="zh-CN" altLang="zh-CN" b="1" dirty="0">
                <a:effectLst/>
              </a:rPr>
              <a:t>选</a:t>
            </a:r>
            <a:r>
              <a:rPr lang="zh-CN" altLang="zh-CN" b="1" dirty="0" smtClean="0">
                <a:effectLst/>
              </a:rPr>
              <a:t>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zh-CN" dirty="0" smtClean="0"/>
              <a:t>在</a:t>
            </a:r>
            <a:r>
              <a:rPr lang="zh-CN" altLang="zh-CN" dirty="0"/>
              <a:t>组件中，可以通过</a:t>
            </a:r>
            <a:r>
              <a:rPr lang="en-US" altLang="zh-CN" dirty="0"/>
              <a:t>$store.getters.adults</a:t>
            </a:r>
            <a:r>
              <a:rPr lang="zh-CN" altLang="zh-CN" dirty="0"/>
              <a:t>的形式来访问仓库的</a:t>
            </a:r>
            <a:r>
              <a:rPr lang="en-US" altLang="zh-CN" dirty="0"/>
              <a:t>adults</a:t>
            </a:r>
            <a:r>
              <a:rPr lang="zh-CN" altLang="zh-CN" dirty="0"/>
              <a:t>属性</a:t>
            </a:r>
            <a:r>
              <a:rPr lang="zh-CN" altLang="zh-CN" dirty="0" smtClean="0"/>
              <a:t>：</a:t>
            </a:r>
            <a:endParaRPr lang="en-US" altLang="zh-CN" dirty="0" smtClean="0"/>
          </a:p>
          <a:p>
            <a:endParaRPr lang="zh-CN" altLang="zh-CN" dirty="0"/>
          </a:p>
          <a:p>
            <a:pPr marL="0" indent="0">
              <a:buNone/>
            </a:pPr>
            <a:r>
              <a:rPr lang="en-US" altLang="zh-CN" sz="1800" dirty="0">
                <a:solidFill>
                  <a:srgbClr val="0070C0"/>
                </a:solidFill>
                <a:latin typeface="+mn-ea"/>
              </a:rPr>
              <a:t>&lt;template&gt;</a:t>
            </a:r>
            <a:endParaRPr lang="zh-CN" altLang="zh-CN" sz="18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>
                <a:solidFill>
                  <a:srgbClr val="0070C0"/>
                </a:solidFill>
                <a:latin typeface="+mn-ea"/>
              </a:rPr>
              <a:t>  &lt;div&gt;</a:t>
            </a:r>
            <a:endParaRPr lang="zh-CN" altLang="zh-CN" sz="18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>
                <a:solidFill>
                  <a:srgbClr val="0070C0"/>
                </a:solidFill>
                <a:latin typeface="+mn-ea"/>
              </a:rPr>
              <a:t>    &lt;ul&gt;</a:t>
            </a:r>
            <a:endParaRPr lang="zh-CN" altLang="zh-CN" sz="18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>
                <a:solidFill>
                  <a:srgbClr val="0070C0"/>
                </a:solidFill>
                <a:latin typeface="+mn-ea"/>
              </a:rPr>
              <a:t>      &lt;li v-for="person in </a:t>
            </a:r>
            <a:r>
              <a:rPr lang="en-US" altLang="zh-CN" sz="1800" b="1" dirty="0">
                <a:solidFill>
                  <a:srgbClr val="0070C0"/>
                </a:solidFill>
                <a:latin typeface="+mn-ea"/>
              </a:rPr>
              <a:t>$store.getters.adults</a:t>
            </a:r>
            <a:r>
              <a:rPr lang="en-US" altLang="zh-CN" sz="1800" dirty="0">
                <a:solidFill>
                  <a:srgbClr val="0070C0"/>
                </a:solidFill>
                <a:latin typeface="+mn-ea"/>
              </a:rPr>
              <a:t>" :key="person.id" &gt;</a:t>
            </a:r>
            <a:endParaRPr lang="zh-CN" altLang="zh-CN" sz="18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>
                <a:solidFill>
                  <a:srgbClr val="0070C0"/>
                </a:solidFill>
                <a:latin typeface="+mn-ea"/>
              </a:rPr>
              <a:t>        {{person}}</a:t>
            </a:r>
            <a:endParaRPr lang="zh-CN" altLang="zh-CN" sz="18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>
                <a:solidFill>
                  <a:srgbClr val="0070C0"/>
                </a:solidFill>
                <a:latin typeface="+mn-ea"/>
              </a:rPr>
              <a:t>      &lt;/li&gt;</a:t>
            </a:r>
            <a:endParaRPr lang="zh-CN" altLang="zh-CN" sz="18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>
                <a:solidFill>
                  <a:srgbClr val="0070C0"/>
                </a:solidFill>
                <a:latin typeface="+mn-ea"/>
              </a:rPr>
              <a:t>    &lt;/ul&gt; </a:t>
            </a:r>
            <a:endParaRPr lang="zh-CN" altLang="zh-CN" sz="18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>
                <a:solidFill>
                  <a:srgbClr val="0070C0"/>
                </a:solidFill>
                <a:latin typeface="+mn-ea"/>
              </a:rPr>
              <a:t>  &lt;/div&gt;</a:t>
            </a:r>
            <a:endParaRPr lang="zh-CN" altLang="zh-CN" sz="18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>
                <a:solidFill>
                  <a:srgbClr val="0070C0"/>
                </a:solidFill>
                <a:latin typeface="+mn-ea"/>
              </a:rPr>
              <a:t>&lt;/template&gt;</a:t>
            </a:r>
            <a:endParaRPr lang="zh-CN" altLang="zh-CN" sz="1800" dirty="0">
              <a:solidFill>
                <a:srgbClr val="0070C0"/>
              </a:solidFill>
              <a:latin typeface="+mn-ea"/>
            </a:endParaRP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1280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effectLst/>
              </a:rPr>
              <a:t>14.5  </a:t>
            </a:r>
            <a:r>
              <a:rPr lang="zh-CN" altLang="zh-CN" dirty="0">
                <a:effectLst/>
              </a:rPr>
              <a:t>仓库的</a:t>
            </a:r>
            <a:r>
              <a:rPr lang="en-US" altLang="zh-CN" dirty="0">
                <a:effectLst/>
              </a:rPr>
              <a:t>actions</a:t>
            </a:r>
            <a:r>
              <a:rPr lang="zh-CN" altLang="zh-CN" dirty="0">
                <a:effectLst/>
              </a:rPr>
              <a:t>选项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32855"/>
            <a:ext cx="7128792" cy="24193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2411760" y="4828510"/>
            <a:ext cx="3647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/>
              <a:t>组件、动作函数和更新函数的关系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1280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600" dirty="0" smtClean="0"/>
              <a:t>2.1.4  </a:t>
            </a:r>
            <a:r>
              <a:rPr lang="en-US" altLang="zh-CN" sz="3600" dirty="0">
                <a:effectLst/>
              </a:rPr>
              <a:t>v-if/v-else-if/v-else</a:t>
            </a:r>
            <a:r>
              <a:rPr lang="zh-CN" altLang="zh-CN" sz="3600" dirty="0">
                <a:effectLst/>
              </a:rPr>
              <a:t>指令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47500" lnSpcReduction="20000"/>
          </a:bodyPr>
          <a:lstStyle/>
          <a:p>
            <a:r>
              <a:rPr lang="zh-CN" altLang="zh-CN" sz="3300" dirty="0"/>
              <a:t>v-if指令会判断布尔表达式的取值，如果为true，就会输出DOM元素的内容</a:t>
            </a:r>
            <a:r>
              <a:rPr lang="zh-CN" altLang="zh-CN" sz="3300" dirty="0" smtClean="0"/>
              <a:t>。</a:t>
            </a:r>
            <a:endParaRPr lang="en-US" altLang="zh-CN" sz="3300" dirty="0" smtClean="0"/>
          </a:p>
          <a:p>
            <a:endParaRPr lang="en-US" altLang="zh-CN" dirty="0"/>
          </a:p>
          <a:p>
            <a:pPr marL="0" indent="0">
              <a:buNone/>
            </a:pPr>
            <a:r>
              <a:rPr lang="zh-CN" altLang="zh-CN" dirty="0"/>
              <a:t> </a:t>
            </a:r>
            <a:r>
              <a:rPr lang="zh-CN" altLang="zh-CN" sz="2900" dirty="0">
                <a:latin typeface="+mn-ea"/>
              </a:rPr>
              <a:t>&lt;div id="app"&gt;</a:t>
            </a:r>
          </a:p>
          <a:p>
            <a:pPr marL="0" indent="0">
              <a:buNone/>
            </a:pPr>
            <a:r>
              <a:rPr lang="zh-CN" altLang="zh-CN" sz="2900" dirty="0">
                <a:latin typeface="+mn-ea"/>
              </a:rPr>
              <a:t>      &lt;p </a:t>
            </a:r>
            <a:r>
              <a:rPr lang="zh-CN" altLang="zh-CN" sz="2900" dirty="0">
                <a:solidFill>
                  <a:srgbClr val="0070C0"/>
                </a:solidFill>
                <a:latin typeface="+mn-ea"/>
              </a:rPr>
              <a:t>v-if="name.indexOf('王') !=-1 "</a:t>
            </a:r>
            <a:r>
              <a:rPr lang="zh-CN" altLang="zh-CN" sz="2900" dirty="0">
                <a:latin typeface="+mn-ea"/>
              </a:rPr>
              <a:t>&gt;姓名: {{ name }}&lt;/p&gt;</a:t>
            </a:r>
          </a:p>
          <a:p>
            <a:pPr marL="0" indent="0">
              <a:buNone/>
            </a:pPr>
            <a:r>
              <a:rPr lang="zh-CN" altLang="zh-CN" sz="2900" dirty="0">
                <a:latin typeface="+mn-ea"/>
              </a:rPr>
              <a:t>      &lt;p </a:t>
            </a:r>
            <a:r>
              <a:rPr lang="zh-CN" altLang="zh-CN" sz="2900" dirty="0">
                <a:solidFill>
                  <a:srgbClr val="0070C0"/>
                </a:solidFill>
                <a:latin typeface="+mn-ea"/>
              </a:rPr>
              <a:t>v-if="isMarried"</a:t>
            </a:r>
            <a:r>
              <a:rPr lang="zh-CN" altLang="zh-CN" sz="2900" dirty="0">
                <a:latin typeface="+mn-ea"/>
              </a:rPr>
              <a:t>&gt;已婚&lt;/p&gt;</a:t>
            </a:r>
          </a:p>
          <a:p>
            <a:pPr marL="0" indent="0">
              <a:buNone/>
            </a:pPr>
            <a:r>
              <a:rPr lang="zh-CN" altLang="zh-CN" sz="2900" dirty="0">
                <a:latin typeface="+mn-ea"/>
              </a:rPr>
              <a:t>      &lt;p </a:t>
            </a:r>
            <a:r>
              <a:rPr lang="zh-CN" altLang="zh-CN" sz="2900" dirty="0">
                <a:solidFill>
                  <a:srgbClr val="0070C0"/>
                </a:solidFill>
                <a:latin typeface="+mn-ea"/>
              </a:rPr>
              <a:t>v-if="isMale"</a:t>
            </a:r>
            <a:r>
              <a:rPr lang="zh-CN" altLang="zh-CN" sz="2900" dirty="0">
                <a:latin typeface="+mn-ea"/>
              </a:rPr>
              <a:t>&gt;男性&lt;/p&gt;</a:t>
            </a:r>
          </a:p>
          <a:p>
            <a:pPr marL="0" indent="0">
              <a:buNone/>
            </a:pPr>
            <a:r>
              <a:rPr lang="zh-CN" altLang="zh-CN" sz="2900" dirty="0">
                <a:latin typeface="+mn-ea"/>
              </a:rPr>
              <a:t>      &lt;p </a:t>
            </a:r>
            <a:r>
              <a:rPr lang="zh-CN" altLang="zh-CN" sz="2900" dirty="0">
                <a:solidFill>
                  <a:srgbClr val="0070C0"/>
                </a:solidFill>
                <a:latin typeface="+mn-ea"/>
              </a:rPr>
              <a:t>v-if="age &gt;= 18"</a:t>
            </a:r>
            <a:r>
              <a:rPr lang="zh-CN" altLang="zh-CN" sz="2900" dirty="0">
                <a:latin typeface="+mn-ea"/>
              </a:rPr>
              <a:t>&gt;年龄: {{ age }}&lt;/p&gt;</a:t>
            </a:r>
          </a:p>
          <a:p>
            <a:pPr marL="0" indent="0">
              <a:buNone/>
            </a:pPr>
            <a:r>
              <a:rPr lang="zh-CN" altLang="zh-CN" sz="2900" dirty="0">
                <a:latin typeface="+mn-ea"/>
              </a:rPr>
              <a:t>    &lt;/div&gt;</a:t>
            </a:r>
          </a:p>
          <a:p>
            <a:pPr marL="0" indent="0">
              <a:buNone/>
            </a:pPr>
            <a:r>
              <a:rPr lang="zh-CN" altLang="zh-CN" sz="2900" dirty="0">
                <a:latin typeface="+mn-ea"/>
              </a:rPr>
              <a:t> </a:t>
            </a:r>
          </a:p>
          <a:p>
            <a:pPr marL="0" indent="0">
              <a:buNone/>
            </a:pPr>
            <a:r>
              <a:rPr lang="zh-CN" altLang="zh-CN" sz="2900" dirty="0">
                <a:latin typeface="+mn-ea"/>
              </a:rPr>
              <a:t>    &lt;script&gt;</a:t>
            </a:r>
          </a:p>
          <a:p>
            <a:pPr marL="0" indent="0">
              <a:buNone/>
            </a:pPr>
            <a:r>
              <a:rPr lang="zh-CN" altLang="zh-CN" sz="2900" dirty="0">
                <a:latin typeface="+mn-ea"/>
              </a:rPr>
              <a:t>      const vm=Vue.createApp({</a:t>
            </a:r>
          </a:p>
          <a:p>
            <a:pPr marL="0" indent="0">
              <a:buNone/>
            </a:pPr>
            <a:r>
              <a:rPr lang="zh-CN" altLang="zh-CN" sz="2900" dirty="0">
                <a:latin typeface="+mn-ea"/>
              </a:rPr>
              <a:t>        data(){</a:t>
            </a:r>
          </a:p>
          <a:p>
            <a:pPr marL="0" indent="0">
              <a:buNone/>
            </a:pPr>
            <a:r>
              <a:rPr lang="zh-CN" altLang="zh-CN" sz="2900" dirty="0">
                <a:latin typeface="+mn-ea"/>
              </a:rPr>
              <a:t>          return{</a:t>
            </a:r>
          </a:p>
          <a:p>
            <a:pPr marL="0" indent="0">
              <a:buNone/>
            </a:pPr>
            <a:r>
              <a:rPr lang="zh-CN" altLang="zh-CN" sz="2900" dirty="0">
                <a:latin typeface="+mn-ea"/>
              </a:rPr>
              <a:t>            isMarried: true,</a:t>
            </a:r>
          </a:p>
          <a:p>
            <a:pPr marL="0" indent="0">
              <a:buNone/>
            </a:pPr>
            <a:r>
              <a:rPr lang="zh-CN" altLang="zh-CN" sz="2900" dirty="0">
                <a:latin typeface="+mn-ea"/>
              </a:rPr>
              <a:t>            isMale: false,</a:t>
            </a:r>
          </a:p>
          <a:p>
            <a:pPr marL="0" indent="0">
              <a:buNone/>
            </a:pPr>
            <a:r>
              <a:rPr lang="zh-CN" altLang="zh-CN" sz="2900" dirty="0">
                <a:latin typeface="+mn-ea"/>
              </a:rPr>
              <a:t>            age: 26,</a:t>
            </a:r>
          </a:p>
          <a:p>
            <a:pPr marL="0" indent="0">
              <a:buNone/>
            </a:pPr>
            <a:r>
              <a:rPr lang="zh-CN" altLang="zh-CN" sz="2900" dirty="0">
                <a:latin typeface="+mn-ea"/>
              </a:rPr>
              <a:t>            name: '王小红'</a:t>
            </a:r>
          </a:p>
          <a:p>
            <a:pPr marL="0" indent="0">
              <a:buNone/>
            </a:pPr>
            <a:r>
              <a:rPr lang="zh-CN" altLang="zh-CN" sz="2900" dirty="0">
                <a:latin typeface="+mn-ea"/>
              </a:rPr>
              <a:t>          }</a:t>
            </a:r>
          </a:p>
          <a:p>
            <a:pPr marL="0" indent="0">
              <a:buNone/>
            </a:pPr>
            <a:r>
              <a:rPr lang="zh-CN" altLang="zh-CN" sz="2900" dirty="0">
                <a:latin typeface="+mn-ea"/>
              </a:rPr>
              <a:t>        } </a:t>
            </a:r>
          </a:p>
          <a:p>
            <a:pPr marL="0" indent="0">
              <a:buNone/>
            </a:pPr>
            <a:r>
              <a:rPr lang="zh-CN" altLang="zh-CN" sz="2900" dirty="0">
                <a:latin typeface="+mn-ea"/>
              </a:rPr>
              <a:t>      }).mount('#app')</a:t>
            </a:r>
          </a:p>
          <a:p>
            <a:pPr marL="0" indent="0">
              <a:buNone/>
            </a:pPr>
            <a:r>
              <a:rPr lang="zh-CN" altLang="zh-CN" sz="2900" dirty="0">
                <a:latin typeface="+mn-ea"/>
              </a:rPr>
              <a:t>    &lt;/script&gt;</a:t>
            </a:r>
          </a:p>
          <a:p>
            <a:pPr marL="0" indent="0">
              <a:buNone/>
            </a:pPr>
            <a:endParaRPr lang="zh-CN" altLang="en-US" sz="2900" dirty="0">
              <a:latin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5616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ffectLst/>
              </a:rPr>
              <a:t>14.5  </a:t>
            </a:r>
            <a:r>
              <a:rPr lang="zh-CN" altLang="zh-CN" dirty="0">
                <a:effectLst/>
              </a:rPr>
              <a:t>仓库的</a:t>
            </a:r>
            <a:r>
              <a:rPr lang="en-US" altLang="zh-CN" dirty="0">
                <a:effectLst/>
              </a:rPr>
              <a:t>actions</a:t>
            </a:r>
            <a:r>
              <a:rPr lang="zh-CN" altLang="zh-CN" dirty="0">
                <a:effectLst/>
              </a:rPr>
              <a:t>选项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zh-CN" dirty="0">
                <a:latin typeface="+mn-ea"/>
              </a:rPr>
              <a:t>const store = createStore({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 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state () {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return {  count: 0 }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},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 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mutations: {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increment (state) {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state.count++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}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},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 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b="1" dirty="0">
                <a:latin typeface="+mn-ea"/>
              </a:rPr>
              <a:t>  actions: {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b="1" dirty="0">
                <a:latin typeface="+mn-ea"/>
              </a:rPr>
              <a:t>    addAction(context){   </a:t>
            </a:r>
            <a:r>
              <a:rPr lang="en-US" altLang="zh-CN" dirty="0">
                <a:latin typeface="+mn-ea"/>
              </a:rPr>
              <a:t>//</a:t>
            </a:r>
            <a:r>
              <a:rPr lang="zh-CN" altLang="zh-CN" dirty="0">
                <a:latin typeface="+mn-ea"/>
              </a:rPr>
              <a:t>动作函数</a:t>
            </a:r>
          </a:p>
          <a:p>
            <a:pPr marL="0" indent="0">
              <a:buNone/>
            </a:pPr>
            <a:r>
              <a:rPr lang="en-US" altLang="zh-CN" b="1" dirty="0">
                <a:latin typeface="+mn-ea"/>
              </a:rPr>
              <a:t>      context.commit('increment')  //</a:t>
            </a:r>
            <a:r>
              <a:rPr lang="zh-CN" altLang="zh-CN" b="1" dirty="0">
                <a:latin typeface="+mn-ea"/>
              </a:rPr>
              <a:t>提交</a:t>
            </a:r>
            <a:r>
              <a:rPr lang="en-US" altLang="zh-CN" b="1" dirty="0">
                <a:latin typeface="+mn-ea"/>
              </a:rPr>
              <a:t>increment()</a:t>
            </a:r>
            <a:r>
              <a:rPr lang="zh-CN" altLang="zh-CN" b="1" dirty="0">
                <a:latin typeface="+mn-ea"/>
              </a:rPr>
              <a:t>更新函数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b="1" dirty="0">
                <a:latin typeface="+mn-ea"/>
              </a:rPr>
              <a:t>    }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b="1" dirty="0">
                <a:latin typeface="+mn-ea"/>
              </a:rPr>
              <a:t>  }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})</a:t>
            </a:r>
            <a:endParaRPr lang="zh-CN" altLang="zh-CN" dirty="0">
              <a:latin typeface="+mn-ea"/>
            </a:endParaRP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0205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14.6  </a:t>
            </a:r>
            <a:r>
              <a:rPr lang="zh-CN" altLang="en-US" dirty="0" smtClean="0"/>
              <a:t>异步动作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628800"/>
            <a:ext cx="3456384" cy="45259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altLang="zh-CN" sz="5600" dirty="0">
                <a:latin typeface="+mn-ea"/>
              </a:rPr>
              <a:t>const store = createStore({</a:t>
            </a:r>
            <a:endParaRPr lang="zh-CN" altLang="zh-CN" sz="5600" dirty="0">
              <a:latin typeface="+mn-ea"/>
            </a:endParaRPr>
          </a:p>
          <a:p>
            <a:pPr marL="0" indent="0">
              <a:buNone/>
            </a:pPr>
            <a:r>
              <a:rPr lang="en-US" altLang="zh-CN" sz="5600" dirty="0">
                <a:latin typeface="+mn-ea"/>
              </a:rPr>
              <a:t>  state () {</a:t>
            </a:r>
            <a:endParaRPr lang="zh-CN" altLang="zh-CN" sz="5600" dirty="0">
              <a:latin typeface="+mn-ea"/>
            </a:endParaRPr>
          </a:p>
          <a:p>
            <a:pPr marL="0" indent="0">
              <a:buNone/>
            </a:pPr>
            <a:r>
              <a:rPr lang="en-US" altLang="zh-CN" sz="5600" dirty="0">
                <a:latin typeface="+mn-ea"/>
              </a:rPr>
              <a:t>    return {</a:t>
            </a:r>
            <a:endParaRPr lang="zh-CN" altLang="zh-CN" sz="5600" dirty="0">
              <a:latin typeface="+mn-ea"/>
            </a:endParaRPr>
          </a:p>
          <a:p>
            <a:pPr marL="0" indent="0">
              <a:buNone/>
            </a:pPr>
            <a:r>
              <a:rPr lang="en-US" altLang="zh-CN" sz="5600" dirty="0">
                <a:latin typeface="+mn-ea"/>
              </a:rPr>
              <a:t>      item: {</a:t>
            </a:r>
            <a:endParaRPr lang="zh-CN" altLang="zh-CN" sz="5600" dirty="0">
              <a:latin typeface="+mn-ea"/>
            </a:endParaRPr>
          </a:p>
          <a:p>
            <a:pPr marL="0" indent="0">
              <a:buNone/>
            </a:pPr>
            <a:r>
              <a:rPr lang="en-US" altLang="zh-CN" sz="5600" dirty="0">
                <a:latin typeface="+mn-ea"/>
              </a:rPr>
              <a:t>        name: '</a:t>
            </a:r>
            <a:r>
              <a:rPr lang="zh-CN" altLang="zh-CN" sz="5600" dirty="0">
                <a:latin typeface="+mn-ea"/>
              </a:rPr>
              <a:t>苹果</a:t>
            </a:r>
            <a:r>
              <a:rPr lang="en-US" altLang="zh-CN" sz="5600" dirty="0">
                <a:latin typeface="+mn-ea"/>
              </a:rPr>
              <a:t>',</a:t>
            </a:r>
            <a:endParaRPr lang="zh-CN" altLang="zh-CN" sz="5600" dirty="0">
              <a:latin typeface="+mn-ea"/>
            </a:endParaRPr>
          </a:p>
          <a:p>
            <a:pPr marL="0" indent="0">
              <a:buNone/>
            </a:pPr>
            <a:r>
              <a:rPr lang="en-US" altLang="zh-CN" sz="5600" dirty="0">
                <a:latin typeface="+mn-ea"/>
              </a:rPr>
              <a:t>        price: 3.8,</a:t>
            </a:r>
            <a:endParaRPr lang="zh-CN" altLang="zh-CN" sz="5600" dirty="0">
              <a:latin typeface="+mn-ea"/>
            </a:endParaRPr>
          </a:p>
          <a:p>
            <a:pPr marL="0" indent="0">
              <a:buNone/>
            </a:pPr>
            <a:r>
              <a:rPr lang="en-US" altLang="zh-CN" sz="5600" dirty="0">
                <a:latin typeface="+mn-ea"/>
              </a:rPr>
              <a:t>        quantity: 1,</a:t>
            </a:r>
            <a:endParaRPr lang="zh-CN" altLang="zh-CN" sz="5600" dirty="0">
              <a:latin typeface="+mn-ea"/>
            </a:endParaRPr>
          </a:p>
          <a:p>
            <a:pPr marL="0" indent="0">
              <a:buNone/>
            </a:pPr>
            <a:r>
              <a:rPr lang="en-US" altLang="zh-CN" sz="5600" dirty="0">
                <a:latin typeface="+mn-ea"/>
              </a:rPr>
              <a:t>        total :  3.8</a:t>
            </a:r>
            <a:endParaRPr lang="zh-CN" altLang="zh-CN" sz="5600" dirty="0">
              <a:latin typeface="+mn-ea"/>
            </a:endParaRPr>
          </a:p>
          <a:p>
            <a:pPr marL="0" indent="0">
              <a:buNone/>
            </a:pPr>
            <a:r>
              <a:rPr lang="en-US" altLang="zh-CN" sz="5600" dirty="0">
                <a:latin typeface="+mn-ea"/>
              </a:rPr>
              <a:t>      }</a:t>
            </a:r>
            <a:endParaRPr lang="zh-CN" altLang="zh-CN" sz="5600" dirty="0">
              <a:latin typeface="+mn-ea"/>
            </a:endParaRPr>
          </a:p>
          <a:p>
            <a:pPr marL="0" indent="0">
              <a:buNone/>
            </a:pPr>
            <a:r>
              <a:rPr lang="en-US" altLang="zh-CN" sz="5600" dirty="0">
                <a:latin typeface="+mn-ea"/>
              </a:rPr>
              <a:t>    }</a:t>
            </a:r>
            <a:endParaRPr lang="zh-CN" altLang="zh-CN" sz="5600" dirty="0">
              <a:latin typeface="+mn-ea"/>
            </a:endParaRPr>
          </a:p>
          <a:p>
            <a:pPr marL="0" indent="0">
              <a:buNone/>
            </a:pPr>
            <a:r>
              <a:rPr lang="en-US" altLang="zh-CN" sz="5600" dirty="0">
                <a:latin typeface="+mn-ea"/>
              </a:rPr>
              <a:t>  },</a:t>
            </a:r>
            <a:endParaRPr lang="zh-CN" altLang="zh-CN" sz="5600" dirty="0">
              <a:latin typeface="+mn-ea"/>
            </a:endParaRPr>
          </a:p>
          <a:p>
            <a:pPr marL="0" indent="0">
              <a:buNone/>
            </a:pPr>
            <a:r>
              <a:rPr lang="en-US" altLang="zh-CN" sz="5600" dirty="0">
                <a:latin typeface="+mn-ea"/>
              </a:rPr>
              <a:t> </a:t>
            </a:r>
            <a:endParaRPr lang="zh-CN" altLang="zh-CN" sz="5600" dirty="0">
              <a:latin typeface="+mn-ea"/>
            </a:endParaRPr>
          </a:p>
          <a:p>
            <a:pPr marL="0" indent="0">
              <a:buNone/>
            </a:pPr>
            <a:r>
              <a:rPr lang="en-US" altLang="zh-CN" sz="5600" dirty="0">
                <a:latin typeface="+mn-ea"/>
              </a:rPr>
              <a:t>  mutations: {</a:t>
            </a:r>
            <a:endParaRPr lang="zh-CN" altLang="zh-CN" sz="5600" dirty="0">
              <a:latin typeface="+mn-ea"/>
            </a:endParaRPr>
          </a:p>
          <a:p>
            <a:pPr marL="0" indent="0">
              <a:buNone/>
            </a:pPr>
            <a:r>
              <a:rPr lang="en-US" altLang="zh-CN" sz="5600" dirty="0">
                <a:latin typeface="+mn-ea"/>
              </a:rPr>
              <a:t>    addQuantity(state){  //</a:t>
            </a:r>
            <a:r>
              <a:rPr lang="zh-CN" altLang="zh-CN" sz="5600" dirty="0">
                <a:latin typeface="+mn-ea"/>
              </a:rPr>
              <a:t>增加购买数量</a:t>
            </a:r>
          </a:p>
          <a:p>
            <a:pPr marL="0" indent="0">
              <a:buNone/>
            </a:pPr>
            <a:r>
              <a:rPr lang="en-US" altLang="zh-CN" sz="5600" dirty="0">
                <a:latin typeface="+mn-ea"/>
              </a:rPr>
              <a:t>      state.item.quantity++</a:t>
            </a:r>
            <a:endParaRPr lang="zh-CN" altLang="zh-CN" sz="5600" dirty="0">
              <a:latin typeface="+mn-ea"/>
            </a:endParaRPr>
          </a:p>
          <a:p>
            <a:pPr marL="0" indent="0">
              <a:buNone/>
            </a:pPr>
            <a:r>
              <a:rPr lang="en-US" altLang="zh-CN" sz="5600" dirty="0">
                <a:latin typeface="+mn-ea"/>
              </a:rPr>
              <a:t>    },</a:t>
            </a:r>
            <a:endParaRPr lang="zh-CN" altLang="zh-CN" sz="5600" dirty="0">
              <a:latin typeface="+mn-ea"/>
            </a:endParaRPr>
          </a:p>
          <a:p>
            <a:pPr marL="0" indent="0">
              <a:buNone/>
            </a:pPr>
            <a:r>
              <a:rPr lang="en-US" altLang="zh-CN" sz="5600" dirty="0">
                <a:latin typeface="+mn-ea"/>
              </a:rPr>
              <a:t>    calculate(state){  //</a:t>
            </a:r>
            <a:r>
              <a:rPr lang="zh-CN" altLang="zh-CN" sz="5600" dirty="0">
                <a:latin typeface="+mn-ea"/>
              </a:rPr>
              <a:t>计算总价格</a:t>
            </a:r>
          </a:p>
          <a:p>
            <a:pPr marL="0" indent="0">
              <a:buNone/>
            </a:pPr>
            <a:r>
              <a:rPr lang="en-US" altLang="zh-CN" sz="5600" dirty="0">
                <a:latin typeface="+mn-ea"/>
              </a:rPr>
              <a:t>     state.item.total=state.item.price * </a:t>
            </a:r>
            <a:endParaRPr lang="en-US" altLang="zh-CN" sz="5600" dirty="0" smtClean="0">
              <a:latin typeface="+mn-ea"/>
            </a:endParaRPr>
          </a:p>
          <a:p>
            <a:pPr marL="0" indent="0">
              <a:buNone/>
            </a:pPr>
            <a:r>
              <a:rPr lang="en-US" altLang="zh-CN" sz="5600" dirty="0">
                <a:latin typeface="+mn-ea"/>
              </a:rPr>
              <a:t> </a:t>
            </a:r>
            <a:r>
              <a:rPr lang="en-US" altLang="zh-CN" sz="5600" dirty="0" smtClean="0">
                <a:latin typeface="+mn-ea"/>
              </a:rPr>
              <a:t>                              state.item.quantity</a:t>
            </a:r>
            <a:endParaRPr lang="zh-CN" altLang="zh-CN" sz="5600" dirty="0">
              <a:latin typeface="+mn-ea"/>
            </a:endParaRPr>
          </a:p>
          <a:p>
            <a:pPr marL="0" indent="0">
              <a:buNone/>
            </a:pPr>
            <a:r>
              <a:rPr lang="en-US" altLang="zh-CN" sz="5600" dirty="0">
                <a:latin typeface="+mn-ea"/>
              </a:rPr>
              <a:t>    }</a:t>
            </a:r>
            <a:endParaRPr lang="zh-CN" altLang="zh-CN" sz="5600" dirty="0">
              <a:latin typeface="+mn-ea"/>
            </a:endParaRPr>
          </a:p>
          <a:p>
            <a:pPr marL="0" indent="0">
              <a:buNone/>
            </a:pPr>
            <a:r>
              <a:rPr lang="en-US" altLang="zh-CN" sz="5600" dirty="0">
                <a:latin typeface="+mn-ea"/>
              </a:rPr>
              <a:t>  },</a:t>
            </a:r>
            <a:endParaRPr lang="zh-CN" altLang="zh-CN" sz="5600" dirty="0">
              <a:latin typeface="+mn-ea"/>
            </a:endParaRPr>
          </a:p>
          <a:p>
            <a:pPr marL="0" indent="0">
              <a:buNone/>
            </a:pPr>
            <a:r>
              <a:rPr lang="en-US" altLang="zh-CN" sz="3200" dirty="0">
                <a:latin typeface="+mn-ea"/>
              </a:rPr>
              <a:t> </a:t>
            </a:r>
            <a:endParaRPr lang="zh-CN" altLang="zh-CN" sz="3200" dirty="0">
              <a:latin typeface="+mn-ea"/>
            </a:endParaRPr>
          </a:p>
          <a:p>
            <a:pPr marL="0" indent="0">
              <a:buNone/>
            </a:pPr>
            <a:r>
              <a:rPr lang="en-US" altLang="zh-CN" sz="3200" dirty="0">
                <a:latin typeface="+mn-ea"/>
              </a:rPr>
              <a:t>  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5456948" y="1547500"/>
            <a:ext cx="126188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hangingPunct="0"/>
            <a:r>
              <a:rPr lang="en-US" altLang="zh-CN" sz="2400" dirty="0" smtClean="0"/>
              <a:t>main.js</a:t>
            </a:r>
            <a:endParaRPr lang="zh-CN" altLang="zh-CN" sz="2400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4746305" y="2132856"/>
            <a:ext cx="4464496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zh-CN" sz="3500" dirty="0" smtClean="0">
                <a:latin typeface="+mn-ea"/>
              </a:rPr>
              <a:t>  actions: {</a:t>
            </a:r>
            <a:endParaRPr lang="zh-CN" altLang="zh-CN" sz="3500" dirty="0" smtClean="0"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3500" dirty="0" smtClean="0">
                <a:latin typeface="+mn-ea"/>
              </a:rPr>
              <a:t>    addQuantityAction({commit}){</a:t>
            </a:r>
            <a:endParaRPr lang="zh-CN" altLang="zh-CN" sz="3500" dirty="0" smtClean="0"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3500" dirty="0" smtClean="0">
                <a:latin typeface="+mn-ea"/>
              </a:rPr>
              <a:t>      return new Promise((resolve)=&gt;{</a:t>
            </a:r>
            <a:endParaRPr lang="zh-CN" altLang="zh-CN" sz="3500" dirty="0" smtClean="0"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3500" dirty="0" smtClean="0">
                <a:latin typeface="+mn-ea"/>
              </a:rPr>
              <a:t>        setTimeout(          //</a:t>
            </a:r>
            <a:r>
              <a:rPr lang="zh-CN" altLang="zh-CN" sz="3500" dirty="0" smtClean="0">
                <a:latin typeface="+mn-ea"/>
              </a:rPr>
              <a:t>模拟异步操作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zh-CN" sz="3500" dirty="0" smtClean="0">
                <a:latin typeface="+mn-ea"/>
              </a:rPr>
              <a:t>          ()=&gt;{</a:t>
            </a:r>
            <a:endParaRPr lang="zh-CN" altLang="zh-CN" sz="3500" dirty="0" smtClean="0"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3500" dirty="0" smtClean="0">
                <a:latin typeface="+mn-ea"/>
              </a:rPr>
              <a:t>             commit('addQuantity')</a:t>
            </a:r>
            <a:endParaRPr lang="zh-CN" altLang="zh-CN" sz="3500" dirty="0" smtClean="0"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3500" dirty="0" smtClean="0">
                <a:latin typeface="+mn-ea"/>
              </a:rPr>
              <a:t>             resolve() </a:t>
            </a:r>
            <a:endParaRPr lang="zh-CN" altLang="zh-CN" sz="3500" dirty="0" smtClean="0"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3500" dirty="0" smtClean="0">
                <a:latin typeface="+mn-ea"/>
              </a:rPr>
              <a:t>          },2000)</a:t>
            </a:r>
            <a:endParaRPr lang="zh-CN" altLang="zh-CN" sz="3500" dirty="0" smtClean="0"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3500" dirty="0" smtClean="0">
                <a:latin typeface="+mn-ea"/>
              </a:rPr>
              <a:t>      })</a:t>
            </a:r>
            <a:endParaRPr lang="zh-CN" altLang="zh-CN" sz="3500" dirty="0" smtClean="0"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3500" dirty="0" smtClean="0">
                <a:latin typeface="+mn-ea"/>
              </a:rPr>
              <a:t>    },</a:t>
            </a:r>
            <a:endParaRPr lang="zh-CN" altLang="zh-CN" sz="3500" dirty="0" smtClean="0"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3500" dirty="0" smtClean="0">
                <a:latin typeface="+mn-ea"/>
              </a:rPr>
              <a:t> </a:t>
            </a:r>
            <a:endParaRPr lang="zh-CN" altLang="zh-CN" sz="3500" dirty="0" smtClean="0"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3500" dirty="0" smtClean="0">
                <a:latin typeface="+mn-ea"/>
              </a:rPr>
              <a:t>    calculateAction({commit,dispatch}){</a:t>
            </a:r>
            <a:endParaRPr lang="zh-CN" altLang="zh-CN" sz="3500" dirty="0" smtClean="0"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3500" dirty="0" smtClean="0">
                <a:latin typeface="+mn-ea"/>
              </a:rPr>
              <a:t>      //</a:t>
            </a:r>
            <a:r>
              <a:rPr lang="zh-CN" altLang="zh-CN" sz="3500" dirty="0" smtClean="0">
                <a:latin typeface="+mn-ea"/>
              </a:rPr>
              <a:t>等购买数量增加后，再计算总价格 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zh-CN" sz="3500" dirty="0" smtClean="0">
                <a:latin typeface="+mn-ea"/>
              </a:rPr>
              <a:t> </a:t>
            </a:r>
            <a:r>
              <a:rPr lang="en-US" altLang="zh-CN" sz="3500" b="1" dirty="0" smtClean="0">
                <a:latin typeface="+mn-ea"/>
              </a:rPr>
              <a:t>     dispatch('addQuantityAction').then( ()=&gt;{</a:t>
            </a:r>
            <a:endParaRPr lang="zh-CN" altLang="zh-CN" sz="3500" dirty="0" smtClean="0"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3500" b="1" dirty="0" smtClean="0">
                <a:latin typeface="+mn-ea"/>
              </a:rPr>
              <a:t>        commit('calculate')</a:t>
            </a:r>
            <a:endParaRPr lang="zh-CN" altLang="zh-CN" sz="3500" dirty="0" smtClean="0"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3500" b="1" dirty="0" smtClean="0">
                <a:latin typeface="+mn-ea"/>
              </a:rPr>
              <a:t>      })</a:t>
            </a:r>
            <a:endParaRPr lang="zh-CN" altLang="zh-CN" sz="3500" dirty="0" smtClean="0"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3500" dirty="0" smtClean="0">
                <a:latin typeface="+mn-ea"/>
              </a:rPr>
              <a:t>    }</a:t>
            </a:r>
            <a:endParaRPr lang="zh-CN" altLang="zh-CN" sz="3500" dirty="0" smtClean="0"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3500" dirty="0" smtClean="0">
                <a:latin typeface="+mn-ea"/>
              </a:rPr>
              <a:t>  }</a:t>
            </a:r>
            <a:endParaRPr lang="zh-CN" altLang="zh-CN" sz="3500" dirty="0" smtClean="0">
              <a:latin typeface="+mn-ea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3500" dirty="0" smtClean="0">
                <a:latin typeface="+mn-ea"/>
              </a:rPr>
              <a:t>})</a:t>
            </a:r>
            <a:endParaRPr lang="zh-CN" altLang="zh-CN" sz="3500" dirty="0" smtClean="0">
              <a:latin typeface="+mn-ea"/>
            </a:endParaRPr>
          </a:p>
          <a:p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4332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14.6  </a:t>
            </a:r>
            <a:r>
              <a:rPr lang="zh-CN" altLang="en-US" dirty="0"/>
              <a:t>异步动作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altLang="zh-CN" sz="3400" dirty="0">
                <a:latin typeface="+mn-ea"/>
              </a:rPr>
              <a:t>&lt;template&gt;</a:t>
            </a:r>
            <a:endParaRPr lang="zh-CN" altLang="zh-CN" sz="3400" dirty="0">
              <a:latin typeface="+mn-ea"/>
            </a:endParaRPr>
          </a:p>
          <a:p>
            <a:pPr marL="0" indent="0">
              <a:buNone/>
            </a:pPr>
            <a:r>
              <a:rPr lang="en-US" altLang="zh-CN" sz="3400" dirty="0">
                <a:latin typeface="+mn-ea"/>
              </a:rPr>
              <a:t>  &lt;div&gt;</a:t>
            </a:r>
            <a:endParaRPr lang="zh-CN" altLang="zh-CN" sz="3400" dirty="0">
              <a:latin typeface="+mn-ea"/>
            </a:endParaRPr>
          </a:p>
          <a:p>
            <a:pPr marL="0" indent="0">
              <a:buNone/>
            </a:pPr>
            <a:r>
              <a:rPr lang="en-US" altLang="zh-CN" sz="3400" dirty="0">
                <a:latin typeface="+mn-ea"/>
              </a:rPr>
              <a:t>    &lt;p&gt;</a:t>
            </a:r>
            <a:r>
              <a:rPr lang="zh-CN" altLang="zh-CN" sz="3400" dirty="0">
                <a:latin typeface="+mn-ea"/>
              </a:rPr>
              <a:t>商品名字</a:t>
            </a:r>
            <a:r>
              <a:rPr lang="en-US" altLang="zh-CN" sz="3400" dirty="0">
                <a:latin typeface="+mn-ea"/>
              </a:rPr>
              <a:t>: {{item.name}}  &lt;/p&gt;</a:t>
            </a:r>
            <a:endParaRPr lang="zh-CN" altLang="zh-CN" sz="3400" dirty="0">
              <a:latin typeface="+mn-ea"/>
            </a:endParaRPr>
          </a:p>
          <a:p>
            <a:pPr marL="0" indent="0">
              <a:buNone/>
            </a:pPr>
            <a:r>
              <a:rPr lang="en-US" altLang="zh-CN" sz="3400" dirty="0">
                <a:latin typeface="+mn-ea"/>
              </a:rPr>
              <a:t>    &lt;p&gt;</a:t>
            </a:r>
            <a:r>
              <a:rPr lang="zh-CN" altLang="zh-CN" sz="3400" dirty="0">
                <a:latin typeface="+mn-ea"/>
              </a:rPr>
              <a:t>单价</a:t>
            </a:r>
            <a:r>
              <a:rPr lang="en-US" altLang="zh-CN" sz="3400" dirty="0">
                <a:latin typeface="+mn-ea"/>
              </a:rPr>
              <a:t>: {{item.price}}  &lt;/p&gt;</a:t>
            </a:r>
            <a:endParaRPr lang="zh-CN" altLang="zh-CN" sz="3400" dirty="0">
              <a:latin typeface="+mn-ea"/>
            </a:endParaRPr>
          </a:p>
          <a:p>
            <a:pPr marL="0" indent="0">
              <a:buNone/>
            </a:pPr>
            <a:r>
              <a:rPr lang="en-US" altLang="zh-CN" sz="3400" dirty="0">
                <a:latin typeface="+mn-ea"/>
              </a:rPr>
              <a:t>    &lt;p&gt;</a:t>
            </a:r>
            <a:r>
              <a:rPr lang="zh-CN" altLang="zh-CN" sz="3400" dirty="0">
                <a:latin typeface="+mn-ea"/>
              </a:rPr>
              <a:t>数量</a:t>
            </a:r>
            <a:r>
              <a:rPr lang="en-US" altLang="zh-CN" sz="3400" dirty="0">
                <a:latin typeface="+mn-ea"/>
              </a:rPr>
              <a:t>: {{item.quantity}}  </a:t>
            </a:r>
            <a:endParaRPr lang="zh-CN" altLang="zh-CN" sz="3400" dirty="0">
              <a:latin typeface="+mn-ea"/>
            </a:endParaRPr>
          </a:p>
          <a:p>
            <a:pPr marL="0" indent="0">
              <a:buNone/>
            </a:pPr>
            <a:r>
              <a:rPr lang="en-US" altLang="zh-CN" sz="3400" dirty="0">
                <a:latin typeface="+mn-ea"/>
              </a:rPr>
              <a:t>    &lt;button @click="calculate"&gt;</a:t>
            </a:r>
            <a:r>
              <a:rPr lang="zh-CN" altLang="zh-CN" sz="3400" dirty="0">
                <a:latin typeface="+mn-ea"/>
              </a:rPr>
              <a:t>增加</a:t>
            </a:r>
            <a:r>
              <a:rPr lang="en-US" altLang="zh-CN" sz="3400" dirty="0">
                <a:latin typeface="+mn-ea"/>
              </a:rPr>
              <a:t>&lt;/button&gt;  &lt;/p&gt;</a:t>
            </a:r>
            <a:endParaRPr lang="zh-CN" altLang="zh-CN" sz="3400" dirty="0">
              <a:latin typeface="+mn-ea"/>
            </a:endParaRPr>
          </a:p>
          <a:p>
            <a:pPr marL="0" indent="0">
              <a:buNone/>
            </a:pPr>
            <a:r>
              <a:rPr lang="en-US" altLang="zh-CN" sz="3400" dirty="0">
                <a:latin typeface="+mn-ea"/>
              </a:rPr>
              <a:t>    &lt;p&gt;</a:t>
            </a:r>
            <a:r>
              <a:rPr lang="zh-CN" altLang="zh-CN" sz="3400" dirty="0">
                <a:latin typeface="+mn-ea"/>
              </a:rPr>
              <a:t>总价：</a:t>
            </a:r>
            <a:r>
              <a:rPr lang="en-US" altLang="zh-CN" sz="3400" dirty="0">
                <a:latin typeface="+mn-ea"/>
              </a:rPr>
              <a:t>{{item.total}}&lt;/p&gt; </a:t>
            </a:r>
            <a:endParaRPr lang="zh-CN" altLang="zh-CN" sz="3400" dirty="0">
              <a:latin typeface="+mn-ea"/>
            </a:endParaRPr>
          </a:p>
          <a:p>
            <a:pPr marL="0" indent="0">
              <a:buNone/>
            </a:pPr>
            <a:r>
              <a:rPr lang="en-US" altLang="zh-CN" sz="3400" dirty="0">
                <a:latin typeface="+mn-ea"/>
              </a:rPr>
              <a:t>  &lt;/div&gt;</a:t>
            </a:r>
            <a:endParaRPr lang="zh-CN" altLang="zh-CN" sz="3400" dirty="0">
              <a:latin typeface="+mn-ea"/>
            </a:endParaRPr>
          </a:p>
          <a:p>
            <a:pPr marL="0" indent="0">
              <a:buNone/>
            </a:pPr>
            <a:r>
              <a:rPr lang="en-US" altLang="zh-CN" sz="3400" dirty="0">
                <a:latin typeface="+mn-ea"/>
              </a:rPr>
              <a:t>&lt;/template&gt;</a:t>
            </a:r>
            <a:endParaRPr lang="zh-CN" altLang="zh-CN" sz="3400" dirty="0">
              <a:latin typeface="+mn-ea"/>
            </a:endParaRPr>
          </a:p>
          <a:p>
            <a:pPr marL="0" indent="0">
              <a:buNone/>
            </a:pPr>
            <a:r>
              <a:rPr lang="en-US" altLang="zh-CN" sz="3400" dirty="0">
                <a:latin typeface="+mn-ea"/>
              </a:rPr>
              <a:t>  </a:t>
            </a:r>
            <a:endParaRPr lang="zh-CN" altLang="zh-CN" sz="3400" dirty="0">
              <a:latin typeface="+mn-ea"/>
            </a:endParaRPr>
          </a:p>
          <a:p>
            <a:pPr marL="0" indent="0">
              <a:buNone/>
            </a:pPr>
            <a:r>
              <a:rPr lang="en-US" altLang="zh-CN" sz="3400" dirty="0">
                <a:latin typeface="+mn-ea"/>
              </a:rPr>
              <a:t>&lt;script&gt;</a:t>
            </a:r>
            <a:endParaRPr lang="zh-CN" altLang="zh-CN" sz="3400" dirty="0">
              <a:latin typeface="+mn-ea"/>
            </a:endParaRPr>
          </a:p>
          <a:p>
            <a:pPr marL="0" indent="0">
              <a:buNone/>
            </a:pPr>
            <a:r>
              <a:rPr lang="en-US" altLang="zh-CN" sz="3400" dirty="0">
                <a:latin typeface="+mn-ea"/>
              </a:rPr>
              <a:t>  import { mapState,mapActions } from 'vuex'</a:t>
            </a:r>
            <a:endParaRPr lang="zh-CN" altLang="zh-CN" sz="3400" dirty="0">
              <a:latin typeface="+mn-ea"/>
            </a:endParaRPr>
          </a:p>
          <a:p>
            <a:pPr marL="0" indent="0">
              <a:buNone/>
            </a:pPr>
            <a:r>
              <a:rPr lang="en-US" altLang="zh-CN" sz="3400" dirty="0">
                <a:latin typeface="+mn-ea"/>
              </a:rPr>
              <a:t> </a:t>
            </a:r>
            <a:endParaRPr lang="zh-CN" altLang="zh-CN" sz="3400" dirty="0">
              <a:latin typeface="+mn-ea"/>
            </a:endParaRPr>
          </a:p>
          <a:p>
            <a:pPr marL="0" indent="0">
              <a:buNone/>
            </a:pPr>
            <a:r>
              <a:rPr lang="en-US" altLang="zh-CN" sz="3400" dirty="0">
                <a:latin typeface="+mn-ea"/>
              </a:rPr>
              <a:t>  export default {</a:t>
            </a:r>
            <a:endParaRPr lang="zh-CN" altLang="zh-CN" sz="3400" dirty="0">
              <a:latin typeface="+mn-ea"/>
            </a:endParaRPr>
          </a:p>
          <a:p>
            <a:pPr marL="0" indent="0">
              <a:buNone/>
            </a:pPr>
            <a:r>
              <a:rPr lang="en-US" altLang="zh-CN" sz="3400" dirty="0">
                <a:latin typeface="+mn-ea"/>
              </a:rPr>
              <a:t>    computed: mapState(['item']),</a:t>
            </a:r>
            <a:endParaRPr lang="zh-CN" altLang="zh-CN" sz="3400" dirty="0">
              <a:latin typeface="+mn-ea"/>
            </a:endParaRPr>
          </a:p>
          <a:p>
            <a:pPr marL="0" indent="0">
              <a:buNone/>
            </a:pPr>
            <a:r>
              <a:rPr lang="en-US" altLang="zh-CN" sz="3400" dirty="0">
                <a:latin typeface="+mn-ea"/>
              </a:rPr>
              <a:t>  </a:t>
            </a:r>
            <a:endParaRPr lang="zh-CN" altLang="zh-CN" sz="3400" dirty="0">
              <a:latin typeface="+mn-ea"/>
            </a:endParaRPr>
          </a:p>
          <a:p>
            <a:pPr marL="0" indent="0">
              <a:buNone/>
            </a:pPr>
            <a:r>
              <a:rPr lang="en-US" altLang="zh-CN" sz="3400" dirty="0">
                <a:latin typeface="+mn-ea"/>
              </a:rPr>
              <a:t>    methods: {</a:t>
            </a:r>
            <a:endParaRPr lang="zh-CN" altLang="zh-CN" sz="3400" dirty="0">
              <a:latin typeface="+mn-ea"/>
            </a:endParaRPr>
          </a:p>
          <a:p>
            <a:pPr marL="0" indent="0">
              <a:buNone/>
            </a:pPr>
            <a:r>
              <a:rPr lang="en-US" altLang="zh-CN" sz="3400" dirty="0">
                <a:latin typeface="+mn-ea"/>
              </a:rPr>
              <a:t>      ...mapActions({calculate: 'calculateAction'})  </a:t>
            </a:r>
            <a:endParaRPr lang="zh-CN" altLang="zh-CN" sz="3400" dirty="0">
              <a:latin typeface="+mn-ea"/>
            </a:endParaRPr>
          </a:p>
          <a:p>
            <a:pPr marL="0" indent="0">
              <a:buNone/>
            </a:pPr>
            <a:r>
              <a:rPr lang="en-US" altLang="zh-CN" sz="3400" dirty="0">
                <a:latin typeface="+mn-ea"/>
              </a:rPr>
              <a:t>    }</a:t>
            </a:r>
            <a:endParaRPr lang="zh-CN" altLang="zh-CN" sz="3400" dirty="0">
              <a:latin typeface="+mn-ea"/>
            </a:endParaRPr>
          </a:p>
          <a:p>
            <a:pPr marL="0" indent="0">
              <a:buNone/>
            </a:pPr>
            <a:r>
              <a:rPr lang="en-US" altLang="zh-CN" sz="3400" dirty="0">
                <a:latin typeface="+mn-ea"/>
              </a:rPr>
              <a:t>  }</a:t>
            </a:r>
            <a:endParaRPr lang="zh-CN" altLang="zh-CN" sz="3400" dirty="0">
              <a:latin typeface="+mn-ea"/>
            </a:endParaRPr>
          </a:p>
          <a:p>
            <a:pPr marL="0" indent="0">
              <a:buNone/>
            </a:pPr>
            <a:r>
              <a:rPr lang="en-US" altLang="zh-CN" sz="3400" dirty="0">
                <a:latin typeface="+mn-ea"/>
              </a:rPr>
              <a:t>&lt;/script&gt;</a:t>
            </a:r>
            <a:endParaRPr lang="zh-CN" altLang="zh-CN" sz="3400" dirty="0">
              <a:latin typeface="+mn-ea"/>
            </a:endParaRPr>
          </a:p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5456948" y="1547500"/>
            <a:ext cx="233910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hangingPunct="0"/>
            <a:r>
              <a:rPr lang="en-US" altLang="zh-CN" sz="2400" dirty="0"/>
              <a:t>AsyncJudge.vue</a:t>
            </a:r>
            <a:endParaRPr lang="zh-CN" altLang="zh-CN" sz="2400" dirty="0"/>
          </a:p>
        </p:txBody>
      </p:sp>
      <p:pic>
        <p:nvPicPr>
          <p:cNvPr id="5" name="图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92905"/>
            <a:ext cx="3524250" cy="16700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9784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4400" dirty="0"/>
              <a:t>第</a:t>
            </a:r>
            <a:r>
              <a:rPr lang="en-US" altLang="zh-CN" sz="4400" dirty="0"/>
              <a:t>15</a:t>
            </a:r>
            <a:r>
              <a:rPr lang="zh-CN" altLang="en-US" sz="4400" dirty="0"/>
              <a:t>章  创建综合购物网站应用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15.1  </a:t>
            </a:r>
            <a:r>
              <a:rPr lang="zh-CN" altLang="en-US" sz="3600" dirty="0"/>
              <a:t>前端组件的结构	</a:t>
            </a:r>
            <a:endParaRPr lang="en-US" altLang="zh-CN" sz="3600" dirty="0" smtClean="0"/>
          </a:p>
          <a:p>
            <a:r>
              <a:rPr lang="en-US" altLang="zh-CN" sz="3600" dirty="0" smtClean="0"/>
              <a:t>15.2  </a:t>
            </a:r>
            <a:r>
              <a:rPr lang="zh-CN" altLang="en-US" sz="3600" dirty="0" smtClean="0"/>
              <a:t>前端开发技巧</a:t>
            </a:r>
            <a:endParaRPr lang="en-US" altLang="zh-CN" sz="3600" dirty="0"/>
          </a:p>
          <a:p>
            <a:r>
              <a:rPr lang="en-US" altLang="zh-CN" sz="3600" dirty="0" smtClean="0"/>
              <a:t>15.3  </a:t>
            </a:r>
            <a:r>
              <a:rPr lang="zh-CN" altLang="en-US" sz="3600" dirty="0"/>
              <a:t>后端架构	</a:t>
            </a:r>
            <a:endParaRPr lang="en-US" altLang="zh-CN" sz="3600" dirty="0" smtClean="0"/>
          </a:p>
          <a:p>
            <a:r>
              <a:rPr lang="en-US" altLang="zh-CN" sz="3600" dirty="0" smtClean="0"/>
              <a:t>15.4  </a:t>
            </a:r>
            <a:r>
              <a:rPr lang="zh-CN" altLang="en-US" sz="3600" dirty="0"/>
              <a:t>前端与后端</a:t>
            </a:r>
            <a:r>
              <a:rPr lang="zh-CN" altLang="en-US" sz="3600" dirty="0" smtClean="0"/>
              <a:t>的通信</a:t>
            </a:r>
            <a:r>
              <a:rPr lang="zh-CN" altLang="en-US" sz="3600" dirty="0"/>
              <a:t>	</a:t>
            </a:r>
            <a:endParaRPr lang="en-US" altLang="zh-CN" sz="3600" dirty="0"/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985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CN" sz="4800" dirty="0"/>
              <a:t>netstore购物网站应</a:t>
            </a:r>
            <a:r>
              <a:rPr lang="zh-CN" altLang="zh-CN" sz="4800" dirty="0" smtClean="0"/>
              <a:t>用</a:t>
            </a:r>
            <a:r>
              <a:rPr lang="zh-CN" altLang="en-US" sz="4800" dirty="0" smtClean="0"/>
              <a:t>的组成</a:t>
            </a:r>
            <a:endParaRPr lang="zh-CN" altLang="en-US" sz="4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zh-CN" sz="3200" dirty="0"/>
              <a:t>netstore购物网站应</a:t>
            </a:r>
            <a:r>
              <a:rPr lang="zh-CN" altLang="zh-CN" sz="3200" dirty="0" smtClean="0"/>
              <a:t>用分</a:t>
            </a:r>
            <a:r>
              <a:rPr lang="zh-CN" altLang="zh-CN" sz="3200" dirty="0"/>
              <a:t>为前端与后端两部分：</a:t>
            </a:r>
          </a:p>
          <a:p>
            <a:pPr lvl="1"/>
            <a:r>
              <a:rPr lang="zh-CN" altLang="zh-CN" sz="2800" dirty="0"/>
              <a:t>（1）前端：采用Vue框架，负责生成网站的界面。</a:t>
            </a:r>
          </a:p>
          <a:p>
            <a:pPr lvl="1"/>
            <a:r>
              <a:rPr lang="zh-CN" altLang="zh-CN" sz="2800" dirty="0"/>
              <a:t>（2）后端：采用Spring框架，控制器层负责与前端交互，模型层通过Spring Data API来访问数据库，在持久化层还采用了Hibernate来进行对象-关系的映射。</a:t>
            </a:r>
          </a:p>
          <a:p>
            <a:pPr lvl="1"/>
            <a:endParaRPr lang="zh-CN" altLang="en-US" sz="28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9264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effectLst/>
              </a:rPr>
              <a:t>15.1  </a:t>
            </a:r>
            <a:r>
              <a:rPr lang="zh-CN" altLang="zh-CN" b="1" dirty="0">
                <a:effectLst/>
              </a:rPr>
              <a:t>前端组件的结</a:t>
            </a:r>
            <a:r>
              <a:rPr lang="zh-CN" altLang="zh-CN" b="1" dirty="0" smtClean="0">
                <a:effectLst/>
              </a:rPr>
              <a:t>构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7560840" cy="43204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888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effectLst/>
              </a:rPr>
              <a:t>15.1  </a:t>
            </a:r>
            <a:r>
              <a:rPr lang="zh-CN" altLang="zh-CN" b="1" dirty="0">
                <a:effectLst/>
              </a:rPr>
              <a:t>前端组件的结构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zh-CN" dirty="0">
                <a:latin typeface="+mn-ea"/>
              </a:rPr>
              <a:t>&lt;template&gt;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&lt;Header /&gt;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&lt;Menubar /&gt;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rgbClr val="00B050"/>
                </a:solidFill>
                <a:latin typeface="+mn-ea"/>
              </a:rPr>
              <a:t>  &lt;!-- </a:t>
            </a:r>
            <a:r>
              <a:rPr lang="zh-CN" altLang="zh-CN" dirty="0">
                <a:solidFill>
                  <a:srgbClr val="00B050"/>
                </a:solidFill>
                <a:latin typeface="+mn-ea"/>
              </a:rPr>
              <a:t>插入与当前路由对应的组件</a:t>
            </a:r>
            <a:r>
              <a:rPr lang="en-US" altLang="zh-CN" dirty="0">
                <a:solidFill>
                  <a:srgbClr val="00B050"/>
                </a:solidFill>
                <a:latin typeface="+mn-ea"/>
              </a:rPr>
              <a:t> --&gt;</a:t>
            </a:r>
            <a:endParaRPr lang="zh-CN" altLang="zh-CN" dirty="0">
              <a:solidFill>
                <a:srgbClr val="00B05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&lt;router-view&gt;&lt;/router-view&gt;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&lt;Copyright /&gt; 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&lt;/template&gt;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 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&lt;script&gt;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import Header from './components/include/Header.vue'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import Menubar from './components/include/Menubar.vue'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import Copyright from './components/include/Copyright.vue'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 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export default {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name: 'App',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components: {Header,Menubar,Copyright}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}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&lt;/script&gt;</a:t>
            </a:r>
            <a:endParaRPr lang="zh-CN" altLang="zh-CN" dirty="0">
              <a:latin typeface="+mn-ea"/>
            </a:endParaRPr>
          </a:p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5456948" y="1547500"/>
            <a:ext cx="126188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hangingPunct="0"/>
            <a:r>
              <a:rPr lang="en-US" altLang="zh-CN" sz="2400" dirty="0" smtClean="0"/>
              <a:t>App.vue</a:t>
            </a:r>
            <a:endParaRPr lang="zh-CN" altLang="zh-CN" sz="2400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905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11664"/>
          </a:xfrm>
        </p:spPr>
        <p:txBody>
          <a:bodyPr>
            <a:noAutofit/>
          </a:bodyPr>
          <a:lstStyle/>
          <a:p>
            <a:r>
              <a:rPr lang="en-US" altLang="zh-CN" sz="4400" b="1" dirty="0">
                <a:effectLst/>
              </a:rPr>
              <a:t>15.2  </a:t>
            </a:r>
            <a:r>
              <a:rPr lang="zh-CN" altLang="zh-CN" sz="4400" b="1" dirty="0">
                <a:effectLst/>
              </a:rPr>
              <a:t>前端开发技</a:t>
            </a:r>
            <a:r>
              <a:rPr lang="zh-CN" altLang="zh-CN" sz="4400" b="1" dirty="0" smtClean="0">
                <a:effectLst/>
              </a:rPr>
              <a:t>巧</a:t>
            </a:r>
            <a:r>
              <a:rPr lang="en-US" altLang="zh-CN" sz="4400" b="1" dirty="0" smtClean="0">
                <a:effectLst/>
              </a:rPr>
              <a:t>-</a:t>
            </a:r>
            <a:r>
              <a:rPr lang="zh-CN" altLang="en-US" sz="4400" b="1" dirty="0">
                <a:effectLst/>
              </a:rPr>
              <a:t>状</a:t>
            </a:r>
            <a:r>
              <a:rPr lang="zh-CN" altLang="en-US" sz="4400" b="1" dirty="0" smtClean="0">
                <a:effectLst/>
              </a:rPr>
              <a:t>态管理</a:t>
            </a:r>
            <a:endParaRPr lang="zh-CN" altLang="en-US" sz="4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zh-CN" dirty="0" smtClean="0">
                <a:latin typeface="+mn-ea"/>
              </a:rPr>
              <a:t>const </a:t>
            </a:r>
            <a:r>
              <a:rPr lang="en-US" altLang="zh-CN" dirty="0">
                <a:latin typeface="+mn-ea"/>
              </a:rPr>
              <a:t>store = createStore({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state () {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return {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</a:t>
            </a:r>
            <a:r>
              <a:rPr lang="en-US" altLang="zh-CN" b="1" dirty="0">
                <a:latin typeface="+mn-ea"/>
              </a:rPr>
              <a:t> customer: null, </a:t>
            </a:r>
            <a:r>
              <a:rPr lang="en-US" altLang="zh-CN" dirty="0">
                <a:latin typeface="+mn-ea"/>
              </a:rPr>
              <a:t> //</a:t>
            </a:r>
            <a:r>
              <a:rPr lang="zh-CN" altLang="zh-CN" dirty="0">
                <a:latin typeface="+mn-ea"/>
              </a:rPr>
              <a:t>已经登录的用户</a:t>
            </a: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}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},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</a:t>
            </a:r>
            <a:r>
              <a:rPr lang="en-US" altLang="zh-CN" b="1" dirty="0">
                <a:latin typeface="+mn-ea"/>
              </a:rPr>
              <a:t> modules: {cart: cartModule},  </a:t>
            </a:r>
            <a:r>
              <a:rPr lang="en-US" altLang="zh-CN" dirty="0">
                <a:latin typeface="+mn-ea"/>
              </a:rPr>
              <a:t>//</a:t>
            </a:r>
            <a:r>
              <a:rPr lang="zh-CN" altLang="zh-CN" dirty="0">
                <a:latin typeface="+mn-ea"/>
              </a:rPr>
              <a:t>购物车</a:t>
            </a: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mutations: {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setCustomer(state,customer){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state.customer=customer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},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setEmail(state,email){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state.customer.email=email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}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</a:t>
            </a:r>
            <a:r>
              <a:rPr lang="en-US" altLang="zh-CN" dirty="0" smtClean="0">
                <a:latin typeface="+mn-ea"/>
              </a:rPr>
              <a:t>}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 smtClean="0">
                <a:latin typeface="+mn-ea"/>
              </a:rPr>
              <a:t>})</a:t>
            </a:r>
            <a:endParaRPr lang="zh-CN" altLang="zh-CN" dirty="0">
              <a:latin typeface="+mn-ea"/>
            </a:endParaRPr>
          </a:p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5456948" y="1547499"/>
            <a:ext cx="126188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hangingPunct="0"/>
            <a:r>
              <a:rPr lang="en-US" altLang="zh-CN" sz="2400" dirty="0" smtClean="0"/>
              <a:t>main.js</a:t>
            </a:r>
            <a:endParaRPr lang="zh-CN" altLang="zh-CN" sz="2400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5291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400" b="1" dirty="0">
                <a:effectLst/>
              </a:rPr>
              <a:t>15.2  </a:t>
            </a:r>
            <a:r>
              <a:rPr lang="zh-CN" altLang="zh-CN" sz="4400" b="1" dirty="0">
                <a:effectLst/>
              </a:rPr>
              <a:t>前端开发技巧</a:t>
            </a:r>
            <a:r>
              <a:rPr lang="en-US" altLang="zh-CN" sz="4400" b="1" dirty="0">
                <a:effectLst/>
              </a:rPr>
              <a:t>-</a:t>
            </a:r>
            <a:r>
              <a:rPr lang="zh-CN" altLang="en-US" sz="4400" b="1" dirty="0">
                <a:effectLst/>
              </a:rPr>
              <a:t>状态管理</a:t>
            </a:r>
            <a:endParaRPr lang="zh-CN" altLang="en-US" sz="4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7859216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const cartModule={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state(){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return {items: [] }   </a:t>
            </a:r>
            <a:r>
              <a:rPr lang="en-US" altLang="zh-CN" sz="1600" dirty="0">
                <a:solidFill>
                  <a:srgbClr val="00B050"/>
                </a:solidFill>
                <a:latin typeface="+mn-ea"/>
              </a:rPr>
              <a:t>//</a:t>
            </a:r>
            <a:r>
              <a:rPr lang="zh-CN" altLang="zh-CN" sz="1600" dirty="0">
                <a:solidFill>
                  <a:srgbClr val="00B050"/>
                </a:solidFill>
                <a:latin typeface="+mn-ea"/>
              </a:rPr>
              <a:t>购物车中的商品条目</a:t>
            </a: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}, 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mutations: {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solidFill>
                  <a:srgbClr val="00B050"/>
                </a:solidFill>
                <a:latin typeface="+mn-ea"/>
              </a:rPr>
              <a:t>    // </a:t>
            </a:r>
            <a:r>
              <a:rPr lang="zh-CN" altLang="zh-CN" sz="1600" dirty="0">
                <a:solidFill>
                  <a:srgbClr val="00B050"/>
                </a:solidFill>
                <a:latin typeface="+mn-ea"/>
              </a:rPr>
              <a:t>添加商品到购物车中</a:t>
            </a: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pushItemToCart(state, { id, name, basePrice, unitPrice,quantity}){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let cartItem = state.items.find(item =&gt; item.id == id)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if(cartItem ==null) 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  state.items.push({ id, name, basePrice, unitPrice, quantity })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else {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  cartItem.quantity ++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  cartItem.unitPrice=cartItem.basePrice*cartItem.quantity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}  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},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900" dirty="0">
                <a:latin typeface="+mn-ea"/>
              </a:rPr>
              <a:t> </a:t>
            </a:r>
            <a:endParaRPr lang="zh-CN" altLang="zh-CN" sz="900" dirty="0"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456948" y="1547499"/>
            <a:ext cx="126188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hangingPunct="0"/>
            <a:r>
              <a:rPr lang="en-US" altLang="zh-CN" sz="2400" dirty="0" smtClean="0"/>
              <a:t>cart.js</a:t>
            </a:r>
            <a:endParaRPr lang="zh-CN" altLang="zh-CN" sz="24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1443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400" b="1" dirty="0">
                <a:effectLst/>
              </a:rPr>
              <a:t>15.2  </a:t>
            </a:r>
            <a:r>
              <a:rPr lang="zh-CN" altLang="zh-CN" sz="4400" b="1" dirty="0">
                <a:effectLst/>
              </a:rPr>
              <a:t>前端开发技巧</a:t>
            </a:r>
            <a:r>
              <a:rPr lang="en-US" altLang="zh-CN" sz="4400" b="1" dirty="0">
                <a:effectLst/>
              </a:rPr>
              <a:t>-</a:t>
            </a:r>
            <a:r>
              <a:rPr lang="zh-CN" altLang="en-US" sz="4400" b="1" dirty="0">
                <a:effectLst/>
              </a:rPr>
              <a:t>状态管理</a:t>
            </a:r>
            <a:endParaRPr lang="zh-CN" altLang="en-US" sz="4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7859216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 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solidFill>
                  <a:srgbClr val="00B050"/>
                </a:solidFill>
                <a:latin typeface="+mn-ea"/>
              </a:rPr>
              <a:t>    // </a:t>
            </a:r>
            <a:r>
              <a:rPr lang="zh-CN" altLang="zh-CN" sz="1600" dirty="0">
                <a:solidFill>
                  <a:srgbClr val="00B050"/>
                </a:solidFill>
                <a:latin typeface="+mn-ea"/>
              </a:rPr>
              <a:t>设置商品数量</a:t>
            </a: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setQuantity(state, { id, quantity }) {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let cartItem = state.items.find(item =&gt; item.id == id)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cartItem.quantity = quantity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cartItem.unitPrice=cartItem.basePrice*cartItem.quantity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},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 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solidFill>
                  <a:srgbClr val="00B050"/>
                </a:solidFill>
                <a:latin typeface="+mn-ea"/>
              </a:rPr>
              <a:t>    // </a:t>
            </a:r>
            <a:r>
              <a:rPr lang="zh-CN" altLang="zh-CN" sz="1600" dirty="0">
                <a:solidFill>
                  <a:srgbClr val="00B050"/>
                </a:solidFill>
                <a:latin typeface="+mn-ea"/>
              </a:rPr>
              <a:t>设置购物车的商品条目数组</a:t>
            </a: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setCartItems(state, { items }) {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state.items = items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},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 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clearCart(state){  </a:t>
            </a:r>
            <a:r>
              <a:rPr lang="en-US" altLang="zh-CN" sz="1600" dirty="0">
                <a:solidFill>
                  <a:srgbClr val="00B050"/>
                </a:solidFill>
                <a:latin typeface="+mn-ea"/>
              </a:rPr>
              <a:t>//</a:t>
            </a:r>
            <a:r>
              <a:rPr lang="zh-CN" altLang="zh-CN" sz="1600" dirty="0">
                <a:solidFill>
                  <a:srgbClr val="00B050"/>
                </a:solidFill>
                <a:latin typeface="+mn-ea"/>
              </a:rPr>
              <a:t>清空购物车</a:t>
            </a: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state.items=[]   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},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800" dirty="0">
                <a:latin typeface="+mn-ea"/>
              </a:rPr>
              <a:t> </a:t>
            </a:r>
            <a:endParaRPr lang="zh-CN" altLang="zh-CN" sz="800" dirty="0"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456948" y="1547499"/>
            <a:ext cx="126188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hangingPunct="0"/>
            <a:r>
              <a:rPr lang="en-US" altLang="zh-CN" sz="2400" dirty="0" smtClean="0"/>
              <a:t>cart.js</a:t>
            </a:r>
            <a:endParaRPr lang="zh-CN" altLang="zh-CN" sz="24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0614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600" dirty="0"/>
              <a:t>2.1.4  </a:t>
            </a:r>
            <a:r>
              <a:rPr lang="en-US" altLang="zh-CN" sz="3600" dirty="0">
                <a:effectLst/>
              </a:rPr>
              <a:t>v-if/v-else-if/v-else</a:t>
            </a:r>
            <a:r>
              <a:rPr lang="zh-CN" altLang="zh-CN" sz="3600" dirty="0">
                <a:effectLst/>
              </a:rPr>
              <a:t>指令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zh-CN" altLang="zh-CN" dirty="0">
                <a:latin typeface="+mn-ea"/>
              </a:rPr>
              <a:t> </a:t>
            </a:r>
            <a:r>
              <a:rPr lang="en-US" altLang="zh-CN" dirty="0" smtClean="0">
                <a:latin typeface="+mn-ea"/>
              </a:rPr>
              <a:t>   </a:t>
            </a:r>
            <a:r>
              <a:rPr lang="zh-CN" altLang="zh-CN" dirty="0" smtClean="0">
                <a:latin typeface="+mn-ea"/>
              </a:rPr>
              <a:t>&lt;</a:t>
            </a:r>
            <a:r>
              <a:rPr lang="zh-CN" altLang="zh-CN" dirty="0">
                <a:latin typeface="+mn-ea"/>
              </a:rPr>
              <a:t>div id="app"&gt;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   &lt;p v-if="score &gt;=85 "&gt;优秀&lt;/p&gt;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   &lt;p v-else-if="score&gt;=75"&gt;良好&lt;/p&gt;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   &lt;p v-else-if="score&gt;=60"&gt;及格&lt;/p&gt;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   &lt;p v-else&gt;不及格&lt;/p&gt;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 &lt;/div&gt;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 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 &lt;script&gt;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   const vm=Vue.createApp({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     data(){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       return{ score:98  }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     } 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   }).mount('#app')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 &lt;/script&gt;</a:t>
            </a:r>
            <a:endParaRPr lang="zh-CN" altLang="en-US" dirty="0">
              <a:latin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5692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400" b="1" dirty="0">
                <a:effectLst/>
              </a:rPr>
              <a:t>15.2  </a:t>
            </a:r>
            <a:r>
              <a:rPr lang="zh-CN" altLang="zh-CN" sz="4400" b="1" dirty="0">
                <a:effectLst/>
              </a:rPr>
              <a:t>前端开发技巧</a:t>
            </a:r>
            <a:r>
              <a:rPr lang="en-US" altLang="zh-CN" sz="4400" b="1" dirty="0">
                <a:effectLst/>
              </a:rPr>
              <a:t>-</a:t>
            </a:r>
            <a:r>
              <a:rPr lang="zh-CN" altLang="en-US" sz="4400" b="1" dirty="0">
                <a:effectLst/>
              </a:rPr>
              <a:t>状态管理</a:t>
            </a:r>
            <a:endParaRPr lang="zh-CN" altLang="en-US" sz="4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547499"/>
            <a:ext cx="814724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1200" dirty="0">
                <a:latin typeface="+mn-ea"/>
              </a:rPr>
              <a:t> </a:t>
            </a:r>
            <a:r>
              <a:rPr lang="en-US" altLang="zh-CN" sz="1600" dirty="0" smtClean="0">
                <a:latin typeface="+mn-ea"/>
              </a:rPr>
              <a:t>    </a:t>
            </a:r>
            <a:r>
              <a:rPr lang="en-US" altLang="zh-CN" sz="1600" dirty="0">
                <a:latin typeface="+mn-ea"/>
              </a:rPr>
              <a:t>deleteCartItem(state, id</a:t>
            </a:r>
            <a:r>
              <a:rPr lang="en-US" altLang="zh-CN" sz="1600" dirty="0" smtClean="0">
                <a:latin typeface="+mn-ea"/>
              </a:rPr>
              <a:t>){   </a:t>
            </a:r>
            <a:r>
              <a:rPr lang="en-US" altLang="zh-CN" sz="1600" dirty="0" smtClean="0">
                <a:solidFill>
                  <a:srgbClr val="00B050"/>
                </a:solidFill>
                <a:latin typeface="+mn-ea"/>
              </a:rPr>
              <a:t>// </a:t>
            </a:r>
            <a:r>
              <a:rPr lang="zh-CN" altLang="zh-CN" sz="1600" dirty="0">
                <a:solidFill>
                  <a:srgbClr val="00B050"/>
                </a:solidFill>
                <a:latin typeface="+mn-ea"/>
              </a:rPr>
              <a:t>删除购物车中的商品条目</a:t>
            </a: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let index = state.items.findIndex(item =&gt; item.id == id);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if(index &gt; -1)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  state.items.splice(index, 1)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}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},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getters : {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 smtClean="0">
                <a:latin typeface="+mn-ea"/>
              </a:rPr>
              <a:t>    totalPrice</a:t>
            </a:r>
            <a:r>
              <a:rPr lang="en-US" altLang="zh-CN" sz="1600" dirty="0">
                <a:latin typeface="+mn-ea"/>
              </a:rPr>
              <a:t>: (state) =&gt; </a:t>
            </a:r>
            <a:r>
              <a:rPr lang="en-US" altLang="zh-CN" sz="1600" dirty="0" smtClean="0">
                <a:latin typeface="+mn-ea"/>
              </a:rPr>
              <a:t>{  </a:t>
            </a:r>
            <a:r>
              <a:rPr lang="en-US" altLang="zh-CN" sz="1600" dirty="0" smtClean="0">
                <a:solidFill>
                  <a:srgbClr val="00B050"/>
                </a:solidFill>
                <a:latin typeface="+mn-ea"/>
              </a:rPr>
              <a:t>// </a:t>
            </a:r>
            <a:r>
              <a:rPr lang="zh-CN" altLang="zh-CN" sz="1600" dirty="0">
                <a:solidFill>
                  <a:srgbClr val="00B050"/>
                </a:solidFill>
                <a:latin typeface="+mn-ea"/>
              </a:rPr>
              <a:t>计算购物车中所有商品的总价</a:t>
            </a: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return state.items.reduce((total, item) =&gt; {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  return total + item.unitPrice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}, 0)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},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 smtClean="0">
                <a:latin typeface="+mn-ea"/>
              </a:rPr>
              <a:t>    cartSize</a:t>
            </a:r>
            <a:r>
              <a:rPr lang="en-US" altLang="zh-CN" sz="1600" dirty="0">
                <a:latin typeface="+mn-ea"/>
              </a:rPr>
              <a:t>: (state) =&gt; </a:t>
            </a:r>
            <a:r>
              <a:rPr lang="en-US" altLang="zh-CN" sz="1600" dirty="0" smtClean="0">
                <a:latin typeface="+mn-ea"/>
              </a:rPr>
              <a:t>{  </a:t>
            </a:r>
            <a:r>
              <a:rPr lang="en-US" altLang="zh-CN" sz="1600" dirty="0" smtClean="0">
                <a:solidFill>
                  <a:srgbClr val="00B050"/>
                </a:solidFill>
                <a:latin typeface="+mn-ea"/>
              </a:rPr>
              <a:t>// </a:t>
            </a:r>
            <a:r>
              <a:rPr lang="zh-CN" altLang="zh-CN" sz="1600" dirty="0">
                <a:solidFill>
                  <a:srgbClr val="00B050"/>
                </a:solidFill>
                <a:latin typeface="+mn-ea"/>
              </a:rPr>
              <a:t>获取购物车中商品条目的数量</a:t>
            </a: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return state.items.length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}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} 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}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export default cartModule</a:t>
            </a:r>
            <a:endParaRPr lang="zh-CN" altLang="zh-CN" sz="1600" dirty="0">
              <a:latin typeface="+mn-ea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4716016" y="1752600"/>
            <a:ext cx="346672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7164288" y="1564234"/>
            <a:ext cx="126188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hangingPunct="0"/>
            <a:r>
              <a:rPr lang="en-US" altLang="zh-CN" sz="2400" dirty="0" smtClean="0"/>
              <a:t>cart.js</a:t>
            </a:r>
            <a:endParaRPr lang="zh-CN" altLang="zh-CN" sz="2400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307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400" b="1" dirty="0">
                <a:effectLst/>
              </a:rPr>
              <a:t>15.2  </a:t>
            </a:r>
            <a:r>
              <a:rPr lang="zh-CN" altLang="zh-CN" sz="4400" b="1" dirty="0">
                <a:effectLst/>
              </a:rPr>
              <a:t>前端开发技巧</a:t>
            </a:r>
            <a:r>
              <a:rPr lang="en-US" altLang="zh-CN" sz="4400" b="1" dirty="0">
                <a:effectLst/>
              </a:rPr>
              <a:t>-</a:t>
            </a:r>
            <a:r>
              <a:rPr lang="zh-CN" altLang="en-US" sz="4400" b="1" dirty="0">
                <a:effectLst/>
              </a:rPr>
              <a:t>状</a:t>
            </a:r>
            <a:r>
              <a:rPr lang="zh-CN" altLang="en-US" sz="4400" b="1" dirty="0" smtClean="0">
                <a:effectLst/>
              </a:rPr>
              <a:t>态</a:t>
            </a:r>
            <a:r>
              <a:rPr lang="zh-CN" altLang="en-US" sz="4400" b="1" dirty="0">
                <a:effectLst/>
              </a:rPr>
              <a:t>同步</a:t>
            </a:r>
            <a:endParaRPr lang="zh-CN" altLang="en-US" sz="4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&lt;!-- </a:t>
            </a:r>
            <a:r>
              <a:rPr lang="zh-CN" altLang="zh-CN" sz="1400" dirty="0">
                <a:latin typeface="+mn-ea"/>
              </a:rPr>
              <a:t>遍历购物车中每个商品条目的信息</a:t>
            </a:r>
            <a:r>
              <a:rPr lang="en-US" altLang="zh-CN" sz="1400" dirty="0">
                <a:latin typeface="+mn-ea"/>
              </a:rPr>
              <a:t> --&gt;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&lt;template </a:t>
            </a:r>
            <a:r>
              <a:rPr lang="en-US" altLang="zh-CN" sz="1400" b="1" dirty="0">
                <a:latin typeface="+mn-ea"/>
              </a:rPr>
              <a:t>v-for="cartItem in cartItems"</a:t>
            </a:r>
            <a:r>
              <a:rPr lang="en-US" altLang="zh-CN" sz="1400" dirty="0">
                <a:latin typeface="+mn-ea"/>
              </a:rPr>
              <a:t> :key="cartItem.id" &gt;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&lt;!--</a:t>
            </a:r>
            <a:r>
              <a:rPr lang="zh-CN" altLang="zh-CN" sz="1400" dirty="0">
                <a:latin typeface="+mn-ea"/>
              </a:rPr>
              <a:t>删除商品的复选框</a:t>
            </a:r>
            <a:r>
              <a:rPr lang="en-US" altLang="zh-CN" sz="1400" dirty="0">
                <a:latin typeface="+mn-ea"/>
              </a:rPr>
              <a:t>  --&gt;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&lt;input type="checkbox" </a:t>
            </a:r>
            <a:r>
              <a:rPr lang="en-US" altLang="zh-CN" sz="1400" dirty="0" smtClean="0">
                <a:latin typeface="+mn-ea"/>
              </a:rPr>
              <a:t>  </a:t>
            </a:r>
            <a:r>
              <a:rPr lang="en-US" altLang="zh-CN" sz="1400" dirty="0">
                <a:latin typeface="+mn-ea"/>
              </a:rPr>
              <a:t>:value="cartItem.id"  v-model="selectedItems"&gt;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 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&lt;!--</a:t>
            </a:r>
            <a:r>
              <a:rPr lang="zh-CN" altLang="zh-CN" sz="1400" dirty="0">
                <a:latin typeface="+mn-ea"/>
              </a:rPr>
              <a:t>商品名字</a:t>
            </a:r>
            <a:r>
              <a:rPr lang="en-US" altLang="zh-CN" sz="1400" dirty="0">
                <a:latin typeface="+mn-ea"/>
              </a:rPr>
              <a:t> --&gt;              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&lt;router-link :to="'/itemdetail/'+cartItem.id" </a:t>
            </a:r>
            <a:r>
              <a:rPr lang="en-US" altLang="zh-CN" sz="1400" dirty="0" smtClean="0">
                <a:latin typeface="+mn-ea"/>
              </a:rPr>
              <a:t>&gt;  </a:t>
            </a:r>
            <a:r>
              <a:rPr lang="en-US" altLang="zh-CN" sz="1400" dirty="0">
                <a:latin typeface="+mn-ea"/>
              </a:rPr>
              <a:t>{{cartItem.name}}  </a:t>
            </a:r>
            <a:r>
              <a:rPr lang="en-US" altLang="zh-CN" sz="1400" dirty="0" smtClean="0">
                <a:latin typeface="+mn-ea"/>
              </a:rPr>
              <a:t>  </a:t>
            </a:r>
            <a:r>
              <a:rPr lang="en-US" altLang="zh-CN" sz="1400" dirty="0">
                <a:latin typeface="+mn-ea"/>
              </a:rPr>
              <a:t>&lt;/router-link&gt;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 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&lt;!--</a:t>
            </a:r>
            <a:r>
              <a:rPr lang="zh-CN" altLang="zh-CN" sz="1400" dirty="0">
                <a:latin typeface="+mn-ea"/>
              </a:rPr>
              <a:t>商品数量</a:t>
            </a:r>
            <a:r>
              <a:rPr lang="en-US" altLang="zh-CN" sz="1400" dirty="0">
                <a:latin typeface="+mn-ea"/>
              </a:rPr>
              <a:t> --&gt;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&lt;input :value="cartItem.quantity"  </a:t>
            </a:r>
            <a:r>
              <a:rPr lang="en-US" altLang="zh-CN" sz="1400" dirty="0" smtClean="0">
                <a:latin typeface="+mn-ea"/>
              </a:rPr>
              <a:t>    </a:t>
            </a:r>
            <a:r>
              <a:rPr lang="en-US" altLang="zh-CN" sz="1400" dirty="0">
                <a:latin typeface="+mn-ea"/>
              </a:rPr>
              <a:t>@input=</a:t>
            </a:r>
            <a:r>
              <a:rPr lang="en-US" altLang="zh-CN" sz="1400" b="1" dirty="0">
                <a:latin typeface="+mn-ea"/>
              </a:rPr>
              <a:t> </a:t>
            </a:r>
            <a:r>
              <a:rPr lang="en-US" altLang="zh-CN" sz="1400" b="1" dirty="0" smtClean="0">
                <a:latin typeface="+mn-ea"/>
              </a:rPr>
              <a:t>setQuantity</a:t>
            </a:r>
            <a:r>
              <a:rPr lang="en-US" altLang="zh-CN" sz="1400" b="1" dirty="0">
                <a:latin typeface="+mn-ea"/>
              </a:rPr>
              <a:t>($event,cartItem.id)"</a:t>
            </a:r>
            <a:r>
              <a:rPr lang="en-US" altLang="zh-CN" sz="1400" dirty="0">
                <a:latin typeface="+mn-ea"/>
              </a:rPr>
              <a:t> /&gt;                  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           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&lt;!-- </a:t>
            </a:r>
            <a:r>
              <a:rPr lang="zh-CN" altLang="zh-CN" sz="1400" dirty="0">
                <a:latin typeface="+mn-ea"/>
              </a:rPr>
              <a:t>商品单价</a:t>
            </a:r>
            <a:r>
              <a:rPr lang="en-US" altLang="zh-CN" sz="1400" dirty="0">
                <a:latin typeface="+mn-ea"/>
              </a:rPr>
              <a:t> --&gt;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{{currency(cartItem.basePrice,2)}}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            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&lt;!-- </a:t>
            </a:r>
            <a:r>
              <a:rPr lang="zh-CN" altLang="zh-CN" sz="1400" dirty="0">
                <a:latin typeface="+mn-ea"/>
              </a:rPr>
              <a:t>商品单元价格</a:t>
            </a:r>
            <a:r>
              <a:rPr lang="en-US" altLang="zh-CN" sz="1400" dirty="0">
                <a:latin typeface="+mn-ea"/>
              </a:rPr>
              <a:t> --&gt;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{{currency(cartItem.unitPrice,2)}}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&lt;/template&gt; </a:t>
            </a:r>
            <a:endParaRPr lang="zh-CN" altLang="en-US" sz="1400" dirty="0">
              <a:latin typeface="+mn-ea"/>
            </a:endParaRPr>
          </a:p>
        </p:txBody>
      </p:sp>
      <p:pic>
        <p:nvPicPr>
          <p:cNvPr id="4" name="图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293096"/>
            <a:ext cx="4104456" cy="20162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6264188" y="1569175"/>
            <a:ext cx="264687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hangingPunct="0"/>
            <a:r>
              <a:rPr lang="en-US" altLang="zh-CN" sz="2400" dirty="0" smtClean="0"/>
              <a:t>ShoppingCart.Vue</a:t>
            </a:r>
            <a:endParaRPr lang="zh-CN" altLang="zh-CN" sz="2400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9088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400" b="1" dirty="0">
                <a:effectLst/>
              </a:rPr>
              <a:t>15.2  </a:t>
            </a:r>
            <a:r>
              <a:rPr lang="zh-CN" altLang="zh-CN" sz="4400" b="1" dirty="0">
                <a:effectLst/>
              </a:rPr>
              <a:t>前端开发技巧</a:t>
            </a:r>
            <a:r>
              <a:rPr lang="en-US" altLang="zh-CN" sz="4400" b="1" dirty="0">
                <a:effectLst/>
              </a:rPr>
              <a:t>-</a:t>
            </a:r>
            <a:r>
              <a:rPr lang="zh-CN" altLang="en-US" sz="4400" b="1" dirty="0">
                <a:effectLst/>
              </a:rPr>
              <a:t>状态同步</a:t>
            </a:r>
            <a:endParaRPr lang="zh-CN" altLang="en-US" sz="4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000" dirty="0" smtClean="0">
                <a:latin typeface="+mn-ea"/>
              </a:rPr>
              <a:t>更新商品数量</a:t>
            </a:r>
            <a:endParaRPr lang="en-US" altLang="zh-CN" sz="2000" dirty="0" smtClean="0">
              <a:latin typeface="+mn-ea"/>
            </a:endParaRPr>
          </a:p>
          <a:p>
            <a:pPr marL="0" indent="0">
              <a:buNone/>
            </a:pPr>
            <a:endParaRPr lang="en-US" altLang="zh-CN" sz="2000" dirty="0">
              <a:latin typeface="+mn-ea"/>
            </a:endParaRPr>
          </a:p>
          <a:p>
            <a:pPr marL="0" indent="0">
              <a:buNone/>
            </a:pPr>
            <a:r>
              <a:rPr lang="zh-CN" altLang="zh-CN" sz="2000" dirty="0" smtClean="0">
                <a:latin typeface="+mn-ea"/>
              </a:rPr>
              <a:t>模</a:t>
            </a:r>
            <a:r>
              <a:rPr lang="zh-CN" altLang="zh-CN" sz="2000" dirty="0">
                <a:latin typeface="+mn-ea"/>
              </a:rPr>
              <a:t>板代码：</a:t>
            </a:r>
          </a:p>
          <a:p>
            <a:pPr marL="0" indent="0">
              <a:buNone/>
            </a:pPr>
            <a:r>
              <a:rPr lang="en-US" altLang="zh-CN" sz="2000" dirty="0">
                <a:latin typeface="+mn-ea"/>
              </a:rPr>
              <a:t>&lt;input :value="cartItem.quantity" </a:t>
            </a:r>
            <a:endParaRPr lang="zh-CN" altLang="zh-CN" sz="2000" dirty="0"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latin typeface="+mn-ea"/>
              </a:rPr>
              <a:t>  </a:t>
            </a:r>
            <a:r>
              <a:rPr lang="en-US" altLang="zh-CN" sz="2000" b="1" dirty="0">
                <a:latin typeface="+mn-ea"/>
              </a:rPr>
              <a:t> @input= "setQuantity($event,cartItem.id)"</a:t>
            </a:r>
            <a:r>
              <a:rPr lang="en-US" altLang="zh-CN" sz="2000" dirty="0">
                <a:latin typeface="+mn-ea"/>
              </a:rPr>
              <a:t> /&gt;  </a:t>
            </a:r>
            <a:endParaRPr lang="zh-CN" altLang="zh-CN" sz="2000" dirty="0"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latin typeface="+mn-ea"/>
              </a:rPr>
              <a:t> </a:t>
            </a:r>
            <a:endParaRPr lang="zh-CN" altLang="zh-CN" sz="2000" dirty="0">
              <a:latin typeface="+mn-ea"/>
            </a:endParaRPr>
          </a:p>
          <a:p>
            <a:pPr marL="0" indent="0">
              <a:buNone/>
            </a:pPr>
            <a:r>
              <a:rPr lang="zh-CN" altLang="zh-CN" sz="2000" dirty="0">
                <a:latin typeface="+mn-ea"/>
              </a:rPr>
              <a:t>脚本代码：</a:t>
            </a:r>
          </a:p>
          <a:p>
            <a:pPr marL="0" indent="0">
              <a:buNone/>
            </a:pPr>
            <a:r>
              <a:rPr lang="en-US" altLang="zh-CN" sz="2000" dirty="0">
                <a:latin typeface="+mn-ea"/>
              </a:rPr>
              <a:t>setQuantity(e,id){</a:t>
            </a:r>
            <a:endParaRPr lang="zh-CN" altLang="zh-CN" sz="2000" dirty="0"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latin typeface="+mn-ea"/>
              </a:rPr>
              <a:t>  this.$store.commit('</a:t>
            </a:r>
            <a:r>
              <a:rPr lang="en-US" altLang="zh-CN" sz="2000" b="1" dirty="0">
                <a:latin typeface="+mn-ea"/>
              </a:rPr>
              <a:t>setQuantity</a:t>
            </a:r>
            <a:r>
              <a:rPr lang="en-US" altLang="zh-CN" sz="2000" dirty="0">
                <a:latin typeface="+mn-ea"/>
              </a:rPr>
              <a:t>',{id:id,quantity:e.target.value})</a:t>
            </a:r>
            <a:endParaRPr lang="zh-CN" altLang="zh-CN" sz="2000" dirty="0"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latin typeface="+mn-ea"/>
              </a:rPr>
              <a:t>}</a:t>
            </a:r>
            <a:endParaRPr lang="zh-CN" altLang="zh-CN" sz="2000" dirty="0">
              <a:latin typeface="+mn-ea"/>
            </a:endParaRPr>
          </a:p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6264188" y="1569175"/>
            <a:ext cx="264687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hangingPunct="0"/>
            <a:r>
              <a:rPr lang="en-US" altLang="zh-CN" sz="2400" dirty="0" smtClean="0"/>
              <a:t>ShoppingCart.Vue</a:t>
            </a:r>
            <a:endParaRPr lang="zh-CN" altLang="zh-CN" sz="2400" dirty="0"/>
          </a:p>
        </p:txBody>
      </p:sp>
      <p:pic>
        <p:nvPicPr>
          <p:cNvPr id="5" name="图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013176"/>
            <a:ext cx="3816424" cy="160461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2405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400" b="1" dirty="0">
                <a:effectLst/>
              </a:rPr>
              <a:t>15.2  </a:t>
            </a:r>
            <a:r>
              <a:rPr lang="zh-CN" altLang="zh-CN" sz="4400" b="1" dirty="0">
                <a:effectLst/>
              </a:rPr>
              <a:t>前端开发技巧</a:t>
            </a:r>
            <a:r>
              <a:rPr lang="en-US" altLang="zh-CN" sz="4400" b="1" dirty="0">
                <a:effectLst/>
              </a:rPr>
              <a:t>-</a:t>
            </a:r>
            <a:r>
              <a:rPr lang="zh-CN" altLang="en-US" sz="4400" b="1" dirty="0">
                <a:effectLst/>
              </a:rPr>
              <a:t>状态同步</a:t>
            </a:r>
            <a:endParaRPr lang="zh-CN" altLang="en-US" sz="4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模</a:t>
            </a:r>
            <a:r>
              <a:rPr lang="zh-CN" altLang="en-US" dirty="0" smtClean="0"/>
              <a:t>板代码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sz="2000" dirty="0" smtClean="0">
                <a:solidFill>
                  <a:srgbClr val="0070C0"/>
                </a:solidFill>
                <a:latin typeface="+mn-ea"/>
              </a:rPr>
              <a:t>总</a:t>
            </a:r>
            <a:r>
              <a:rPr lang="zh-CN" altLang="en-US" sz="2000" dirty="0">
                <a:solidFill>
                  <a:srgbClr val="0070C0"/>
                </a:solidFill>
                <a:latin typeface="+mn-ea"/>
              </a:rPr>
              <a:t>金额* </a:t>
            </a: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{{currency(totalPrice,2</a:t>
            </a:r>
            <a:r>
              <a:rPr lang="en-US" altLang="zh-CN" sz="2000" dirty="0" smtClean="0">
                <a:solidFill>
                  <a:srgbClr val="0070C0"/>
                </a:solidFill>
                <a:latin typeface="+mn-ea"/>
              </a:rPr>
              <a:t>)}}</a:t>
            </a:r>
          </a:p>
          <a:p>
            <a:endParaRPr lang="en-US" altLang="zh-CN" dirty="0" smtClean="0"/>
          </a:p>
          <a:p>
            <a:r>
              <a:rPr lang="zh-CN" altLang="en-US" dirty="0"/>
              <a:t>脚</a:t>
            </a:r>
            <a:r>
              <a:rPr lang="zh-CN" altLang="en-US" dirty="0" smtClean="0"/>
              <a:t>本代码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 computed: {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      ...mapState(['customer']),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      ...mapState({cartItems:state=&gt;state.cart.items}),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      ...mapGetters(['totalPrice','cartSize'])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 </a:t>
            </a:r>
            <a:r>
              <a:rPr lang="en-US" altLang="zh-CN" sz="2000" dirty="0" smtClean="0">
                <a:solidFill>
                  <a:srgbClr val="0070C0"/>
                </a:solidFill>
                <a:latin typeface="+mn-ea"/>
              </a:rPr>
              <a:t>}</a:t>
            </a:r>
            <a:endParaRPr lang="zh-CN" altLang="en-US" sz="2000" dirty="0">
              <a:solidFill>
                <a:srgbClr val="0070C0"/>
              </a:solidFill>
              <a:latin typeface="+mn-ea"/>
            </a:endParaRPr>
          </a:p>
        </p:txBody>
      </p:sp>
      <p:pic>
        <p:nvPicPr>
          <p:cNvPr id="4" name="图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013176"/>
            <a:ext cx="3816424" cy="16046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6264188" y="1569175"/>
            <a:ext cx="264687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hangingPunct="0"/>
            <a:r>
              <a:rPr lang="en-US" altLang="zh-CN" sz="2400" dirty="0" smtClean="0"/>
              <a:t>ShoppingCart.Vue</a:t>
            </a:r>
            <a:endParaRPr lang="zh-CN" altLang="zh-CN" sz="2400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53908267"/>
      </p:ext>
    </p:extLst>
  </p:cSld>
  <p:clrMapOvr>
    <a:masterClrMapping/>
  </p:clrMapOvr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400" b="1" dirty="0">
                <a:effectLst/>
              </a:rPr>
              <a:t>15.2  </a:t>
            </a:r>
            <a:r>
              <a:rPr lang="zh-CN" altLang="zh-CN" sz="4400" b="1" dirty="0">
                <a:effectLst/>
              </a:rPr>
              <a:t>前端开发技巧</a:t>
            </a:r>
            <a:r>
              <a:rPr lang="en-US" altLang="zh-CN" sz="4400" b="1" dirty="0">
                <a:effectLst/>
              </a:rPr>
              <a:t>-</a:t>
            </a:r>
            <a:r>
              <a:rPr lang="zh-CN" altLang="en-US" sz="4400" b="1" dirty="0">
                <a:effectLst/>
              </a:rPr>
              <a:t>状态同步</a:t>
            </a:r>
            <a:endParaRPr lang="zh-CN" altLang="en-US" sz="4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1800" dirty="0">
                <a:latin typeface="+mn-ea"/>
              </a:rPr>
              <a:t>删</a:t>
            </a:r>
            <a:r>
              <a:rPr lang="zh-CN" altLang="en-US" sz="1800" dirty="0" smtClean="0">
                <a:latin typeface="+mn-ea"/>
              </a:rPr>
              <a:t>除商品</a:t>
            </a:r>
            <a:endParaRPr lang="en-US" altLang="zh-CN" sz="1800" dirty="0" smtClean="0">
              <a:latin typeface="+mn-ea"/>
            </a:endParaRPr>
          </a:p>
          <a:p>
            <a:pPr marL="0" indent="0">
              <a:buNone/>
            </a:pPr>
            <a:r>
              <a:rPr lang="zh-CN" altLang="zh-CN" sz="1600" dirty="0" smtClean="0">
                <a:latin typeface="+mn-ea"/>
              </a:rPr>
              <a:t>模</a:t>
            </a:r>
            <a:r>
              <a:rPr lang="zh-CN" altLang="zh-CN" sz="1600" dirty="0">
                <a:latin typeface="+mn-ea"/>
              </a:rPr>
              <a:t>板代码：</a:t>
            </a: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&lt;input type="checkbox" :value="cartItem.id"  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      v-model="selectedItems"&gt;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 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&lt;button @Click = "deleteCartItems()"&gt;</a:t>
            </a:r>
            <a:r>
              <a:rPr lang="zh-CN" altLang="zh-CN" sz="1600" dirty="0">
                <a:latin typeface="+mn-ea"/>
              </a:rPr>
              <a:t>删除选中商品</a:t>
            </a:r>
            <a:r>
              <a:rPr lang="en-US" altLang="zh-CN" sz="1600" dirty="0">
                <a:latin typeface="+mn-ea"/>
              </a:rPr>
              <a:t>&lt;/button&gt;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 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zh-CN" altLang="zh-CN" sz="1600" dirty="0">
                <a:latin typeface="+mn-ea"/>
              </a:rPr>
              <a:t>脚本代码：</a:t>
            </a: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deleteCartItems(){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this.selectedItems.forEach((id)=&gt;{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</a:t>
            </a:r>
            <a:r>
              <a:rPr lang="en-US" altLang="zh-CN" sz="1600" b="1" dirty="0">
                <a:latin typeface="+mn-ea"/>
              </a:rPr>
              <a:t> this.deleteCartItem(id)</a:t>
            </a:r>
            <a:r>
              <a:rPr lang="en-US" altLang="zh-CN" sz="1600" dirty="0">
                <a:latin typeface="+mn-ea"/>
              </a:rPr>
              <a:t>  //</a:t>
            </a:r>
            <a:r>
              <a:rPr lang="zh-CN" altLang="zh-CN" sz="1600" dirty="0">
                <a:latin typeface="+mn-ea"/>
              </a:rPr>
              <a:t>向仓库提交更新函数</a:t>
            </a: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})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}, 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...mapMutations(['pushItemToCart','</a:t>
            </a:r>
            <a:r>
              <a:rPr lang="en-US" altLang="zh-CN" sz="1600" b="1" dirty="0">
                <a:latin typeface="+mn-ea"/>
              </a:rPr>
              <a:t>deleteCartItem</a:t>
            </a:r>
            <a:r>
              <a:rPr lang="en-US" altLang="zh-CN" sz="1600" dirty="0">
                <a:latin typeface="+mn-ea"/>
              </a:rPr>
              <a:t>'])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endParaRPr lang="zh-CN" altLang="en-US" sz="1600" dirty="0"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264188" y="1569175"/>
            <a:ext cx="264687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hangingPunct="0"/>
            <a:r>
              <a:rPr lang="en-US" altLang="zh-CN" sz="2400" dirty="0" smtClean="0"/>
              <a:t>ShoppingCart.Vue</a:t>
            </a:r>
            <a:endParaRPr lang="zh-CN" altLang="zh-CN" sz="2400" dirty="0"/>
          </a:p>
        </p:txBody>
      </p:sp>
      <p:pic>
        <p:nvPicPr>
          <p:cNvPr id="5" name="图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351" y="3717032"/>
            <a:ext cx="3600400" cy="160461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6689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400" b="1" dirty="0" smtClean="0">
                <a:effectLst/>
              </a:rPr>
              <a:t>15.2  </a:t>
            </a:r>
            <a:r>
              <a:rPr lang="zh-CN" altLang="zh-CN" sz="4400" b="1" dirty="0" smtClean="0">
                <a:effectLst/>
              </a:rPr>
              <a:t>前端开发技巧</a:t>
            </a:r>
            <a:r>
              <a:rPr lang="en-US" altLang="zh-CN" sz="4400" b="1" dirty="0" smtClean="0">
                <a:effectLst/>
              </a:rPr>
              <a:t>-</a:t>
            </a:r>
            <a:r>
              <a:rPr lang="zh-CN" altLang="en-US" sz="4400" b="1" dirty="0" smtClean="0">
                <a:effectLst/>
              </a:rPr>
              <a:t>路由管理</a:t>
            </a:r>
            <a:endParaRPr lang="zh-CN" altLang="en-US" sz="4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600" dirty="0" smtClean="0">
                <a:latin typeface="+mn-ea"/>
              </a:rPr>
              <a:t>ShoppingCart</a:t>
            </a:r>
            <a:r>
              <a:rPr lang="zh-CN" altLang="en-US" sz="1600" dirty="0" smtClean="0">
                <a:latin typeface="+mn-ea"/>
              </a:rPr>
              <a:t>组件的路由</a:t>
            </a:r>
            <a:endParaRPr lang="en-US" altLang="zh-CN" sz="1600" dirty="0" smtClean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 smtClean="0">
                <a:solidFill>
                  <a:srgbClr val="0070C0"/>
                </a:solidFill>
                <a:latin typeface="+mn-ea"/>
              </a:rPr>
              <a:t>   </a:t>
            </a:r>
            <a:r>
              <a:rPr lang="en-US" altLang="zh-CN" sz="1600" dirty="0">
                <a:solidFill>
                  <a:srgbClr val="0070C0"/>
                </a:solidFill>
                <a:latin typeface="+mn-ea"/>
              </a:rPr>
              <a:t>{</a:t>
            </a:r>
            <a:endParaRPr lang="zh-CN" altLang="zh-CN" sz="16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solidFill>
                  <a:srgbClr val="0070C0"/>
                </a:solidFill>
                <a:latin typeface="+mn-ea"/>
              </a:rPr>
              <a:t>      path: '/cart',</a:t>
            </a:r>
            <a:endParaRPr lang="zh-CN" altLang="zh-CN" sz="16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solidFill>
                  <a:srgbClr val="0070C0"/>
                </a:solidFill>
                <a:latin typeface="+mn-ea"/>
              </a:rPr>
              <a:t>      component:  Shoppingcart,</a:t>
            </a:r>
            <a:endParaRPr lang="zh-CN" altLang="zh-CN" sz="16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solidFill>
                  <a:srgbClr val="0070C0"/>
                </a:solidFill>
                <a:latin typeface="+mn-ea"/>
              </a:rPr>
              <a:t>      meta: {title: '</a:t>
            </a:r>
            <a:r>
              <a:rPr lang="zh-CN" altLang="zh-CN" sz="1600" dirty="0">
                <a:solidFill>
                  <a:srgbClr val="0070C0"/>
                </a:solidFill>
                <a:latin typeface="+mn-ea"/>
              </a:rPr>
              <a:t>购物车</a:t>
            </a:r>
            <a:r>
              <a:rPr lang="en-US" altLang="zh-CN" sz="1600" dirty="0">
                <a:solidFill>
                  <a:srgbClr val="0070C0"/>
                </a:solidFill>
                <a:latin typeface="+mn-ea"/>
              </a:rPr>
              <a:t>'}</a:t>
            </a:r>
            <a:endParaRPr lang="zh-CN" altLang="zh-CN" sz="16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solidFill>
                  <a:srgbClr val="0070C0"/>
                </a:solidFill>
                <a:latin typeface="+mn-ea"/>
              </a:rPr>
              <a:t>    }</a:t>
            </a:r>
            <a:endParaRPr lang="en-US" altLang="zh-CN" sz="1600" dirty="0" smtClean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 smtClean="0">
                <a:solidFill>
                  <a:srgbClr val="0070C0"/>
                </a:solidFill>
                <a:latin typeface="+mn-ea"/>
              </a:rPr>
              <a:t>   {</a:t>
            </a:r>
            <a:endParaRPr lang="zh-CN" altLang="zh-CN" sz="16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solidFill>
                  <a:srgbClr val="0070C0"/>
                </a:solidFill>
                <a:latin typeface="+mn-ea"/>
              </a:rPr>
              <a:t>      path: '/cart/:opt/:id',</a:t>
            </a:r>
            <a:endParaRPr lang="zh-CN" altLang="zh-CN" sz="16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solidFill>
                  <a:srgbClr val="0070C0"/>
                </a:solidFill>
                <a:latin typeface="+mn-ea"/>
              </a:rPr>
              <a:t>      component:  Shoppingcart,</a:t>
            </a:r>
            <a:endParaRPr lang="zh-CN" altLang="zh-CN" sz="16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solidFill>
                  <a:srgbClr val="0070C0"/>
                </a:solidFill>
                <a:latin typeface="+mn-ea"/>
              </a:rPr>
              <a:t>      meta: {title: '</a:t>
            </a:r>
            <a:r>
              <a:rPr lang="zh-CN" altLang="zh-CN" sz="1600" dirty="0">
                <a:solidFill>
                  <a:srgbClr val="0070C0"/>
                </a:solidFill>
                <a:latin typeface="+mn-ea"/>
              </a:rPr>
              <a:t>购物车</a:t>
            </a:r>
            <a:r>
              <a:rPr lang="en-US" altLang="zh-CN" sz="1600" dirty="0">
                <a:solidFill>
                  <a:srgbClr val="0070C0"/>
                </a:solidFill>
                <a:latin typeface="+mn-ea"/>
              </a:rPr>
              <a:t>'},</a:t>
            </a:r>
            <a:endParaRPr lang="zh-CN" altLang="zh-CN" sz="16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solidFill>
                  <a:srgbClr val="0070C0"/>
                </a:solidFill>
                <a:latin typeface="+mn-ea"/>
              </a:rPr>
              <a:t>      props: true</a:t>
            </a:r>
            <a:endParaRPr lang="zh-CN" altLang="zh-CN" sz="16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solidFill>
                  <a:srgbClr val="0070C0"/>
                </a:solidFill>
                <a:latin typeface="+mn-ea"/>
              </a:rPr>
              <a:t>    </a:t>
            </a:r>
            <a:r>
              <a:rPr lang="en-US" altLang="zh-CN" sz="1600" dirty="0" smtClean="0">
                <a:solidFill>
                  <a:srgbClr val="0070C0"/>
                </a:solidFill>
                <a:latin typeface="+mn-ea"/>
              </a:rPr>
              <a:t>}</a:t>
            </a:r>
            <a:endParaRPr lang="zh-CN" altLang="en-US" sz="1600" dirty="0">
              <a:solidFill>
                <a:srgbClr val="0070C0"/>
              </a:solidFill>
              <a:latin typeface="+mn-ea"/>
            </a:endParaRPr>
          </a:p>
        </p:txBody>
      </p:sp>
      <p:pic>
        <p:nvPicPr>
          <p:cNvPr id="4" name="图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365104"/>
            <a:ext cx="2063750" cy="1422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611560" y="5263054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/>
              <a:t>在</a:t>
            </a:r>
            <a:r>
              <a:rPr lang="en-US" altLang="zh-CN" dirty="0"/>
              <a:t>Itemdetail</a:t>
            </a:r>
            <a:r>
              <a:rPr lang="zh-CN" altLang="zh-CN" dirty="0"/>
              <a:t>组件中，为“购买”图片设置了如下链接</a:t>
            </a:r>
            <a:r>
              <a:rPr lang="zh-CN" altLang="zh-CN" dirty="0" smtClean="0"/>
              <a:t>：</a:t>
            </a:r>
            <a:endParaRPr lang="en-US" altLang="zh-CN" dirty="0" smtClean="0"/>
          </a:p>
          <a:p>
            <a:endParaRPr lang="zh-CN" altLang="zh-CN" dirty="0"/>
          </a:p>
          <a:p>
            <a:r>
              <a:rPr lang="en-US" altLang="zh-CN" dirty="0">
                <a:solidFill>
                  <a:srgbClr val="0070C0"/>
                </a:solidFill>
                <a:latin typeface="+mn-ea"/>
              </a:rPr>
              <a:t>&lt;router-link </a:t>
            </a:r>
            <a:r>
              <a:rPr lang="en-US" altLang="zh-CN" b="1" dirty="0">
                <a:solidFill>
                  <a:srgbClr val="0070C0"/>
                </a:solidFill>
                <a:latin typeface="+mn-ea"/>
              </a:rPr>
              <a:t>:to="'/cart/addItem/'+item.id"</a:t>
            </a:r>
            <a:r>
              <a:rPr lang="en-US" altLang="zh-CN" dirty="0">
                <a:solidFill>
                  <a:srgbClr val="0070C0"/>
                </a:solidFill>
                <a:latin typeface="+mn-ea"/>
              </a:rPr>
              <a:t>&gt;</a:t>
            </a:r>
            <a:endParaRPr lang="zh-CN" altLang="zh-CN" dirty="0">
              <a:solidFill>
                <a:srgbClr val="0070C0"/>
              </a:solidFill>
              <a:latin typeface="+mn-ea"/>
            </a:endParaRPr>
          </a:p>
          <a:p>
            <a:r>
              <a:rPr lang="en-US" altLang="zh-CN" dirty="0">
                <a:solidFill>
                  <a:srgbClr val="0070C0"/>
                </a:solidFill>
                <a:latin typeface="+mn-ea"/>
              </a:rPr>
              <a:t>&lt;img height="18" :src="getImage('catalog/buynow.gif')"  border="0"/&gt;</a:t>
            </a:r>
            <a:endParaRPr lang="zh-CN" altLang="zh-CN" dirty="0">
              <a:solidFill>
                <a:srgbClr val="0070C0"/>
              </a:solidFill>
              <a:latin typeface="+mn-ea"/>
            </a:endParaRPr>
          </a:p>
          <a:p>
            <a:r>
              <a:rPr lang="en-US" altLang="zh-CN" dirty="0">
                <a:solidFill>
                  <a:srgbClr val="0070C0"/>
                </a:solidFill>
                <a:latin typeface="+mn-ea"/>
              </a:rPr>
              <a:t>&lt;/router-link&gt;</a:t>
            </a:r>
            <a:endParaRPr lang="zh-CN" altLang="zh-CN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323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400" b="1" dirty="0">
                <a:effectLst/>
              </a:rPr>
              <a:t>15.2  </a:t>
            </a:r>
            <a:r>
              <a:rPr lang="zh-CN" altLang="zh-CN" sz="4400" b="1" dirty="0">
                <a:effectLst/>
              </a:rPr>
              <a:t>前端开发技巧</a:t>
            </a:r>
            <a:r>
              <a:rPr lang="en-US" altLang="zh-CN" sz="4400" b="1" dirty="0">
                <a:effectLst/>
              </a:rPr>
              <a:t>-</a:t>
            </a:r>
            <a:r>
              <a:rPr lang="zh-CN" altLang="en-US" sz="4400" b="1" dirty="0">
                <a:effectLst/>
              </a:rPr>
              <a:t>路由管理</a:t>
            </a:r>
            <a:endParaRPr lang="zh-CN" altLang="en-US" sz="4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zh-CN" altLang="zh-CN" sz="3300" dirty="0"/>
              <a:t>在</a:t>
            </a:r>
            <a:r>
              <a:rPr lang="en-US" altLang="zh-CN" sz="3300" dirty="0"/>
              <a:t>ShoppingCart</a:t>
            </a:r>
            <a:r>
              <a:rPr lang="zh-CN" altLang="zh-CN" sz="3300" dirty="0"/>
              <a:t>组件的</a:t>
            </a:r>
            <a:r>
              <a:rPr lang="en-US" altLang="zh-CN" sz="3300" dirty="0"/>
              <a:t>created()</a:t>
            </a:r>
            <a:r>
              <a:rPr lang="zh-CN" altLang="zh-CN" sz="3300" dirty="0"/>
              <a:t>钩子函数中，会把</a:t>
            </a:r>
            <a:r>
              <a:rPr lang="en-US" altLang="zh-CN" sz="3300" dirty="0"/>
              <a:t>id</a:t>
            </a:r>
            <a:r>
              <a:rPr lang="zh-CN" altLang="zh-CN" sz="3300" dirty="0"/>
              <a:t>为</a:t>
            </a:r>
            <a:r>
              <a:rPr lang="en-US" altLang="zh-CN" sz="3300" dirty="0"/>
              <a:t>116</a:t>
            </a:r>
            <a:r>
              <a:rPr lang="zh-CN" altLang="zh-CN" sz="3300" dirty="0"/>
              <a:t>的商品加入到购物车中</a:t>
            </a:r>
            <a:r>
              <a:rPr lang="zh-CN" altLang="zh-CN" sz="3300" dirty="0" smtClean="0"/>
              <a:t>：</a:t>
            </a:r>
            <a:endParaRPr lang="en-US" altLang="zh-CN" sz="3300" dirty="0" smtClean="0"/>
          </a:p>
          <a:p>
            <a:endParaRPr lang="zh-CN" altLang="zh-CN" dirty="0"/>
          </a:p>
          <a:p>
            <a:pPr marL="0" indent="0">
              <a:buNone/>
            </a:pPr>
            <a:r>
              <a:rPr lang="en-US" altLang="zh-CN" sz="2900" dirty="0">
                <a:solidFill>
                  <a:srgbClr val="0070C0"/>
                </a:solidFill>
                <a:latin typeface="+mn-ea"/>
              </a:rPr>
              <a:t>    props:['opt','id'],</a:t>
            </a:r>
            <a:endParaRPr lang="zh-CN" altLang="zh-CN" sz="29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2900" dirty="0">
                <a:solidFill>
                  <a:srgbClr val="0070C0"/>
                </a:solidFill>
                <a:latin typeface="+mn-ea"/>
              </a:rPr>
              <a:t> </a:t>
            </a:r>
            <a:endParaRPr lang="zh-CN" altLang="zh-CN" sz="29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2900" dirty="0">
                <a:solidFill>
                  <a:srgbClr val="0070C0"/>
                </a:solidFill>
                <a:latin typeface="+mn-ea"/>
              </a:rPr>
              <a:t>    async created(){</a:t>
            </a:r>
            <a:endParaRPr lang="zh-CN" altLang="zh-CN" sz="29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2900" dirty="0">
                <a:solidFill>
                  <a:srgbClr val="0070C0"/>
                </a:solidFill>
                <a:latin typeface="+mn-ea"/>
              </a:rPr>
              <a:t>      if(this.opt==="addItem"){</a:t>
            </a:r>
            <a:endParaRPr lang="zh-CN" altLang="zh-CN" sz="29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2900" dirty="0">
                <a:solidFill>
                  <a:srgbClr val="0070C0"/>
                </a:solidFill>
                <a:latin typeface="+mn-ea"/>
              </a:rPr>
              <a:t>        this.isLoading='</a:t>
            </a:r>
            <a:r>
              <a:rPr lang="zh-CN" altLang="zh-CN" sz="2900" dirty="0">
                <a:solidFill>
                  <a:srgbClr val="0070C0"/>
                </a:solidFill>
                <a:latin typeface="+mn-ea"/>
              </a:rPr>
              <a:t>页面加载中</a:t>
            </a:r>
            <a:r>
              <a:rPr lang="en-US" altLang="zh-CN" sz="2900" dirty="0">
                <a:solidFill>
                  <a:srgbClr val="0070C0"/>
                </a:solidFill>
                <a:latin typeface="+mn-ea"/>
              </a:rPr>
              <a:t>...'</a:t>
            </a:r>
            <a:endParaRPr lang="zh-CN" altLang="zh-CN" sz="29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2900" dirty="0">
                <a:solidFill>
                  <a:srgbClr val="0070C0"/>
                </a:solidFill>
                <a:latin typeface="+mn-ea"/>
              </a:rPr>
              <a:t>        try{</a:t>
            </a:r>
            <a:endParaRPr lang="zh-CN" altLang="zh-CN" sz="29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2900" dirty="0">
                <a:solidFill>
                  <a:srgbClr val="0070C0"/>
                </a:solidFill>
                <a:latin typeface="+mn-ea"/>
              </a:rPr>
              <a:t>          let item= await this.findItemById(this.id)</a:t>
            </a:r>
            <a:endParaRPr lang="zh-CN" altLang="zh-CN" sz="29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2900" dirty="0">
                <a:solidFill>
                  <a:srgbClr val="00B050"/>
                </a:solidFill>
                <a:latin typeface="+mn-ea"/>
              </a:rPr>
              <a:t>          //</a:t>
            </a:r>
            <a:r>
              <a:rPr lang="zh-CN" altLang="zh-CN" sz="2900" dirty="0">
                <a:solidFill>
                  <a:srgbClr val="00B050"/>
                </a:solidFill>
                <a:latin typeface="+mn-ea"/>
              </a:rPr>
              <a:t>向购物车加入商品</a:t>
            </a:r>
          </a:p>
          <a:p>
            <a:pPr marL="0" indent="0">
              <a:buNone/>
            </a:pPr>
            <a:r>
              <a:rPr lang="en-US" altLang="zh-CN" sz="2900" dirty="0">
                <a:solidFill>
                  <a:srgbClr val="0070C0"/>
                </a:solidFill>
                <a:latin typeface="+mn-ea"/>
              </a:rPr>
              <a:t>          this.pushItemToCart({id:this.id, name:item.name, </a:t>
            </a:r>
            <a:endParaRPr lang="zh-CN" altLang="zh-CN" sz="29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2900" dirty="0">
                <a:solidFill>
                  <a:srgbClr val="0070C0"/>
                </a:solidFill>
                <a:latin typeface="+mn-ea"/>
              </a:rPr>
              <a:t>            basePrice:item.basePrice,</a:t>
            </a:r>
            <a:endParaRPr lang="zh-CN" altLang="zh-CN" sz="29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2900" dirty="0">
                <a:solidFill>
                  <a:srgbClr val="0070C0"/>
                </a:solidFill>
                <a:latin typeface="+mn-ea"/>
              </a:rPr>
              <a:t>            unitPrice:item.basePrice, quantity:1})</a:t>
            </a:r>
            <a:endParaRPr lang="zh-CN" altLang="zh-CN" sz="29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2900" dirty="0">
                <a:solidFill>
                  <a:srgbClr val="0070C0"/>
                </a:solidFill>
                <a:latin typeface="+mn-ea"/>
              </a:rPr>
              <a:t>          this.isLoading=''  </a:t>
            </a:r>
            <a:endParaRPr lang="zh-CN" altLang="zh-CN" sz="29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2900" dirty="0">
                <a:solidFill>
                  <a:srgbClr val="0070C0"/>
                </a:solidFill>
                <a:latin typeface="+mn-ea"/>
              </a:rPr>
              <a:t>        }catch(err){</a:t>
            </a:r>
            <a:endParaRPr lang="zh-CN" altLang="zh-CN" sz="29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2900" dirty="0">
                <a:solidFill>
                  <a:srgbClr val="0070C0"/>
                </a:solidFill>
                <a:latin typeface="+mn-ea"/>
              </a:rPr>
              <a:t>          this.isLoading=''</a:t>
            </a:r>
            <a:endParaRPr lang="zh-CN" altLang="zh-CN" sz="29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2900" dirty="0">
                <a:solidFill>
                  <a:srgbClr val="0070C0"/>
                </a:solidFill>
                <a:latin typeface="+mn-ea"/>
              </a:rPr>
              <a:t>          console.log(err)</a:t>
            </a:r>
            <a:endParaRPr lang="zh-CN" altLang="zh-CN" sz="29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2900" dirty="0">
                <a:solidFill>
                  <a:srgbClr val="0070C0"/>
                </a:solidFill>
                <a:latin typeface="+mn-ea"/>
              </a:rPr>
              <a:t>        }    </a:t>
            </a:r>
            <a:endParaRPr lang="zh-CN" altLang="zh-CN" sz="29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2900" dirty="0">
                <a:solidFill>
                  <a:srgbClr val="0070C0"/>
                </a:solidFill>
                <a:latin typeface="+mn-ea"/>
              </a:rPr>
              <a:t>      }</a:t>
            </a:r>
            <a:endParaRPr lang="zh-CN" altLang="zh-CN" sz="29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2900" dirty="0">
                <a:solidFill>
                  <a:srgbClr val="0070C0"/>
                </a:solidFill>
                <a:latin typeface="+mn-ea"/>
              </a:rPr>
              <a:t>    }</a:t>
            </a:r>
            <a:endParaRPr lang="zh-CN" altLang="zh-CN" sz="2900" dirty="0">
              <a:solidFill>
                <a:srgbClr val="0070C0"/>
              </a:solidFill>
              <a:latin typeface="+mn-ea"/>
            </a:endParaRP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1551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400" b="1" dirty="0">
                <a:effectLst/>
              </a:rPr>
              <a:t>15.2  </a:t>
            </a:r>
            <a:r>
              <a:rPr lang="zh-CN" altLang="zh-CN" sz="4400" b="1" dirty="0">
                <a:effectLst/>
              </a:rPr>
              <a:t>前端开发技巧</a:t>
            </a:r>
            <a:r>
              <a:rPr lang="en-US" altLang="zh-CN" sz="4400" b="1" dirty="0" smtClean="0">
                <a:effectLst/>
              </a:rPr>
              <a:t>-</a:t>
            </a:r>
            <a:r>
              <a:rPr lang="zh-CN" altLang="en-US" sz="4400" b="1" dirty="0" smtClean="0">
                <a:effectLst/>
              </a:rPr>
              <a:t>登录流程</a:t>
            </a:r>
            <a:endParaRPr lang="zh-CN" altLang="en-US" sz="4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zh-CN" dirty="0"/>
              <a:t>如果用户尚未登录网站，</a:t>
            </a:r>
            <a:r>
              <a:rPr lang="en-US" altLang="zh-CN" dirty="0"/>
              <a:t>Header</a:t>
            </a:r>
            <a:r>
              <a:rPr lang="zh-CN" altLang="zh-CN" dirty="0"/>
              <a:t>组件会生成“登录”链接，代码如下：</a:t>
            </a:r>
          </a:p>
          <a:p>
            <a:pPr marL="0" indent="0">
              <a:buNone/>
            </a:pPr>
            <a:r>
              <a:rPr lang="en-US" altLang="zh-CN" sz="1600" dirty="0">
                <a:solidFill>
                  <a:srgbClr val="0070C0"/>
                </a:solidFill>
                <a:latin typeface="+mn-ea"/>
              </a:rPr>
              <a:t>&lt;router-link </a:t>
            </a:r>
            <a:endParaRPr lang="zh-CN" altLang="zh-CN" sz="16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solidFill>
                  <a:srgbClr val="0070C0"/>
                </a:solidFill>
                <a:latin typeface="+mn-ea"/>
              </a:rPr>
              <a:t>  </a:t>
            </a:r>
            <a:r>
              <a:rPr lang="en-US" altLang="zh-CN" sz="1600" b="1" dirty="0">
                <a:solidFill>
                  <a:srgbClr val="0070C0"/>
                </a:solidFill>
                <a:latin typeface="+mn-ea"/>
              </a:rPr>
              <a:t>:to="{path:'/login', query: {originalPath: $route.fullPath</a:t>
            </a:r>
            <a:r>
              <a:rPr lang="en-US" altLang="zh-CN" sz="1600" b="1" dirty="0" smtClean="0">
                <a:solidFill>
                  <a:srgbClr val="0070C0"/>
                </a:solidFill>
                <a:latin typeface="+mn-ea"/>
              </a:rPr>
              <a:t>}}</a:t>
            </a:r>
            <a:r>
              <a:rPr lang="en-US" altLang="zh-CN" sz="1600" dirty="0" smtClean="0">
                <a:solidFill>
                  <a:srgbClr val="0070C0"/>
                </a:solidFill>
                <a:latin typeface="+mn-ea"/>
              </a:rPr>
              <a:t>"&gt;  </a:t>
            </a:r>
            <a:r>
              <a:rPr lang="zh-CN" altLang="zh-CN" sz="1600" dirty="0">
                <a:solidFill>
                  <a:srgbClr val="0070C0"/>
                </a:solidFill>
                <a:latin typeface="+mn-ea"/>
              </a:rPr>
              <a:t>登录</a:t>
            </a:r>
            <a:r>
              <a:rPr lang="en-US" altLang="zh-CN" sz="1600" dirty="0">
                <a:solidFill>
                  <a:srgbClr val="0070C0"/>
                </a:solidFill>
                <a:latin typeface="+mn-ea"/>
              </a:rPr>
              <a:t>?</a:t>
            </a:r>
            <a:endParaRPr lang="zh-CN" altLang="zh-CN" sz="16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solidFill>
                  <a:srgbClr val="0070C0"/>
                </a:solidFill>
                <a:latin typeface="+mn-ea"/>
              </a:rPr>
              <a:t>&lt;/router-link&gt;</a:t>
            </a:r>
            <a:endParaRPr lang="zh-CN" altLang="zh-CN" sz="1600" dirty="0">
              <a:solidFill>
                <a:srgbClr val="0070C0"/>
              </a:solidFill>
              <a:latin typeface="+mn-ea"/>
            </a:endParaRPr>
          </a:p>
          <a:p>
            <a:endParaRPr lang="zh-CN" altLang="zh-CN" dirty="0"/>
          </a:p>
          <a:p>
            <a:r>
              <a:rPr lang="en-US" altLang="zh-CN" dirty="0"/>
              <a:t>Login</a:t>
            </a:r>
            <a:r>
              <a:rPr lang="zh-CN" altLang="zh-CN" dirty="0"/>
              <a:t>组件会生成登录页</a:t>
            </a:r>
            <a:r>
              <a:rPr lang="zh-CN" altLang="zh-CN" dirty="0" smtClean="0"/>
              <a:t>面</a:t>
            </a:r>
            <a:endParaRPr lang="zh-CN" altLang="zh-CN" dirty="0"/>
          </a:p>
          <a:p>
            <a:endParaRPr lang="zh-CN" altLang="en-US" dirty="0"/>
          </a:p>
        </p:txBody>
      </p:sp>
      <p:pic>
        <p:nvPicPr>
          <p:cNvPr id="4" name="图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437112"/>
            <a:ext cx="3168352" cy="15121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6477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400" b="1" dirty="0">
                <a:effectLst/>
              </a:rPr>
              <a:t>15.2  </a:t>
            </a:r>
            <a:r>
              <a:rPr lang="zh-CN" altLang="zh-CN" sz="4400" b="1" dirty="0">
                <a:effectLst/>
              </a:rPr>
              <a:t>前端开发技巧</a:t>
            </a:r>
            <a:r>
              <a:rPr lang="en-US" altLang="zh-CN" sz="4400" b="1" dirty="0">
                <a:effectLst/>
              </a:rPr>
              <a:t>-</a:t>
            </a:r>
            <a:r>
              <a:rPr lang="zh-CN" altLang="en-US" sz="4400" b="1" dirty="0">
                <a:effectLst/>
              </a:rPr>
              <a:t>登录流程</a:t>
            </a:r>
            <a:endParaRPr lang="zh-CN" altLang="en-US" sz="4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zh-CN" dirty="0">
                <a:latin typeface="+mn-ea"/>
              </a:rPr>
              <a:t> </a:t>
            </a:r>
            <a:r>
              <a:rPr lang="en-US" altLang="zh-CN" dirty="0" smtClean="0">
                <a:latin typeface="+mn-ea"/>
              </a:rPr>
              <a:t>    async </a:t>
            </a:r>
            <a:r>
              <a:rPr lang="en-US" altLang="zh-CN" dirty="0">
                <a:latin typeface="+mn-ea"/>
              </a:rPr>
              <a:t>doLogin(){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this.error=''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 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if(this.email==='' || this.password===''){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  this.error='</a:t>
            </a:r>
            <a:r>
              <a:rPr lang="zh-CN" altLang="zh-CN" dirty="0">
                <a:latin typeface="+mn-ea"/>
              </a:rPr>
              <a:t>请输入正确的</a:t>
            </a:r>
            <a:r>
              <a:rPr lang="en-US" altLang="zh-CN" dirty="0">
                <a:latin typeface="+mn-ea"/>
              </a:rPr>
              <a:t>EMail</a:t>
            </a:r>
            <a:r>
              <a:rPr lang="zh-CN" altLang="zh-CN" dirty="0">
                <a:latin typeface="+mn-ea"/>
              </a:rPr>
              <a:t>或口令</a:t>
            </a:r>
            <a:r>
              <a:rPr lang="en-US" altLang="zh-CN" dirty="0">
                <a:latin typeface="+mn-ea"/>
              </a:rPr>
              <a:t>.'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  return 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}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 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let customer=null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try{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  customer=await this.authenticate(this.email,this.password)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}catch(err){console.log(err)}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</a:t>
            </a:r>
            <a:endParaRPr lang="zh-CN" altLang="zh-CN" dirty="0"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264188" y="1569175"/>
            <a:ext cx="156966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hangingPunct="0"/>
            <a:r>
              <a:rPr lang="en-US" altLang="zh-CN" sz="2400" dirty="0" smtClean="0"/>
              <a:t>Login.Vue</a:t>
            </a:r>
            <a:endParaRPr lang="zh-CN" altLang="zh-CN" sz="2400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2316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400" b="1" dirty="0">
                <a:effectLst/>
              </a:rPr>
              <a:t>15.2  </a:t>
            </a:r>
            <a:r>
              <a:rPr lang="zh-CN" altLang="zh-CN" sz="4400" b="1" dirty="0">
                <a:effectLst/>
              </a:rPr>
              <a:t>前端开发技巧</a:t>
            </a:r>
            <a:r>
              <a:rPr lang="en-US" altLang="zh-CN" sz="4400" b="1" dirty="0">
                <a:effectLst/>
              </a:rPr>
              <a:t>-</a:t>
            </a:r>
            <a:r>
              <a:rPr lang="zh-CN" altLang="en-US" sz="4400" b="1" dirty="0">
                <a:effectLst/>
              </a:rPr>
              <a:t>登录流程</a:t>
            </a:r>
            <a:endParaRPr lang="zh-CN" altLang="en-US" sz="4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zh-CN" dirty="0" smtClean="0">
                <a:latin typeface="+mn-ea"/>
              </a:rPr>
              <a:t>       if(customer</a:t>
            </a:r>
            <a:r>
              <a:rPr lang="en-US" altLang="zh-CN" dirty="0">
                <a:latin typeface="+mn-ea"/>
              </a:rPr>
              <a:t>!==null){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  this.setCustomer(customer)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  if(this.$route.query.originalPath){   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rgbClr val="00B050"/>
                </a:solidFill>
                <a:latin typeface="+mn-ea"/>
              </a:rPr>
              <a:t>            //</a:t>
            </a:r>
            <a:r>
              <a:rPr lang="zh-CN" altLang="zh-CN" dirty="0">
                <a:solidFill>
                  <a:srgbClr val="00B050"/>
                </a:solidFill>
                <a:latin typeface="+mn-ea"/>
              </a:rPr>
              <a:t>跳转至进入登录页面之前的路由</a:t>
            </a: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    this.$router.replace( this.$route.query.originalPath)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  }else{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rgbClr val="00B050"/>
                </a:solidFill>
                <a:latin typeface="+mn-ea"/>
              </a:rPr>
              <a:t>            //</a:t>
            </a:r>
            <a:r>
              <a:rPr lang="zh-CN" altLang="zh-CN" dirty="0">
                <a:solidFill>
                  <a:srgbClr val="00B050"/>
                </a:solidFill>
                <a:latin typeface="+mn-ea"/>
              </a:rPr>
              <a:t>否则跳转至主页</a:t>
            </a: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    this.$router.replace('/')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  }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}else{   </a:t>
            </a:r>
            <a:r>
              <a:rPr lang="en-US" altLang="zh-CN" dirty="0">
                <a:solidFill>
                  <a:srgbClr val="00B050"/>
                </a:solidFill>
                <a:latin typeface="+mn-ea"/>
              </a:rPr>
              <a:t>//</a:t>
            </a:r>
            <a:r>
              <a:rPr lang="zh-CN" altLang="zh-CN" dirty="0">
                <a:solidFill>
                  <a:srgbClr val="00B050"/>
                </a:solidFill>
                <a:latin typeface="+mn-ea"/>
              </a:rPr>
              <a:t>如果验证失败</a:t>
            </a: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  this.password = ''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  this.error = 'Email</a:t>
            </a:r>
            <a:r>
              <a:rPr lang="zh-CN" altLang="zh-CN" dirty="0">
                <a:latin typeface="+mn-ea"/>
              </a:rPr>
              <a:t>或口令不正确</a:t>
            </a:r>
            <a:r>
              <a:rPr lang="en-US" altLang="zh-CN" dirty="0">
                <a:latin typeface="+mn-ea"/>
              </a:rPr>
              <a:t>'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}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}</a:t>
            </a:r>
            <a:endParaRPr lang="zh-CN" altLang="en-US" dirty="0"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264188" y="1569175"/>
            <a:ext cx="156966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hangingPunct="0"/>
            <a:r>
              <a:rPr lang="en-US" altLang="zh-CN" sz="2400" dirty="0" smtClean="0"/>
              <a:t>Login.Vue</a:t>
            </a:r>
            <a:endParaRPr lang="zh-CN" altLang="zh-CN" sz="2400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7315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2.1.5  v-for</a:t>
            </a:r>
            <a:r>
              <a:rPr lang="zh-CN" altLang="en-US" dirty="0" smtClean="0"/>
              <a:t>指令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v-for</a:t>
            </a:r>
            <a:r>
              <a:rPr lang="zh-CN" altLang="zh-CN" sz="3200" dirty="0"/>
              <a:t>指令能够遍历访问模型中的数组类型或对象类型的变</a:t>
            </a:r>
            <a:r>
              <a:rPr lang="zh-CN" altLang="zh-CN" sz="3200" dirty="0" smtClean="0"/>
              <a:t>量</a:t>
            </a:r>
            <a:r>
              <a:rPr lang="zh-CN" altLang="en-US" sz="3200" dirty="0" smtClean="0"/>
              <a:t>。</a:t>
            </a:r>
            <a:endParaRPr lang="en-US" altLang="zh-CN" sz="3200" dirty="0" smtClean="0"/>
          </a:p>
          <a:p>
            <a:r>
              <a:rPr lang="zh-CN" altLang="zh-CN" sz="3200" dirty="0" smtClean="0"/>
              <a:t>再</a:t>
            </a:r>
            <a:r>
              <a:rPr lang="zh-CN" altLang="zh-CN" sz="3200" dirty="0"/>
              <a:t>联合使用插值表达式，就能把数组中的元素或者对象的属性输出到网页上。</a:t>
            </a:r>
            <a:endParaRPr lang="zh-CN" altLang="en-US" sz="32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1769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200" b="1" dirty="0">
                <a:effectLst/>
              </a:rPr>
              <a:t>15.2  </a:t>
            </a:r>
            <a:r>
              <a:rPr lang="zh-CN" altLang="zh-CN" sz="3200" b="1" dirty="0">
                <a:effectLst/>
              </a:rPr>
              <a:t>前端开发技巧</a:t>
            </a:r>
            <a:r>
              <a:rPr lang="en-US" altLang="zh-CN" sz="3200" b="1" dirty="0" smtClean="0">
                <a:effectLst/>
              </a:rPr>
              <a:t>-</a:t>
            </a:r>
            <a:r>
              <a:rPr lang="zh-CN" altLang="en-US" sz="3200" b="1" dirty="0" smtClean="0">
                <a:effectLst/>
              </a:rPr>
              <a:t>异步处理</a:t>
            </a:r>
            <a:r>
              <a:rPr lang="en-US" altLang="zh-CN" sz="3200" b="1" dirty="0" smtClean="0">
                <a:effectLst/>
              </a:rPr>
              <a:t>Axios</a:t>
            </a:r>
            <a:r>
              <a:rPr lang="zh-CN" altLang="en-US" sz="3200" b="1" dirty="0" smtClean="0">
                <a:effectLst/>
              </a:rPr>
              <a:t>请求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zh-CN" dirty="0"/>
              <a:t>在</a:t>
            </a:r>
            <a:r>
              <a:rPr lang="en-US" altLang="zh-CN" dirty="0"/>
              <a:t>common.js</a:t>
            </a:r>
            <a:r>
              <a:rPr lang="zh-CN" altLang="zh-CN" dirty="0"/>
              <a:t>中定义的</a:t>
            </a:r>
            <a:r>
              <a:rPr lang="en-US" altLang="zh-CN" dirty="0"/>
              <a:t>findItemById()</a:t>
            </a:r>
            <a:r>
              <a:rPr lang="zh-CN" altLang="zh-CN" dirty="0"/>
              <a:t>方法，它根据特定的</a:t>
            </a:r>
            <a:r>
              <a:rPr lang="en-US" altLang="zh-CN" dirty="0"/>
              <a:t>id</a:t>
            </a:r>
            <a:r>
              <a:rPr lang="zh-CN" altLang="zh-CN" dirty="0"/>
              <a:t>查询相应的</a:t>
            </a:r>
            <a:r>
              <a:rPr lang="en-US" altLang="zh-CN" dirty="0"/>
              <a:t>item</a:t>
            </a:r>
            <a:r>
              <a:rPr lang="zh-CN" altLang="zh-CN" dirty="0"/>
              <a:t>商品对象。该方法通过</a:t>
            </a:r>
            <a:r>
              <a:rPr lang="en-US" altLang="zh-CN" dirty="0"/>
              <a:t>async/await</a:t>
            </a:r>
            <a:r>
              <a:rPr lang="zh-CN" altLang="zh-CN" dirty="0"/>
              <a:t>声明为异步方法</a:t>
            </a:r>
            <a:r>
              <a:rPr lang="zh-CN" altLang="zh-CN" dirty="0" smtClean="0"/>
              <a:t>：</a:t>
            </a:r>
            <a:endParaRPr lang="en-US" altLang="zh-CN" dirty="0" smtClean="0"/>
          </a:p>
          <a:p>
            <a:endParaRPr lang="zh-CN" altLang="zh-CN" dirty="0"/>
          </a:p>
          <a:p>
            <a:pPr marL="0" indent="0">
              <a:buNone/>
            </a:pPr>
            <a:r>
              <a:rPr lang="en-US" altLang="zh-CN" sz="1700" dirty="0">
                <a:solidFill>
                  <a:srgbClr val="0070C0"/>
                </a:solidFill>
                <a:latin typeface="+mn-ea"/>
              </a:rPr>
              <a:t>  </a:t>
            </a:r>
            <a:r>
              <a:rPr lang="en-US" altLang="zh-CN" sz="1700" b="1" dirty="0">
                <a:solidFill>
                  <a:srgbClr val="0070C0"/>
                </a:solidFill>
                <a:latin typeface="+mn-ea"/>
              </a:rPr>
              <a:t>async </a:t>
            </a:r>
            <a:r>
              <a:rPr lang="en-US" altLang="zh-CN" sz="1700" dirty="0">
                <a:solidFill>
                  <a:srgbClr val="0070C0"/>
                </a:solidFill>
                <a:latin typeface="+mn-ea"/>
              </a:rPr>
              <a:t>function findItemById(id){  </a:t>
            </a:r>
            <a:r>
              <a:rPr lang="en-US" altLang="zh-CN" sz="1700" dirty="0">
                <a:solidFill>
                  <a:srgbClr val="00B050"/>
                </a:solidFill>
                <a:latin typeface="+mn-ea"/>
              </a:rPr>
              <a:t>//</a:t>
            </a:r>
            <a:r>
              <a:rPr lang="zh-CN" altLang="zh-CN" sz="1700" dirty="0">
                <a:solidFill>
                  <a:srgbClr val="00B050"/>
                </a:solidFill>
                <a:latin typeface="+mn-ea"/>
              </a:rPr>
              <a:t>根据</a:t>
            </a:r>
            <a:r>
              <a:rPr lang="en-US" altLang="zh-CN" sz="1700" dirty="0">
                <a:solidFill>
                  <a:srgbClr val="00B050"/>
                </a:solidFill>
                <a:latin typeface="+mn-ea"/>
              </a:rPr>
              <a:t>id</a:t>
            </a:r>
            <a:r>
              <a:rPr lang="zh-CN" altLang="zh-CN" sz="1700" dirty="0">
                <a:solidFill>
                  <a:srgbClr val="00B050"/>
                </a:solidFill>
                <a:latin typeface="+mn-ea"/>
              </a:rPr>
              <a:t>查询相应的</a:t>
            </a:r>
            <a:r>
              <a:rPr lang="en-US" altLang="zh-CN" sz="1700" dirty="0">
                <a:solidFill>
                  <a:srgbClr val="00B050"/>
                </a:solidFill>
                <a:latin typeface="+mn-ea"/>
              </a:rPr>
              <a:t>item</a:t>
            </a:r>
            <a:r>
              <a:rPr lang="zh-CN" altLang="zh-CN" sz="1700" dirty="0">
                <a:solidFill>
                  <a:srgbClr val="00B050"/>
                </a:solidFill>
                <a:latin typeface="+mn-ea"/>
              </a:rPr>
              <a:t>对象</a:t>
            </a:r>
          </a:p>
          <a:p>
            <a:pPr marL="0" indent="0">
              <a:buNone/>
            </a:pPr>
            <a:r>
              <a:rPr lang="en-US" altLang="zh-CN" sz="1700" dirty="0">
                <a:solidFill>
                  <a:srgbClr val="0070C0"/>
                </a:solidFill>
                <a:latin typeface="+mn-ea"/>
              </a:rPr>
              <a:t>    const response=</a:t>
            </a:r>
            <a:r>
              <a:rPr lang="en-US" altLang="zh-CN" sz="1700" b="1" dirty="0">
                <a:solidFill>
                  <a:srgbClr val="0070C0"/>
                </a:solidFill>
                <a:latin typeface="+mn-ea"/>
              </a:rPr>
              <a:t>await</a:t>
            </a:r>
            <a:r>
              <a:rPr lang="en-US" altLang="zh-CN" sz="1700" dirty="0">
                <a:solidFill>
                  <a:srgbClr val="0070C0"/>
                </a:solidFill>
                <a:latin typeface="+mn-ea"/>
              </a:rPr>
              <a:t> axios({</a:t>
            </a:r>
            <a:endParaRPr lang="zh-CN" altLang="zh-CN" sz="17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1700" dirty="0">
                <a:solidFill>
                  <a:srgbClr val="0070C0"/>
                </a:solidFill>
                <a:latin typeface="+mn-ea"/>
              </a:rPr>
              <a:t>      url: '/item/'+id,</a:t>
            </a:r>
            <a:endParaRPr lang="zh-CN" altLang="zh-CN" sz="17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1700" dirty="0">
                <a:solidFill>
                  <a:srgbClr val="0070C0"/>
                </a:solidFill>
                <a:latin typeface="+mn-ea"/>
              </a:rPr>
              <a:t>      method: 'get'</a:t>
            </a:r>
            <a:endParaRPr lang="zh-CN" altLang="zh-CN" sz="17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1700" dirty="0">
                <a:solidFill>
                  <a:srgbClr val="0070C0"/>
                </a:solidFill>
                <a:latin typeface="+mn-ea"/>
              </a:rPr>
              <a:t>    })</a:t>
            </a:r>
            <a:endParaRPr lang="zh-CN" altLang="zh-CN" sz="17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1700" dirty="0">
                <a:solidFill>
                  <a:srgbClr val="0070C0"/>
                </a:solidFill>
                <a:latin typeface="+mn-ea"/>
              </a:rPr>
              <a:t>    </a:t>
            </a:r>
            <a:endParaRPr lang="zh-CN" altLang="zh-CN" sz="17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1700" dirty="0">
                <a:solidFill>
                  <a:srgbClr val="0070C0"/>
                </a:solidFill>
                <a:latin typeface="+mn-ea"/>
              </a:rPr>
              <a:t>    if(response.status===200)</a:t>
            </a:r>
            <a:endParaRPr lang="zh-CN" altLang="zh-CN" sz="17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1700" dirty="0">
                <a:solidFill>
                  <a:srgbClr val="0070C0"/>
                </a:solidFill>
                <a:latin typeface="+mn-ea"/>
              </a:rPr>
              <a:t>      return response.data </a:t>
            </a:r>
            <a:endParaRPr lang="zh-CN" altLang="zh-CN" sz="17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1700" dirty="0">
                <a:solidFill>
                  <a:srgbClr val="0070C0"/>
                </a:solidFill>
                <a:latin typeface="+mn-ea"/>
              </a:rPr>
              <a:t>    else </a:t>
            </a:r>
            <a:endParaRPr lang="zh-CN" altLang="zh-CN" sz="17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1700" dirty="0">
                <a:solidFill>
                  <a:srgbClr val="0070C0"/>
                </a:solidFill>
                <a:latin typeface="+mn-ea"/>
              </a:rPr>
              <a:t>      return null</a:t>
            </a:r>
            <a:endParaRPr lang="zh-CN" altLang="zh-CN" sz="17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1700" dirty="0">
                <a:solidFill>
                  <a:srgbClr val="0070C0"/>
                </a:solidFill>
                <a:latin typeface="+mn-ea"/>
              </a:rPr>
              <a:t>  }</a:t>
            </a:r>
            <a:endParaRPr lang="zh-CN" altLang="zh-CN" sz="17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endParaRPr lang="zh-CN" altLang="en-US" sz="1700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4245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200" b="1" dirty="0">
                <a:effectLst/>
              </a:rPr>
              <a:t>15.2  </a:t>
            </a:r>
            <a:r>
              <a:rPr lang="zh-CN" altLang="zh-CN" sz="3200" b="1" dirty="0">
                <a:effectLst/>
              </a:rPr>
              <a:t>前端开发技巧</a:t>
            </a:r>
            <a:r>
              <a:rPr lang="en-US" altLang="zh-CN" sz="3200" b="1" dirty="0" smtClean="0">
                <a:effectLst/>
              </a:rPr>
              <a:t>-</a:t>
            </a:r>
            <a:r>
              <a:rPr lang="zh-CN" altLang="en-US" sz="3200" b="1" dirty="0" smtClean="0">
                <a:effectLst/>
              </a:rPr>
              <a:t>异步处理</a:t>
            </a:r>
            <a:r>
              <a:rPr lang="en-US" altLang="zh-CN" sz="3200" b="1" dirty="0" smtClean="0">
                <a:effectLst/>
              </a:rPr>
              <a:t>Axios</a:t>
            </a:r>
            <a:r>
              <a:rPr lang="zh-CN" altLang="en-US" sz="3200" b="1" dirty="0" smtClean="0">
                <a:effectLst/>
              </a:rPr>
              <a:t>请求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zh-CN" sz="2000" dirty="0">
                <a:latin typeface="+mn-ea"/>
              </a:rPr>
              <a:t>模板代码：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&lt;template&gt;</a:t>
            </a:r>
            <a:endParaRPr lang="zh-CN" altLang="zh-CN" sz="20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  {{isLoading}}</a:t>
            </a:r>
            <a:endParaRPr lang="zh-CN" altLang="zh-CN" sz="20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  &lt;template v-if="isLoading===''"&gt;  &lt;!-- </a:t>
            </a:r>
            <a:r>
              <a:rPr lang="zh-CN" altLang="zh-CN" sz="2000" dirty="0">
                <a:solidFill>
                  <a:srgbClr val="0070C0"/>
                </a:solidFill>
                <a:latin typeface="+mn-ea"/>
              </a:rPr>
              <a:t>商品已经加载</a:t>
            </a: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 --&gt;</a:t>
            </a:r>
            <a:endParaRPr lang="zh-CN" altLang="zh-CN" sz="20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     &lt;!--</a:t>
            </a:r>
            <a:r>
              <a:rPr lang="zh-CN" altLang="zh-CN" sz="2000" dirty="0">
                <a:solidFill>
                  <a:srgbClr val="0070C0"/>
                </a:solidFill>
                <a:latin typeface="+mn-ea"/>
              </a:rPr>
              <a:t>显示商品明细信息</a:t>
            </a: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--&gt;</a:t>
            </a:r>
            <a:endParaRPr lang="zh-CN" altLang="zh-CN" sz="20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     ……</a:t>
            </a:r>
            <a:endParaRPr lang="zh-CN" altLang="zh-CN" sz="20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  &lt;/template&gt;</a:t>
            </a:r>
            <a:endParaRPr lang="zh-CN" altLang="zh-CN" sz="20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&lt;/template&gt;</a:t>
            </a:r>
            <a:endParaRPr lang="zh-CN" altLang="zh-CN" sz="20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latin typeface="+mn-ea"/>
              </a:rPr>
              <a:t> </a:t>
            </a:r>
            <a:endParaRPr lang="zh-CN" altLang="zh-CN" sz="2000" dirty="0">
              <a:latin typeface="+mn-ea"/>
            </a:endParaRPr>
          </a:p>
          <a:p>
            <a:pPr marL="0" indent="0">
              <a:buNone/>
            </a:pPr>
            <a:endParaRPr lang="zh-CN" altLang="en-US" sz="1700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264188" y="1569175"/>
            <a:ext cx="233910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hangingPunct="0"/>
            <a:r>
              <a:rPr lang="en-US" altLang="zh-CN" sz="2400" dirty="0" smtClean="0"/>
              <a:t>ItemDetail.Vue</a:t>
            </a:r>
            <a:endParaRPr lang="zh-CN" altLang="zh-CN" sz="2400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3535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200" b="1" dirty="0">
                <a:effectLst/>
              </a:rPr>
              <a:t>15.2  </a:t>
            </a:r>
            <a:r>
              <a:rPr lang="zh-CN" altLang="zh-CN" sz="3200" b="1" dirty="0">
                <a:effectLst/>
              </a:rPr>
              <a:t>前端开发技巧</a:t>
            </a:r>
            <a:r>
              <a:rPr lang="en-US" altLang="zh-CN" sz="3200" b="1" dirty="0" smtClean="0">
                <a:effectLst/>
              </a:rPr>
              <a:t>-</a:t>
            </a:r>
            <a:r>
              <a:rPr lang="zh-CN" altLang="en-US" sz="3200" b="1" dirty="0" smtClean="0">
                <a:effectLst/>
              </a:rPr>
              <a:t>异步处理</a:t>
            </a:r>
            <a:r>
              <a:rPr lang="en-US" altLang="zh-CN" sz="3200" b="1" dirty="0" smtClean="0">
                <a:effectLst/>
              </a:rPr>
              <a:t>Axios</a:t>
            </a:r>
            <a:r>
              <a:rPr lang="zh-CN" altLang="en-US" sz="3200" b="1" dirty="0" smtClean="0">
                <a:effectLst/>
              </a:rPr>
              <a:t>请求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zh-CN" sz="2000" dirty="0">
                <a:latin typeface="+mn-ea"/>
              </a:rPr>
              <a:t> </a:t>
            </a:r>
            <a:endParaRPr lang="zh-CN" altLang="zh-CN" sz="2000" dirty="0">
              <a:latin typeface="+mn-ea"/>
            </a:endParaRPr>
          </a:p>
          <a:p>
            <a:pPr marL="0" indent="0">
              <a:buNone/>
            </a:pPr>
            <a:r>
              <a:rPr lang="zh-CN" altLang="zh-CN" sz="2000" dirty="0">
                <a:latin typeface="+mn-ea"/>
              </a:rPr>
              <a:t>脚本代码：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&lt;script&gt;</a:t>
            </a:r>
            <a:endParaRPr lang="zh-CN" altLang="zh-CN" sz="20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  import Spacer from '@/components/include/Spacer.vue'</a:t>
            </a:r>
            <a:endParaRPr lang="zh-CN" altLang="zh-CN" sz="20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  import useTool from '@/common/common.js'</a:t>
            </a:r>
            <a:endParaRPr lang="zh-CN" altLang="zh-CN" sz="20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 </a:t>
            </a:r>
            <a:endParaRPr lang="zh-CN" altLang="zh-CN" sz="20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  export default {</a:t>
            </a:r>
            <a:endParaRPr lang="zh-CN" altLang="zh-CN" sz="20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    name: 'Itemdetail',</a:t>
            </a:r>
            <a:endParaRPr lang="zh-CN" altLang="zh-CN" sz="20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    components: {Spacer},</a:t>
            </a:r>
            <a:endParaRPr lang="zh-CN" altLang="zh-CN" sz="20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    props: ['id'],</a:t>
            </a:r>
            <a:endParaRPr lang="zh-CN" altLang="zh-CN" sz="20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    data(){</a:t>
            </a:r>
            <a:endParaRPr lang="zh-CN" altLang="zh-CN" sz="20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      return {</a:t>
            </a:r>
            <a:endParaRPr lang="zh-CN" altLang="zh-CN" sz="20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        item: null, isLoading: '</a:t>
            </a:r>
            <a:r>
              <a:rPr lang="zh-CN" altLang="zh-CN" sz="2000" dirty="0">
                <a:solidFill>
                  <a:srgbClr val="0070C0"/>
                </a:solidFill>
                <a:latin typeface="+mn-ea"/>
              </a:rPr>
              <a:t>页面加载中</a:t>
            </a: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...'</a:t>
            </a:r>
            <a:endParaRPr lang="zh-CN" altLang="zh-CN" sz="20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      }</a:t>
            </a:r>
            <a:endParaRPr lang="zh-CN" altLang="zh-CN" sz="20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    </a:t>
            </a:r>
            <a:r>
              <a:rPr lang="en-US" altLang="zh-CN" sz="2000" dirty="0" smtClean="0">
                <a:solidFill>
                  <a:srgbClr val="0070C0"/>
                </a:solidFill>
                <a:latin typeface="+mn-ea"/>
              </a:rPr>
              <a:t>},</a:t>
            </a:r>
            <a:endParaRPr lang="zh-CN" altLang="zh-CN" sz="2000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264188" y="1569175"/>
            <a:ext cx="233910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hangingPunct="0"/>
            <a:r>
              <a:rPr lang="en-US" altLang="zh-CN" sz="2400" dirty="0" smtClean="0"/>
              <a:t>ItemDetail.Vue</a:t>
            </a:r>
            <a:endParaRPr lang="zh-CN" altLang="zh-CN" sz="2400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5011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200" b="1" dirty="0">
                <a:effectLst/>
              </a:rPr>
              <a:t>15.2  </a:t>
            </a:r>
            <a:r>
              <a:rPr lang="zh-CN" altLang="zh-CN" sz="3200" b="1" dirty="0">
                <a:effectLst/>
              </a:rPr>
              <a:t>前端开发技巧</a:t>
            </a:r>
            <a:r>
              <a:rPr lang="en-US" altLang="zh-CN" sz="3200" b="1" dirty="0" smtClean="0">
                <a:effectLst/>
              </a:rPr>
              <a:t>-</a:t>
            </a:r>
            <a:r>
              <a:rPr lang="zh-CN" altLang="en-US" sz="3200" b="1" dirty="0" smtClean="0">
                <a:effectLst/>
              </a:rPr>
              <a:t>异步处理</a:t>
            </a:r>
            <a:r>
              <a:rPr lang="en-US" altLang="zh-CN" sz="3200" b="1" dirty="0" smtClean="0">
                <a:effectLst/>
              </a:rPr>
              <a:t>Axios</a:t>
            </a:r>
            <a:r>
              <a:rPr lang="zh-CN" altLang="en-US" sz="3200" b="1" dirty="0" smtClean="0">
                <a:effectLst/>
              </a:rPr>
              <a:t>请求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zh-CN" sz="2000" dirty="0">
                <a:latin typeface="+mn-ea"/>
              </a:rPr>
              <a:t> </a:t>
            </a:r>
            <a:endParaRPr lang="zh-CN" altLang="zh-CN" sz="2000" dirty="0">
              <a:latin typeface="+mn-ea"/>
            </a:endParaRPr>
          </a:p>
          <a:p>
            <a:pPr marL="0" indent="0">
              <a:buNone/>
            </a:pPr>
            <a:r>
              <a:rPr lang="en-US" altLang="zh-CN" sz="2000" b="1" dirty="0" smtClean="0">
                <a:latin typeface="+mn-ea"/>
              </a:rPr>
              <a:t>   async </a:t>
            </a:r>
            <a:r>
              <a:rPr lang="en-US" altLang="zh-CN" sz="2000" b="1" dirty="0">
                <a:latin typeface="+mn-ea"/>
              </a:rPr>
              <a:t>created(){</a:t>
            </a:r>
            <a:endParaRPr lang="zh-CN" altLang="zh-CN" sz="2000" dirty="0"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latin typeface="+mn-ea"/>
              </a:rPr>
              <a:t>      try{</a:t>
            </a:r>
            <a:endParaRPr lang="zh-CN" altLang="zh-CN" sz="2000" dirty="0"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latin typeface="+mn-ea"/>
              </a:rPr>
              <a:t>    </a:t>
            </a:r>
            <a:r>
              <a:rPr lang="en-US" altLang="zh-CN" sz="2000" b="1" dirty="0">
                <a:latin typeface="+mn-ea"/>
              </a:rPr>
              <a:t>    this.item= await this.findItemById(this.id)</a:t>
            </a:r>
            <a:endParaRPr lang="zh-CN" altLang="zh-CN" sz="2000" dirty="0"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latin typeface="+mn-ea"/>
              </a:rPr>
              <a:t>        this.isLoading=''</a:t>
            </a:r>
            <a:endParaRPr lang="zh-CN" altLang="zh-CN" sz="2000" dirty="0"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latin typeface="+mn-ea"/>
              </a:rPr>
              <a:t>      }catch(err){</a:t>
            </a:r>
            <a:endParaRPr lang="zh-CN" altLang="zh-CN" sz="2000" dirty="0"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latin typeface="+mn-ea"/>
              </a:rPr>
              <a:t>        console.log(err)</a:t>
            </a:r>
            <a:endParaRPr lang="zh-CN" altLang="zh-CN" sz="2000" dirty="0"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latin typeface="+mn-ea"/>
              </a:rPr>
              <a:t>        this.isLoading=''</a:t>
            </a:r>
            <a:endParaRPr lang="zh-CN" altLang="zh-CN" sz="2000" dirty="0"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latin typeface="+mn-ea"/>
              </a:rPr>
              <a:t>      }</a:t>
            </a:r>
            <a:endParaRPr lang="zh-CN" altLang="zh-CN" sz="2000" dirty="0"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latin typeface="+mn-ea"/>
              </a:rPr>
              <a:t>    },</a:t>
            </a:r>
            <a:endParaRPr lang="zh-CN" altLang="zh-CN" sz="2000" dirty="0"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latin typeface="+mn-ea"/>
              </a:rPr>
              <a:t>    setup(){</a:t>
            </a:r>
            <a:endParaRPr lang="zh-CN" altLang="zh-CN" sz="2000" dirty="0"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latin typeface="+mn-ea"/>
              </a:rPr>
              <a:t>      const { getImage,currency,findItemById } = useTool() </a:t>
            </a:r>
            <a:endParaRPr lang="zh-CN" altLang="zh-CN" sz="2000" dirty="0"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latin typeface="+mn-ea"/>
              </a:rPr>
              <a:t>      return { getImage,currency,findItemById}</a:t>
            </a:r>
            <a:endParaRPr lang="zh-CN" altLang="zh-CN" sz="2000" dirty="0"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latin typeface="+mn-ea"/>
              </a:rPr>
              <a:t>    }</a:t>
            </a:r>
            <a:endParaRPr lang="zh-CN" altLang="zh-CN" sz="2000" dirty="0"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latin typeface="+mn-ea"/>
              </a:rPr>
              <a:t>  }</a:t>
            </a:r>
            <a:endParaRPr lang="zh-CN" altLang="zh-CN" sz="2000" dirty="0"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>
                <a:latin typeface="+mn-ea"/>
              </a:rPr>
              <a:t>&lt;/script&gt;</a:t>
            </a:r>
            <a:endParaRPr lang="zh-CN" altLang="zh-CN" sz="1800" dirty="0">
              <a:latin typeface="+mn-ea"/>
            </a:endParaRPr>
          </a:p>
          <a:p>
            <a:endParaRPr lang="zh-CN" altLang="en-US" sz="1700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264188" y="1569175"/>
            <a:ext cx="233910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hangingPunct="0"/>
            <a:r>
              <a:rPr lang="en-US" altLang="zh-CN" sz="2400" dirty="0" smtClean="0"/>
              <a:t>ItemDetail.Vue</a:t>
            </a:r>
            <a:endParaRPr lang="zh-CN" altLang="zh-CN" sz="2400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3739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15.3  </a:t>
            </a:r>
            <a:r>
              <a:rPr lang="zh-CN" altLang="en-US" dirty="0" smtClean="0"/>
              <a:t>后端架构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zh-CN" sz="3200" dirty="0"/>
              <a:t>后端</a:t>
            </a:r>
            <a:r>
              <a:rPr lang="en-US" altLang="zh-CN" sz="3200" dirty="0"/>
              <a:t>netstore</a:t>
            </a:r>
            <a:r>
              <a:rPr lang="zh-CN" altLang="zh-CN" sz="3200" dirty="0"/>
              <a:t>项目分为四层：</a:t>
            </a:r>
          </a:p>
          <a:p>
            <a:pPr lvl="1"/>
            <a:r>
              <a:rPr lang="zh-CN" altLang="zh-CN" sz="2800" dirty="0"/>
              <a:t>（</a:t>
            </a:r>
            <a:r>
              <a:rPr lang="en-US" altLang="zh-CN" sz="2800" dirty="0"/>
              <a:t>1</a:t>
            </a:r>
            <a:r>
              <a:rPr lang="zh-CN" altLang="zh-CN" sz="2800" dirty="0"/>
              <a:t>）控制器层：和前端直接交互。</a:t>
            </a:r>
          </a:p>
          <a:p>
            <a:pPr lvl="1"/>
            <a:r>
              <a:rPr lang="zh-CN" altLang="zh-CN" sz="2800" dirty="0"/>
              <a:t>（</a:t>
            </a:r>
            <a:r>
              <a:rPr lang="en-US" altLang="zh-CN" sz="2800" dirty="0"/>
              <a:t>2</a:t>
            </a:r>
            <a:r>
              <a:rPr lang="zh-CN" altLang="zh-CN" sz="2800" dirty="0"/>
              <a:t>）模型层：实现业务数据和业务逻辑。</a:t>
            </a:r>
          </a:p>
          <a:p>
            <a:pPr lvl="1"/>
            <a:r>
              <a:rPr lang="zh-CN" altLang="zh-CN" sz="2800" dirty="0"/>
              <a:t>（</a:t>
            </a:r>
            <a:r>
              <a:rPr lang="en-US" altLang="zh-CN" sz="2800" dirty="0"/>
              <a:t>3</a:t>
            </a:r>
            <a:r>
              <a:rPr lang="zh-CN" altLang="zh-CN" sz="2800" dirty="0"/>
              <a:t>）持久化层：把业务数据保存到数据库中。</a:t>
            </a:r>
          </a:p>
          <a:p>
            <a:pPr lvl="1"/>
            <a:r>
              <a:rPr lang="zh-CN" altLang="zh-CN" sz="2800" dirty="0"/>
              <a:t>（</a:t>
            </a:r>
            <a:r>
              <a:rPr lang="en-US" altLang="zh-CN" sz="2800" dirty="0"/>
              <a:t>4</a:t>
            </a:r>
            <a:r>
              <a:rPr lang="zh-CN" altLang="zh-CN" sz="2800" dirty="0"/>
              <a:t>）数据库层：永久存储业务数据，本范例采用</a:t>
            </a:r>
            <a:r>
              <a:rPr lang="en-US" altLang="zh-CN" sz="2800" dirty="0"/>
              <a:t>MySQL</a:t>
            </a:r>
            <a:r>
              <a:rPr lang="zh-CN" altLang="zh-CN" sz="2800" dirty="0"/>
              <a:t>数据库。</a:t>
            </a:r>
          </a:p>
          <a:p>
            <a:pPr lvl="1"/>
            <a:endParaRPr lang="zh-CN" altLang="en-US" sz="28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1656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15.3  </a:t>
            </a:r>
            <a:r>
              <a:rPr lang="zh-CN" altLang="en-US" dirty="0"/>
              <a:t>后端架构</a:t>
            </a:r>
          </a:p>
        </p:txBody>
      </p:sp>
      <p:pic>
        <p:nvPicPr>
          <p:cNvPr id="4" name="内容占位符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44824"/>
            <a:ext cx="5544616" cy="46085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4225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15.4  </a:t>
            </a:r>
            <a:r>
              <a:rPr lang="zh-CN" altLang="en-US" dirty="0" smtClean="0"/>
              <a:t>前端与后端通信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前端的</a:t>
            </a:r>
            <a:r>
              <a:rPr lang="en-US" altLang="zh-CN" dirty="0"/>
              <a:t>JavaScript</a:t>
            </a:r>
            <a:r>
              <a:rPr lang="zh-CN" altLang="zh-CN" dirty="0"/>
              <a:t>脚本与后端的</a:t>
            </a:r>
            <a:r>
              <a:rPr lang="en-US" altLang="zh-CN" dirty="0"/>
              <a:t>NetstoreController</a:t>
            </a:r>
            <a:r>
              <a:rPr lang="zh-CN" altLang="zh-CN" dirty="0"/>
              <a:t>类，分别在</a:t>
            </a:r>
            <a:r>
              <a:rPr lang="en-US" altLang="zh-CN" dirty="0"/>
              <a:t>Axios</a:t>
            </a:r>
            <a:r>
              <a:rPr lang="zh-CN" altLang="zh-CN" dirty="0"/>
              <a:t>插件以及</a:t>
            </a:r>
            <a:r>
              <a:rPr lang="en-US" altLang="zh-CN" dirty="0"/>
              <a:t>Spring</a:t>
            </a:r>
            <a:r>
              <a:rPr lang="zh-CN" altLang="zh-CN" dirty="0"/>
              <a:t>框架的支持下，可以方便地进行数据交换。</a:t>
            </a:r>
          </a:p>
          <a:p>
            <a:endParaRPr lang="zh-CN" altLang="en-US" dirty="0"/>
          </a:p>
        </p:txBody>
      </p:sp>
      <p:pic>
        <p:nvPicPr>
          <p:cNvPr id="4" name="图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068960"/>
            <a:ext cx="6840760" cy="267027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802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15.4  </a:t>
            </a:r>
            <a:r>
              <a:rPr lang="zh-CN" altLang="en-US" dirty="0"/>
              <a:t>前端与后端通信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在前端的</a:t>
            </a:r>
            <a:r>
              <a:rPr lang="en-US" altLang="zh-CN" dirty="0"/>
              <a:t>common.js</a:t>
            </a:r>
            <a:r>
              <a:rPr lang="zh-CN" altLang="zh-CN" dirty="0"/>
              <a:t>中，</a:t>
            </a:r>
            <a:r>
              <a:rPr lang="en-US" altLang="zh-CN" dirty="0"/>
              <a:t>authenticate()</a:t>
            </a:r>
            <a:r>
              <a:rPr lang="zh-CN" altLang="zh-CN" dirty="0"/>
              <a:t>方法的以下代码请求验证用户身份</a:t>
            </a:r>
            <a:r>
              <a:rPr lang="zh-CN" altLang="zh-CN" dirty="0" smtClean="0"/>
              <a:t>：</a:t>
            </a:r>
            <a:endParaRPr lang="en-US" altLang="zh-CN" dirty="0" smtClean="0"/>
          </a:p>
          <a:p>
            <a:endParaRPr lang="zh-CN" altLang="zh-CN" dirty="0"/>
          </a:p>
          <a:p>
            <a:pPr marL="0" indent="0">
              <a:buNone/>
            </a:pPr>
            <a:r>
              <a:rPr lang="en-US" altLang="zh-CN" dirty="0">
                <a:solidFill>
                  <a:srgbClr val="0070C0"/>
                </a:solidFill>
                <a:latin typeface="+mn-ea"/>
              </a:rPr>
              <a:t>    const response=await axios({</a:t>
            </a:r>
            <a:endParaRPr lang="zh-CN" altLang="zh-CN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rgbClr val="0070C0"/>
                </a:solidFill>
                <a:latin typeface="+mn-ea"/>
              </a:rPr>
              <a:t>      url: '/authenticate/'+email+"/"+password,</a:t>
            </a:r>
            <a:endParaRPr lang="zh-CN" altLang="zh-CN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rgbClr val="0070C0"/>
                </a:solidFill>
                <a:latin typeface="+mn-ea"/>
              </a:rPr>
              <a:t>      method: 'get'</a:t>
            </a:r>
            <a:endParaRPr lang="zh-CN" altLang="zh-CN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rgbClr val="0070C0"/>
                </a:solidFill>
                <a:latin typeface="+mn-ea"/>
              </a:rPr>
              <a:t>    })</a:t>
            </a:r>
            <a:endParaRPr lang="zh-CN" altLang="zh-CN" dirty="0">
              <a:solidFill>
                <a:srgbClr val="0070C0"/>
              </a:solidFill>
              <a:latin typeface="+mn-ea"/>
            </a:endParaRP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7786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15.4  </a:t>
            </a:r>
            <a:r>
              <a:rPr lang="zh-CN" altLang="en-US" dirty="0"/>
              <a:t>前端与后端通信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zh-CN" dirty="0"/>
              <a:t>后端的</a:t>
            </a:r>
            <a:r>
              <a:rPr lang="en-US" altLang="zh-CN" dirty="0"/>
              <a:t>NetstoreController</a:t>
            </a:r>
            <a:r>
              <a:rPr lang="zh-CN" altLang="zh-CN" dirty="0"/>
              <a:t>类中，由</a:t>
            </a:r>
            <a:r>
              <a:rPr lang="en-US" altLang="zh-CN" dirty="0"/>
              <a:t>authenticate()</a:t>
            </a:r>
            <a:r>
              <a:rPr lang="zh-CN" altLang="zh-CN" dirty="0"/>
              <a:t>方法处理这一个请求，因为该方法的</a:t>
            </a:r>
            <a:r>
              <a:rPr lang="en-US" altLang="zh-CN" dirty="0"/>
              <a:t>@RequestMapping</a:t>
            </a:r>
            <a:r>
              <a:rPr lang="zh-CN" altLang="zh-CN" dirty="0"/>
              <a:t>注解设定的</a:t>
            </a:r>
            <a:r>
              <a:rPr lang="en-US" altLang="zh-CN" dirty="0"/>
              <a:t>URL</a:t>
            </a:r>
            <a:r>
              <a:rPr lang="zh-CN" altLang="zh-CN" dirty="0"/>
              <a:t>为“</a:t>
            </a:r>
            <a:r>
              <a:rPr lang="en-US" altLang="zh-CN" dirty="0"/>
              <a:t>/authenticate/{email}/{password}</a:t>
            </a:r>
            <a:r>
              <a:rPr lang="zh-CN" altLang="zh-CN" dirty="0"/>
              <a:t>”，并且请求方式为</a:t>
            </a:r>
            <a:r>
              <a:rPr lang="en-US" altLang="zh-CN" dirty="0"/>
              <a:t>GET</a:t>
            </a:r>
            <a:r>
              <a:rPr lang="zh-CN" altLang="zh-CN" dirty="0"/>
              <a:t>，所以刚好和上述</a:t>
            </a:r>
            <a:r>
              <a:rPr lang="en-US" altLang="zh-CN" dirty="0"/>
              <a:t>Axios</a:t>
            </a:r>
            <a:r>
              <a:rPr lang="zh-CN" altLang="zh-CN" dirty="0"/>
              <a:t>发出的请求匹配</a:t>
            </a:r>
            <a:r>
              <a:rPr lang="zh-CN" altLang="zh-CN" dirty="0" smtClean="0"/>
              <a:t>：</a:t>
            </a:r>
            <a:endParaRPr lang="en-US" altLang="zh-CN" dirty="0" smtClean="0"/>
          </a:p>
          <a:p>
            <a:endParaRPr lang="zh-CN" altLang="zh-CN" sz="28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zh-CN" sz="1800" dirty="0">
                <a:solidFill>
                  <a:srgbClr val="0070C0"/>
                </a:solidFill>
                <a:latin typeface="+mn-ea"/>
              </a:rPr>
              <a:t>@RequestMapping(</a:t>
            </a:r>
            <a:r>
              <a:rPr lang="en-US" altLang="zh-CN" sz="1800" b="1" dirty="0">
                <a:solidFill>
                  <a:srgbClr val="0070C0"/>
                </a:solidFill>
                <a:latin typeface="+mn-ea"/>
              </a:rPr>
              <a:t>value = "/authenticate/{email}/{password}", </a:t>
            </a:r>
            <a:endParaRPr lang="zh-CN" altLang="zh-CN" sz="18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1800" b="1" dirty="0">
                <a:solidFill>
                  <a:srgbClr val="0070C0"/>
                </a:solidFill>
                <a:latin typeface="+mn-ea"/>
              </a:rPr>
              <a:t>                                  method = RequestMethod.GET</a:t>
            </a:r>
            <a:r>
              <a:rPr lang="en-US" altLang="zh-CN" sz="1800" dirty="0">
                <a:solidFill>
                  <a:srgbClr val="0070C0"/>
                </a:solidFill>
                <a:latin typeface="+mn-ea"/>
              </a:rPr>
              <a:t>)</a:t>
            </a:r>
            <a:endParaRPr lang="zh-CN" altLang="zh-CN" sz="18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>
                <a:solidFill>
                  <a:srgbClr val="0070C0"/>
                </a:solidFill>
                <a:latin typeface="+mn-ea"/>
              </a:rPr>
              <a:t>public Customer authenticate(   </a:t>
            </a:r>
            <a:endParaRPr lang="zh-CN" altLang="zh-CN" sz="18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>
                <a:solidFill>
                  <a:srgbClr val="0070C0"/>
                </a:solidFill>
                <a:latin typeface="+mn-ea"/>
              </a:rPr>
              <a:t>            @PathVariable("email") String email,</a:t>
            </a:r>
            <a:endParaRPr lang="zh-CN" altLang="zh-CN" sz="18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>
                <a:solidFill>
                  <a:srgbClr val="0070C0"/>
                </a:solidFill>
                <a:latin typeface="+mn-ea"/>
              </a:rPr>
              <a:t>            @PathVariable("password") String password){……}</a:t>
            </a:r>
            <a:endParaRPr lang="zh-CN" altLang="zh-CN" sz="18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endParaRPr lang="zh-CN" altLang="en-US" sz="1600" dirty="0">
              <a:latin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8354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15.5  </a:t>
            </a:r>
            <a:r>
              <a:rPr lang="zh-CN" altLang="en-US" dirty="0" smtClean="0"/>
              <a:t>发布</a:t>
            </a:r>
            <a:r>
              <a:rPr lang="en-US" altLang="zh-CN" dirty="0" smtClean="0"/>
              <a:t>netstore</a:t>
            </a:r>
            <a:r>
              <a:rPr lang="zh-CN" altLang="en-US" dirty="0" smtClean="0"/>
              <a:t>应用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3200" dirty="0" smtClean="0">
                <a:solidFill>
                  <a:schemeClr val="tx1"/>
                </a:solidFill>
              </a:rPr>
              <a:t>安装</a:t>
            </a:r>
            <a:r>
              <a:rPr lang="en-US" altLang="zh-CN" sz="3200" dirty="0" smtClean="0">
                <a:solidFill>
                  <a:schemeClr val="tx1"/>
                </a:solidFill>
              </a:rPr>
              <a:t>MySQL</a:t>
            </a:r>
            <a:r>
              <a:rPr lang="zh-CN" altLang="en-US" sz="3200" dirty="0" smtClean="0">
                <a:solidFill>
                  <a:schemeClr val="tx1"/>
                </a:solidFill>
              </a:rPr>
              <a:t>数</a:t>
            </a:r>
            <a:r>
              <a:rPr lang="zh-CN" altLang="en-US" sz="3200" dirty="0">
                <a:solidFill>
                  <a:schemeClr val="tx1"/>
                </a:solidFill>
              </a:rPr>
              <a:t>据</a:t>
            </a:r>
            <a:r>
              <a:rPr lang="zh-CN" altLang="en-US" sz="3200" dirty="0" smtClean="0">
                <a:solidFill>
                  <a:schemeClr val="tx1"/>
                </a:solidFill>
              </a:rPr>
              <a:t>库</a:t>
            </a:r>
            <a:endParaRPr lang="en-US" altLang="zh-CN" sz="3200" dirty="0" smtClean="0">
              <a:solidFill>
                <a:schemeClr val="tx1"/>
              </a:solidFill>
            </a:endParaRPr>
          </a:p>
          <a:p>
            <a:r>
              <a:rPr lang="zh-CN" altLang="en-US" sz="3200" dirty="0">
                <a:solidFill>
                  <a:schemeClr val="tx1"/>
                </a:solidFill>
              </a:rPr>
              <a:t>安</a:t>
            </a:r>
            <a:r>
              <a:rPr lang="zh-CN" altLang="en-US" sz="3200" dirty="0" smtClean="0">
                <a:solidFill>
                  <a:schemeClr val="tx1"/>
                </a:solidFill>
              </a:rPr>
              <a:t>装</a:t>
            </a:r>
            <a:r>
              <a:rPr lang="en-US" altLang="zh-CN" sz="3200" dirty="0" smtClean="0">
                <a:solidFill>
                  <a:schemeClr val="tx1"/>
                </a:solidFill>
              </a:rPr>
              <a:t>Tomcat</a:t>
            </a:r>
          </a:p>
          <a:p>
            <a:pPr marL="0" indent="0">
              <a:buNone/>
            </a:pPr>
            <a:endParaRPr lang="en-US" altLang="zh-CN" b="1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zh-CN" altLang="en-US" dirty="0">
                <a:solidFill>
                  <a:schemeClr val="tx1"/>
                </a:solidFill>
              </a:rPr>
              <a:t>软</a:t>
            </a:r>
            <a:r>
              <a:rPr lang="zh-CN" altLang="en-US" dirty="0" smtClean="0">
                <a:solidFill>
                  <a:schemeClr val="tx1"/>
                </a:solidFill>
              </a:rPr>
              <a:t>件下载地址：</a:t>
            </a:r>
            <a:r>
              <a:rPr lang="en-US" altLang="zh-CN" dirty="0" smtClean="0">
                <a:solidFill>
                  <a:schemeClr val="tx1"/>
                </a:solidFill>
              </a:rPr>
              <a:t>http://www.javathinker.net/vue.jsp</a:t>
            </a:r>
            <a:endParaRPr lang="zh-CN" altLang="en-US" dirty="0">
              <a:solidFill>
                <a:schemeClr val="tx1"/>
              </a:solidFill>
            </a:endParaRP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84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2.1.5  v-for</a:t>
            </a:r>
            <a:r>
              <a:rPr lang="zh-CN" altLang="en-US" dirty="0" smtClean="0"/>
              <a:t>指令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zh-CN" dirty="0">
                <a:latin typeface="+mn-ea"/>
              </a:rPr>
              <a:t> </a:t>
            </a:r>
            <a:r>
              <a:rPr lang="en-US" altLang="zh-CN" dirty="0" smtClean="0">
                <a:latin typeface="+mn-ea"/>
              </a:rPr>
              <a:t>  &lt;</a:t>
            </a:r>
            <a:r>
              <a:rPr lang="en-US" altLang="zh-CN" dirty="0">
                <a:latin typeface="+mn-ea"/>
              </a:rPr>
              <a:t>div id="app"&gt;</a:t>
            </a: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&lt;ul&gt;</a:t>
            </a: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&lt;</a:t>
            </a:r>
            <a:r>
              <a:rPr lang="en-US" altLang="zh-CN" dirty="0">
                <a:solidFill>
                  <a:srgbClr val="0070C0"/>
                </a:solidFill>
                <a:latin typeface="+mn-ea"/>
              </a:rPr>
              <a:t>li v-for="color in colors"</a:t>
            </a:r>
            <a:r>
              <a:rPr lang="en-US" altLang="zh-CN" dirty="0">
                <a:latin typeface="+mn-ea"/>
              </a:rPr>
              <a:t>&gt;{{ color }}&lt;/li&gt;</a:t>
            </a: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&lt;/ul&gt; </a:t>
            </a: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&lt;/div&gt;</a:t>
            </a:r>
          </a:p>
          <a:p>
            <a:pPr marL="0" indent="0">
              <a:buNone/>
            </a:pPr>
            <a:endParaRPr lang="en-US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&lt;script&gt;</a:t>
            </a: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const vm=Vue.createApp({</a:t>
            </a: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data(){</a:t>
            </a: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  return{</a:t>
            </a: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    colors: ['</a:t>
            </a:r>
            <a:r>
              <a:rPr lang="zh-CN" altLang="en-US" dirty="0">
                <a:latin typeface="+mn-ea"/>
              </a:rPr>
              <a:t>红色</a:t>
            </a:r>
            <a:r>
              <a:rPr lang="en-US" altLang="zh-CN" dirty="0">
                <a:latin typeface="+mn-ea"/>
              </a:rPr>
              <a:t>','</a:t>
            </a:r>
            <a:r>
              <a:rPr lang="zh-CN" altLang="en-US" dirty="0">
                <a:latin typeface="+mn-ea"/>
              </a:rPr>
              <a:t>蓝色</a:t>
            </a:r>
            <a:r>
              <a:rPr lang="en-US" altLang="zh-CN" dirty="0">
                <a:latin typeface="+mn-ea"/>
              </a:rPr>
              <a:t>','</a:t>
            </a:r>
            <a:r>
              <a:rPr lang="zh-CN" altLang="en-US" dirty="0">
                <a:latin typeface="+mn-ea"/>
              </a:rPr>
              <a:t>黄色</a:t>
            </a:r>
            <a:r>
              <a:rPr lang="en-US" altLang="zh-CN" dirty="0">
                <a:latin typeface="+mn-ea"/>
              </a:rPr>
              <a:t>','</a:t>
            </a:r>
            <a:r>
              <a:rPr lang="zh-CN" altLang="en-US" dirty="0">
                <a:latin typeface="+mn-ea"/>
              </a:rPr>
              <a:t>绿色</a:t>
            </a:r>
            <a:r>
              <a:rPr lang="en-US" altLang="zh-CN" dirty="0">
                <a:latin typeface="+mn-ea"/>
              </a:rPr>
              <a:t>']</a:t>
            </a: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  }</a:t>
            </a: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} </a:t>
            </a: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}).mount('#app')</a:t>
            </a: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&lt;/script&gt;</a:t>
            </a:r>
            <a:endParaRPr lang="zh-CN" altLang="en-US" dirty="0">
              <a:latin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41169"/>
            <a:ext cx="329565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0684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15.5  </a:t>
            </a:r>
            <a:r>
              <a:rPr lang="zh-CN" altLang="en-US" dirty="0"/>
              <a:t>发布</a:t>
            </a:r>
            <a:r>
              <a:rPr lang="en-US" altLang="zh-CN" dirty="0"/>
              <a:t>netstore</a:t>
            </a:r>
            <a:r>
              <a:rPr lang="zh-CN" altLang="en-US" dirty="0"/>
              <a:t>应用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12976"/>
            <a:ext cx="4032448" cy="481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3153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15.5  </a:t>
            </a:r>
            <a:r>
              <a:rPr lang="zh-CN" altLang="en-US" dirty="0" smtClean="0"/>
              <a:t>发布</a:t>
            </a:r>
            <a:r>
              <a:rPr lang="en-US" altLang="zh-CN" dirty="0" smtClean="0"/>
              <a:t>netstore</a:t>
            </a:r>
            <a:r>
              <a:rPr lang="zh-CN" altLang="en-US" dirty="0" smtClean="0"/>
              <a:t>应用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b="1" dirty="0" smtClean="0">
                <a:solidFill>
                  <a:srgbClr val="FFC000"/>
                </a:solidFill>
              </a:rPr>
              <a:t>安</a:t>
            </a:r>
            <a:r>
              <a:rPr lang="zh-CN" altLang="en-US" b="1" dirty="0">
                <a:solidFill>
                  <a:srgbClr val="FFC000"/>
                </a:solidFill>
              </a:rPr>
              <a:t>装</a:t>
            </a:r>
            <a:r>
              <a:rPr lang="en-US" altLang="zh-CN" b="1" dirty="0">
                <a:solidFill>
                  <a:srgbClr val="FFC000"/>
                </a:solidFill>
              </a:rPr>
              <a:t>SAMPLEDB</a:t>
            </a:r>
            <a:r>
              <a:rPr lang="zh-CN" altLang="en-US" b="1" dirty="0">
                <a:solidFill>
                  <a:srgbClr val="FFC000"/>
                </a:solidFill>
              </a:rPr>
              <a:t>数据</a:t>
            </a:r>
            <a:r>
              <a:rPr lang="zh-CN" altLang="en-US" b="1" dirty="0" smtClean="0">
                <a:solidFill>
                  <a:srgbClr val="FFC000"/>
                </a:solidFill>
              </a:rPr>
              <a:t>库</a:t>
            </a:r>
            <a:endParaRPr lang="en-US" altLang="zh-CN" b="1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zh-CN" altLang="en-US" b="1" dirty="0">
              <a:solidFill>
                <a:srgbClr val="FFC000"/>
              </a:solidFill>
            </a:endParaRPr>
          </a:p>
          <a:p>
            <a:r>
              <a:rPr lang="en-US" altLang="zh-CN" sz="2800" dirty="0"/>
              <a:t>netstore</a:t>
            </a:r>
            <a:r>
              <a:rPr lang="zh-CN" altLang="en-US" sz="2800" dirty="0"/>
              <a:t>应用采用</a:t>
            </a:r>
            <a:r>
              <a:rPr lang="en-US" altLang="zh-CN" sz="2800" dirty="0"/>
              <a:t>MySQL</a:t>
            </a:r>
            <a:r>
              <a:rPr lang="zh-CN" altLang="en-US" sz="2800" dirty="0"/>
              <a:t>作为数据库服务器，以下是在</a:t>
            </a:r>
            <a:r>
              <a:rPr lang="en-US" altLang="zh-CN" sz="2800" dirty="0"/>
              <a:t>MySQL</a:t>
            </a:r>
            <a:r>
              <a:rPr lang="zh-CN" altLang="en-US" sz="2800" dirty="0"/>
              <a:t>服务器中安装</a:t>
            </a:r>
            <a:r>
              <a:rPr lang="en-US" altLang="zh-CN" sz="2800" dirty="0"/>
              <a:t>SAMPLEDB</a:t>
            </a:r>
            <a:r>
              <a:rPr lang="zh-CN" altLang="en-US" sz="2800" dirty="0"/>
              <a:t>数据库的步骤：</a:t>
            </a:r>
          </a:p>
          <a:p>
            <a:pPr lvl="1"/>
            <a:r>
              <a:rPr lang="zh-CN" altLang="en-US" sz="2400" dirty="0"/>
              <a:t>（</a:t>
            </a:r>
            <a:r>
              <a:rPr lang="en-US" altLang="zh-CN" sz="2400" dirty="0"/>
              <a:t>1</a:t>
            </a:r>
            <a:r>
              <a:rPr lang="zh-CN" altLang="en-US" sz="2400" dirty="0"/>
              <a:t>）确保</a:t>
            </a:r>
            <a:r>
              <a:rPr lang="en-US" altLang="zh-CN" sz="2400" dirty="0"/>
              <a:t>MySQL</a:t>
            </a:r>
            <a:r>
              <a:rPr lang="zh-CN" altLang="en-US" sz="2400" dirty="0"/>
              <a:t>服务器具有用户名为“</a:t>
            </a:r>
            <a:r>
              <a:rPr lang="en-US" altLang="zh-CN" sz="2400" dirty="0"/>
              <a:t>root”</a:t>
            </a:r>
            <a:r>
              <a:rPr lang="zh-CN" altLang="en-US" sz="2400" dirty="0"/>
              <a:t>的账号，口令为“</a:t>
            </a:r>
            <a:r>
              <a:rPr lang="en-US" altLang="zh-CN" sz="2400" dirty="0"/>
              <a:t>1234”</a:t>
            </a:r>
            <a:r>
              <a:rPr lang="zh-CN" altLang="en-US" sz="2400" dirty="0"/>
              <a:t>。持久化层的</a:t>
            </a:r>
            <a:r>
              <a:rPr lang="en-US" altLang="zh-CN" sz="2400" dirty="0"/>
              <a:t>Hibernate</a:t>
            </a:r>
            <a:r>
              <a:rPr lang="zh-CN" altLang="en-US" sz="2400" dirty="0"/>
              <a:t>软件在访问数据库时将用这个账号连接数据库。</a:t>
            </a:r>
          </a:p>
          <a:p>
            <a:pPr lvl="1"/>
            <a:r>
              <a:rPr lang="zh-CN" altLang="en-US" sz="2400" dirty="0"/>
              <a:t>（</a:t>
            </a:r>
            <a:r>
              <a:rPr lang="en-US" altLang="zh-CN" sz="2400" dirty="0"/>
              <a:t>2</a:t>
            </a:r>
            <a:r>
              <a:rPr lang="zh-CN" altLang="en-US" sz="2400" dirty="0"/>
              <a:t>）在</a:t>
            </a:r>
            <a:r>
              <a:rPr lang="en-US" altLang="zh-CN" sz="2400" dirty="0"/>
              <a:t>MySQL</a:t>
            </a:r>
            <a:r>
              <a:rPr lang="zh-CN" altLang="en-US" sz="2400" dirty="0"/>
              <a:t>的客户程序中运行后端</a:t>
            </a:r>
            <a:r>
              <a:rPr lang="en-US" altLang="zh-CN" sz="2400" dirty="0"/>
              <a:t>netstore</a:t>
            </a:r>
            <a:r>
              <a:rPr lang="zh-CN" altLang="en-US" sz="2400" dirty="0"/>
              <a:t>项目的</a:t>
            </a:r>
            <a:r>
              <a:rPr lang="en-US" altLang="zh-CN" sz="2400" dirty="0"/>
              <a:t>schema/sampledb.sql</a:t>
            </a:r>
            <a:r>
              <a:rPr lang="zh-CN" altLang="en-US" sz="2400" dirty="0"/>
              <a:t>脚本中的</a:t>
            </a:r>
            <a:r>
              <a:rPr lang="en-US" altLang="zh-CN" sz="2400" dirty="0"/>
              <a:t>SQL</a:t>
            </a:r>
            <a:r>
              <a:rPr lang="zh-CN" altLang="en-US" sz="2400" dirty="0"/>
              <a:t>语句，该脚本负责创建</a:t>
            </a:r>
            <a:r>
              <a:rPr lang="en-US" altLang="zh-CN" sz="2400" dirty="0"/>
              <a:t>SAMPLEDB</a:t>
            </a:r>
            <a:r>
              <a:rPr lang="zh-CN" altLang="en-US" sz="2400" dirty="0"/>
              <a:t>数据库，以及创建</a:t>
            </a:r>
            <a:r>
              <a:rPr lang="en-US" altLang="zh-CN" sz="2400" dirty="0"/>
              <a:t>CUSTOMERS</a:t>
            </a:r>
            <a:r>
              <a:rPr lang="zh-CN" altLang="en-US" sz="2400" dirty="0"/>
              <a:t>、</a:t>
            </a:r>
            <a:r>
              <a:rPr lang="en-US" altLang="zh-CN" sz="2400" dirty="0"/>
              <a:t>ORDERS</a:t>
            </a:r>
            <a:r>
              <a:rPr lang="zh-CN" altLang="en-US" sz="2400" dirty="0"/>
              <a:t>和</a:t>
            </a:r>
            <a:r>
              <a:rPr lang="en-US" altLang="zh-CN" sz="2400" dirty="0"/>
              <a:t>ITEMS</a:t>
            </a:r>
            <a:r>
              <a:rPr lang="zh-CN" altLang="en-US" sz="2400" dirty="0"/>
              <a:t>等表，并且向表中添加记录。</a:t>
            </a:r>
          </a:p>
          <a:p>
            <a:endParaRPr lang="zh-CN" altLang="en-US" sz="28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1279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15.5  </a:t>
            </a:r>
            <a:r>
              <a:rPr lang="zh-CN" altLang="en-US" dirty="0" smtClean="0"/>
              <a:t>发布</a:t>
            </a:r>
            <a:r>
              <a:rPr lang="en-US" altLang="zh-CN" dirty="0" smtClean="0"/>
              <a:t>netstore</a:t>
            </a:r>
            <a:r>
              <a:rPr lang="zh-CN" altLang="en-US" dirty="0" smtClean="0"/>
              <a:t>应用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zh-CN" b="1" dirty="0" smtClean="0">
                <a:solidFill>
                  <a:srgbClr val="FFC000"/>
                </a:solidFill>
              </a:rPr>
              <a:t>发</a:t>
            </a:r>
            <a:r>
              <a:rPr lang="zh-CN" altLang="zh-CN" b="1" dirty="0">
                <a:solidFill>
                  <a:srgbClr val="FFC000"/>
                </a:solidFill>
              </a:rPr>
              <a:t>布后端</a:t>
            </a:r>
            <a:r>
              <a:rPr lang="en-US" altLang="zh-CN" b="1" dirty="0">
                <a:solidFill>
                  <a:srgbClr val="FFC000"/>
                </a:solidFill>
              </a:rPr>
              <a:t>netstore</a:t>
            </a:r>
            <a:r>
              <a:rPr lang="zh-CN" altLang="zh-CN" b="1" dirty="0">
                <a:solidFill>
                  <a:srgbClr val="FFC000"/>
                </a:solidFill>
              </a:rPr>
              <a:t>项</a:t>
            </a:r>
            <a:r>
              <a:rPr lang="zh-CN" altLang="zh-CN" b="1" dirty="0" smtClean="0">
                <a:solidFill>
                  <a:srgbClr val="FFC000"/>
                </a:solidFill>
              </a:rPr>
              <a:t>目</a:t>
            </a:r>
            <a:endParaRPr lang="en-US" altLang="zh-CN" b="1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zh-CN" altLang="zh-CN" b="1" dirty="0">
              <a:solidFill>
                <a:srgbClr val="FFC000"/>
              </a:solidFill>
            </a:endParaRPr>
          </a:p>
          <a:p>
            <a:r>
              <a:rPr lang="zh-CN" altLang="zh-CN" dirty="0" smtClean="0"/>
              <a:t>把</a:t>
            </a:r>
            <a:r>
              <a:rPr lang="zh-CN" altLang="zh-CN" dirty="0"/>
              <a:t>配套源代码包的</a:t>
            </a:r>
            <a:r>
              <a:rPr lang="en-US" altLang="zh-CN" dirty="0"/>
              <a:t>chapter15/server</a:t>
            </a:r>
            <a:r>
              <a:rPr lang="zh-CN" altLang="zh-CN" dirty="0"/>
              <a:t>目录下的</a:t>
            </a:r>
            <a:r>
              <a:rPr lang="en-US" altLang="zh-CN" dirty="0"/>
              <a:t>netstore</a:t>
            </a:r>
            <a:r>
              <a:rPr lang="zh-CN" altLang="zh-CN" dirty="0"/>
              <a:t>目录拷贝到</a:t>
            </a:r>
            <a:r>
              <a:rPr lang="en-US" altLang="zh-CN" dirty="0"/>
              <a:t>Tomcat</a:t>
            </a:r>
            <a:r>
              <a:rPr lang="zh-CN" altLang="zh-CN" dirty="0"/>
              <a:t>的</a:t>
            </a:r>
            <a:r>
              <a:rPr lang="en-US" altLang="zh-CN" dirty="0"/>
              <a:t>webapps</a:t>
            </a:r>
            <a:r>
              <a:rPr lang="zh-CN" altLang="zh-CN" dirty="0"/>
              <a:t>目录下即可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r>
              <a:rPr lang="zh-CN" altLang="zh-CN" dirty="0" smtClean="0"/>
              <a:t>启</a:t>
            </a:r>
            <a:r>
              <a:rPr lang="zh-CN" altLang="zh-CN" dirty="0"/>
              <a:t>动</a:t>
            </a:r>
            <a:r>
              <a:rPr lang="en-US" altLang="zh-CN" dirty="0"/>
              <a:t>Tomcat</a:t>
            </a:r>
            <a:r>
              <a:rPr lang="zh-CN" altLang="zh-CN" dirty="0"/>
              <a:t>服务器，再通过浏览器访</a:t>
            </a:r>
            <a:r>
              <a:rPr lang="zh-CN" altLang="zh-CN" dirty="0" smtClean="0"/>
              <a:t>问</a:t>
            </a:r>
            <a:r>
              <a:rPr lang="en-US" altLang="zh-CN" dirty="0" smtClean="0"/>
              <a:t>http</a:t>
            </a:r>
            <a:r>
              <a:rPr lang="en-US" altLang="zh-CN" dirty="0"/>
              <a:t>://</a:t>
            </a:r>
            <a:r>
              <a:rPr lang="en-US" altLang="zh-CN" dirty="0" smtClean="0"/>
              <a:t>localhost:8080/netstore/items,</a:t>
            </a:r>
            <a:r>
              <a:rPr lang="zh-CN" altLang="zh-CN" dirty="0" smtClean="0"/>
              <a:t> </a:t>
            </a:r>
            <a:r>
              <a:rPr lang="zh-CN" altLang="zh-CN" dirty="0"/>
              <a:t>该请求由</a:t>
            </a:r>
            <a:r>
              <a:rPr lang="en-US" altLang="zh-CN" dirty="0"/>
              <a:t>NetstoreController</a:t>
            </a:r>
            <a:r>
              <a:rPr lang="zh-CN" altLang="zh-CN" dirty="0"/>
              <a:t>类的</a:t>
            </a:r>
            <a:r>
              <a:rPr lang="en-US" altLang="zh-CN" dirty="0"/>
              <a:t>findItems()</a:t>
            </a:r>
            <a:r>
              <a:rPr lang="zh-CN" altLang="zh-CN" dirty="0"/>
              <a:t>方法处理</a:t>
            </a:r>
            <a:endParaRPr lang="zh-CN" altLang="en-US" dirty="0"/>
          </a:p>
        </p:txBody>
      </p:sp>
      <p:pic>
        <p:nvPicPr>
          <p:cNvPr id="4" name="图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581128"/>
            <a:ext cx="4896544" cy="20608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3541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15.5  </a:t>
            </a:r>
            <a:r>
              <a:rPr lang="zh-CN" altLang="en-US" dirty="0"/>
              <a:t>发布</a:t>
            </a:r>
            <a:r>
              <a:rPr lang="en-US" altLang="zh-CN" dirty="0"/>
              <a:t>netstore</a:t>
            </a:r>
            <a:r>
              <a:rPr lang="zh-CN" altLang="en-US" dirty="0"/>
              <a:t>应用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zh-CN" b="1" dirty="0" smtClean="0">
                <a:solidFill>
                  <a:srgbClr val="FFC000"/>
                </a:solidFill>
              </a:rPr>
              <a:t>调</a:t>
            </a:r>
            <a:r>
              <a:rPr lang="zh-CN" altLang="zh-CN" b="1" dirty="0">
                <a:solidFill>
                  <a:srgbClr val="FFC000"/>
                </a:solidFill>
              </a:rPr>
              <a:t>试和运行前端</a:t>
            </a:r>
            <a:r>
              <a:rPr lang="en-US" altLang="zh-CN" b="1" dirty="0">
                <a:solidFill>
                  <a:srgbClr val="FFC000"/>
                </a:solidFill>
              </a:rPr>
              <a:t>netstore</a:t>
            </a:r>
            <a:r>
              <a:rPr lang="zh-CN" altLang="zh-CN" b="1" dirty="0">
                <a:solidFill>
                  <a:srgbClr val="FFC000"/>
                </a:solidFill>
              </a:rPr>
              <a:t>项目</a:t>
            </a:r>
          </a:p>
          <a:p>
            <a:r>
              <a:rPr lang="zh-CN" altLang="zh-CN" dirty="0" smtClean="0"/>
              <a:t>在</a:t>
            </a:r>
            <a:r>
              <a:rPr lang="en-US" altLang="zh-CN" dirty="0"/>
              <a:t>DOS</a:t>
            </a:r>
            <a:r>
              <a:rPr lang="zh-CN" altLang="zh-CN" dirty="0"/>
              <a:t>命令行，转到</a:t>
            </a:r>
            <a:r>
              <a:rPr lang="en-US" altLang="zh-CN" dirty="0"/>
              <a:t>chapter15/client/netstore</a:t>
            </a:r>
            <a:r>
              <a:rPr lang="zh-CN" altLang="zh-CN" dirty="0"/>
              <a:t>目录，运行命令“</a:t>
            </a:r>
            <a:r>
              <a:rPr lang="en-US" altLang="zh-CN" dirty="0"/>
              <a:t>npm run serve</a:t>
            </a:r>
            <a:r>
              <a:rPr lang="zh-CN" altLang="zh-CN" dirty="0"/>
              <a:t>”启动前端</a:t>
            </a:r>
            <a:r>
              <a:rPr lang="en-US" altLang="zh-CN" dirty="0"/>
              <a:t>Web</a:t>
            </a:r>
            <a:r>
              <a:rPr lang="zh-CN" altLang="zh-CN" dirty="0"/>
              <a:t>服务器，它会监听</a:t>
            </a:r>
            <a:r>
              <a:rPr lang="en-US" altLang="zh-CN" dirty="0"/>
              <a:t>8081</a:t>
            </a:r>
            <a:r>
              <a:rPr lang="zh-CN" altLang="zh-CN" dirty="0"/>
              <a:t>端口。</a:t>
            </a:r>
          </a:p>
          <a:p>
            <a:r>
              <a:rPr lang="zh-CN" altLang="zh-CN" dirty="0"/>
              <a:t>通过浏览器访问“</a:t>
            </a:r>
            <a:r>
              <a:rPr lang="en-US" altLang="zh-CN" dirty="0"/>
              <a:t>http://localhost:8081/</a:t>
            </a:r>
            <a:r>
              <a:rPr lang="zh-CN" altLang="zh-CN" dirty="0"/>
              <a:t>”，如果出现</a:t>
            </a:r>
            <a:r>
              <a:rPr lang="en-US" altLang="zh-CN" dirty="0"/>
              <a:t>netstore</a:t>
            </a:r>
            <a:r>
              <a:rPr lang="zh-CN" altLang="zh-CN" dirty="0"/>
              <a:t>项目的主页，就表明前端与后端可以正常通信了。</a:t>
            </a: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0245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15.5  </a:t>
            </a:r>
            <a:r>
              <a:rPr lang="zh-CN" altLang="en-US" dirty="0"/>
              <a:t>发布</a:t>
            </a:r>
            <a:r>
              <a:rPr lang="en-US" altLang="zh-CN" dirty="0"/>
              <a:t>netstore</a:t>
            </a:r>
            <a:r>
              <a:rPr lang="zh-CN" altLang="en-US" dirty="0"/>
              <a:t>应用</a:t>
            </a:r>
          </a:p>
        </p:txBody>
      </p:sp>
      <p:pic>
        <p:nvPicPr>
          <p:cNvPr id="4" name="内容占位符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36912"/>
            <a:ext cx="6408712" cy="31683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899592" y="1700808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dirty="0"/>
              <a:t>此时前端与后端运行在不同</a:t>
            </a:r>
            <a:r>
              <a:rPr lang="en-US" altLang="zh-CN" sz="2400" dirty="0"/>
              <a:t>Tomcat</a:t>
            </a:r>
            <a:r>
              <a:rPr lang="zh-CN" altLang="zh-CN" sz="2400" dirty="0"/>
              <a:t>服务器上，会存在跨域问题</a:t>
            </a:r>
            <a:endParaRPr lang="zh-CN" altLang="en-US" sz="2400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0786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/>
              <a:t>15.5  </a:t>
            </a:r>
            <a:r>
              <a:rPr lang="zh-CN" altLang="en-US" sz="4800" dirty="0"/>
              <a:t>发布</a:t>
            </a:r>
            <a:r>
              <a:rPr lang="en-US" altLang="zh-CN" sz="4800" dirty="0"/>
              <a:t>netstore</a:t>
            </a:r>
            <a:r>
              <a:rPr lang="zh-CN" altLang="en-US" sz="4800" dirty="0"/>
              <a:t>应用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r>
              <a:rPr lang="zh-CN" altLang="zh-CN" dirty="0" smtClean="0"/>
              <a:t>在</a:t>
            </a:r>
            <a:r>
              <a:rPr lang="zh-CN" altLang="zh-CN" dirty="0"/>
              <a:t>操作系统中，选中</a:t>
            </a:r>
            <a:r>
              <a:rPr lang="en-US" altLang="zh-CN" dirty="0"/>
              <a:t>Chrome</a:t>
            </a:r>
            <a:r>
              <a:rPr lang="zh-CN" altLang="zh-CN" dirty="0"/>
              <a:t>的快捷图片，按下鼠标右键，在下拉菜单中选择“属性”，在弹出的属性窗口的“目标”输入框中，为</a:t>
            </a:r>
            <a:r>
              <a:rPr lang="en-US" altLang="zh-CN" dirty="0"/>
              <a:t>chrome.exe</a:t>
            </a:r>
            <a:r>
              <a:rPr lang="zh-CN" altLang="zh-CN" dirty="0"/>
              <a:t>程序添加如下参数，其中</a:t>
            </a:r>
            <a:r>
              <a:rPr lang="en-US" altLang="zh-CN" dirty="0"/>
              <a:t>user-data-dir</a:t>
            </a:r>
            <a:r>
              <a:rPr lang="zh-CN" altLang="zh-CN" dirty="0"/>
              <a:t>参数的值可以任意设定</a:t>
            </a:r>
            <a:r>
              <a:rPr lang="zh-CN" altLang="zh-CN" dirty="0" smtClean="0"/>
              <a:t>：</a:t>
            </a:r>
            <a:endParaRPr lang="en-US" altLang="zh-CN" dirty="0" smtClean="0"/>
          </a:p>
          <a:p>
            <a:endParaRPr lang="zh-CN" altLang="zh-CN" dirty="0"/>
          </a:p>
          <a:p>
            <a:pPr marL="0" indent="0">
              <a:buNone/>
            </a:pP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--args --disable-web-security --user-data-dir=C:\temp</a:t>
            </a:r>
            <a:endParaRPr lang="zh-CN" altLang="zh-CN" sz="2000" dirty="0">
              <a:solidFill>
                <a:srgbClr val="0070C0"/>
              </a:solidFill>
              <a:latin typeface="+mn-ea"/>
            </a:endParaRP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535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15.5  </a:t>
            </a:r>
            <a:r>
              <a:rPr lang="zh-CN" altLang="en-US" dirty="0"/>
              <a:t>发布</a:t>
            </a:r>
            <a:r>
              <a:rPr lang="en-US" altLang="zh-CN" dirty="0"/>
              <a:t>netstore</a:t>
            </a:r>
            <a:r>
              <a:rPr lang="zh-CN" altLang="en-US" dirty="0"/>
              <a:t>应用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32856"/>
            <a:ext cx="4883150" cy="42608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3884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15.5  </a:t>
            </a:r>
            <a:r>
              <a:rPr lang="zh-CN" altLang="en-US" dirty="0"/>
              <a:t>发布</a:t>
            </a:r>
            <a:r>
              <a:rPr lang="en-US" altLang="zh-CN" dirty="0"/>
              <a:t>netstore</a:t>
            </a:r>
            <a:r>
              <a:rPr lang="zh-CN" altLang="en-US" dirty="0"/>
              <a:t>应用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zh-CN" b="1" dirty="0">
                <a:solidFill>
                  <a:srgbClr val="FFC000"/>
                </a:solidFill>
              </a:rPr>
              <a:t>创建并发布前端项目的正式产品</a:t>
            </a:r>
          </a:p>
          <a:p>
            <a:endParaRPr lang="en-US" altLang="zh-CN" dirty="0" smtClean="0"/>
          </a:p>
          <a:p>
            <a:r>
              <a:rPr lang="zh-CN" altLang="zh-CN" dirty="0" smtClean="0"/>
              <a:t>通</a:t>
            </a:r>
            <a:r>
              <a:rPr lang="zh-CN" altLang="zh-CN" dirty="0"/>
              <a:t>过“</a:t>
            </a:r>
            <a:r>
              <a:rPr lang="en-US" altLang="zh-CN" dirty="0"/>
              <a:t>npm run build</a:t>
            </a:r>
            <a:r>
              <a:rPr lang="zh-CN" altLang="zh-CN" dirty="0"/>
              <a:t>”命令，生成前端</a:t>
            </a:r>
            <a:r>
              <a:rPr lang="en-US" altLang="zh-CN" dirty="0"/>
              <a:t>netstore</a:t>
            </a:r>
            <a:r>
              <a:rPr lang="zh-CN" altLang="zh-CN" dirty="0"/>
              <a:t>项目的正式产品，它位于</a:t>
            </a:r>
            <a:r>
              <a:rPr lang="en-US" altLang="zh-CN" dirty="0"/>
              <a:t>chapter15/client/netstore/dist</a:t>
            </a:r>
            <a:r>
              <a:rPr lang="zh-CN" altLang="zh-CN" dirty="0"/>
              <a:t>目录下</a:t>
            </a:r>
            <a:r>
              <a:rPr lang="zh-CN" altLang="zh-CN" dirty="0" smtClean="0"/>
              <a:t>。</a:t>
            </a:r>
            <a:endParaRPr lang="zh-CN" altLang="zh-CN" dirty="0"/>
          </a:p>
          <a:p>
            <a:r>
              <a:rPr lang="zh-CN" altLang="zh-CN" dirty="0" smtClean="0"/>
              <a:t>把</a:t>
            </a:r>
            <a:r>
              <a:rPr lang="en-US" altLang="zh-CN" dirty="0"/>
              <a:t>chapter15/client/netstore/dist</a:t>
            </a:r>
            <a:r>
              <a:rPr lang="zh-CN" altLang="zh-CN" dirty="0"/>
              <a:t>目录拷贝到</a:t>
            </a:r>
            <a:r>
              <a:rPr lang="en-US" altLang="zh-CN" dirty="0"/>
              <a:t>Tomcat</a:t>
            </a:r>
            <a:r>
              <a:rPr lang="zh-CN" altLang="zh-CN" dirty="0"/>
              <a:t>的</a:t>
            </a:r>
            <a:r>
              <a:rPr lang="en-US" altLang="zh-CN" dirty="0"/>
              <a:t>webapps</a:t>
            </a:r>
            <a:r>
              <a:rPr lang="zh-CN" altLang="zh-CN" dirty="0"/>
              <a:t>目录下，再把</a:t>
            </a:r>
            <a:r>
              <a:rPr lang="en-US" altLang="zh-CN" dirty="0"/>
              <a:t>Tomcat</a:t>
            </a:r>
            <a:r>
              <a:rPr lang="zh-CN" altLang="zh-CN" dirty="0"/>
              <a:t>的</a:t>
            </a:r>
            <a:r>
              <a:rPr lang="en-US" altLang="zh-CN" dirty="0"/>
              <a:t>webapps</a:t>
            </a:r>
            <a:r>
              <a:rPr lang="zh-CN" altLang="zh-CN" dirty="0"/>
              <a:t>目录下的</a:t>
            </a:r>
            <a:r>
              <a:rPr lang="en-US" altLang="zh-CN" dirty="0"/>
              <a:t>dist</a:t>
            </a:r>
            <a:r>
              <a:rPr lang="zh-CN" altLang="zh-CN" dirty="0"/>
              <a:t>目录改名为</a:t>
            </a:r>
            <a:r>
              <a:rPr lang="en-US" altLang="zh-CN" dirty="0"/>
              <a:t>cnetstore</a:t>
            </a:r>
            <a:r>
              <a:rPr lang="zh-CN" altLang="zh-CN" dirty="0"/>
              <a:t>，表明是前端的</a:t>
            </a:r>
            <a:r>
              <a:rPr lang="en-US" altLang="zh-CN" dirty="0"/>
              <a:t>netstore</a:t>
            </a:r>
            <a:r>
              <a:rPr lang="zh-CN" altLang="zh-CN" dirty="0"/>
              <a:t>项目。</a:t>
            </a:r>
          </a:p>
          <a:p>
            <a:r>
              <a:rPr lang="zh-CN" altLang="zh-CN" dirty="0"/>
              <a:t>启动</a:t>
            </a:r>
            <a:r>
              <a:rPr lang="en-US" altLang="zh-CN" dirty="0"/>
              <a:t>Tomcat</a:t>
            </a:r>
            <a:r>
              <a:rPr lang="zh-CN" altLang="zh-CN" dirty="0"/>
              <a:t>服务器，通过浏览器访问</a:t>
            </a:r>
            <a:r>
              <a:rPr lang="en-US" altLang="zh-CN" dirty="0"/>
              <a:t>http://localhost:8080/cnetstore</a:t>
            </a:r>
            <a:r>
              <a:rPr lang="zh-CN" altLang="zh-CN" dirty="0"/>
              <a:t>，就会访问前端</a:t>
            </a:r>
            <a:r>
              <a:rPr lang="en-US" altLang="zh-CN" dirty="0"/>
              <a:t>netstore</a:t>
            </a:r>
            <a:r>
              <a:rPr lang="zh-CN" altLang="zh-CN" dirty="0"/>
              <a:t>项目的主</a:t>
            </a:r>
            <a:r>
              <a:rPr lang="zh-CN" altLang="zh-CN" dirty="0" smtClean="0"/>
              <a:t>页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4881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第</a:t>
            </a:r>
            <a:r>
              <a:rPr lang="en-US" altLang="zh-CN" dirty="0"/>
              <a:t>1</a:t>
            </a:r>
            <a:r>
              <a:rPr lang="zh-CN" altLang="en-US" dirty="0"/>
              <a:t>章  </a:t>
            </a:r>
            <a:r>
              <a:rPr lang="en-US" altLang="zh-CN" dirty="0"/>
              <a:t>Vue</a:t>
            </a:r>
            <a:r>
              <a:rPr lang="zh-CN" altLang="en-US" dirty="0"/>
              <a:t>简</a:t>
            </a:r>
            <a:r>
              <a:rPr lang="zh-CN" altLang="en-US" dirty="0" smtClean="0"/>
              <a:t>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/>
              <a:t>1.1  </a:t>
            </a:r>
            <a:r>
              <a:rPr lang="en-US" altLang="zh-CN" sz="4000" dirty="0"/>
              <a:t>MVVM</a:t>
            </a:r>
            <a:r>
              <a:rPr lang="zh-CN" altLang="en-US" sz="4000" dirty="0"/>
              <a:t>设计模式	</a:t>
            </a:r>
          </a:p>
          <a:p>
            <a:r>
              <a:rPr lang="en-US" altLang="zh-CN" sz="4000" dirty="0"/>
              <a:t>1.2  Vue</a:t>
            </a:r>
            <a:r>
              <a:rPr lang="zh-CN" altLang="en-US" sz="4000" dirty="0"/>
              <a:t>框架</a:t>
            </a:r>
            <a:r>
              <a:rPr lang="zh-CN" altLang="en-US" sz="4000" dirty="0" smtClean="0"/>
              <a:t>的设计模式</a:t>
            </a:r>
            <a:r>
              <a:rPr lang="zh-CN" altLang="en-US" sz="4000" dirty="0"/>
              <a:t>	</a:t>
            </a:r>
          </a:p>
          <a:p>
            <a:r>
              <a:rPr lang="en-US" altLang="zh-CN" sz="4000" dirty="0"/>
              <a:t>1.3  </a:t>
            </a:r>
            <a:r>
              <a:rPr lang="zh-CN" altLang="en-US" sz="4000" dirty="0"/>
              <a:t>第一个</a:t>
            </a:r>
            <a:r>
              <a:rPr lang="en-US" altLang="zh-CN" sz="4000" dirty="0"/>
              <a:t>Vue</a:t>
            </a:r>
            <a:r>
              <a:rPr lang="zh-CN" altLang="en-US" sz="4000" dirty="0"/>
              <a:t>范例	</a:t>
            </a:r>
          </a:p>
          <a:p>
            <a:r>
              <a:rPr lang="en-US" altLang="zh-CN" sz="4000" dirty="0"/>
              <a:t>1.4  Vue</a:t>
            </a:r>
            <a:r>
              <a:rPr lang="zh-CN" altLang="en-US" sz="4000" dirty="0"/>
              <a:t>组件的选项	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 smtClean="0"/>
              <a:t>在线课程：</a:t>
            </a:r>
            <a:r>
              <a:rPr lang="en-US" altLang="zh-CN" dirty="0" smtClean="0"/>
              <a:t>javathinker.ke.qq.com  QQ</a:t>
            </a:r>
            <a:r>
              <a:rPr lang="zh-CN" altLang="en-US" dirty="0" smtClean="0"/>
              <a:t>学习群：</a:t>
            </a:r>
            <a:r>
              <a:rPr lang="en-US" altLang="zh-CN" dirty="0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7649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2.1.6  v-on</a:t>
            </a:r>
            <a:r>
              <a:rPr lang="zh-CN" altLang="en-US" dirty="0" smtClean="0"/>
              <a:t>指令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zh-CN" sz="3200" dirty="0"/>
              <a:t>v-on指令用于处理DOM事件，当事件发生时会执行特定的操作</a:t>
            </a:r>
            <a:r>
              <a:rPr lang="zh-CN" altLang="zh-CN" sz="3200" dirty="0" smtClean="0"/>
              <a:t>。</a:t>
            </a:r>
            <a:endParaRPr lang="en-US" altLang="zh-CN" sz="3200" dirty="0" smtClean="0"/>
          </a:p>
          <a:p>
            <a:r>
              <a:rPr lang="zh-CN" altLang="zh-CN" sz="3200" dirty="0" smtClean="0"/>
              <a:t>v-on</a:t>
            </a:r>
            <a:r>
              <a:rPr lang="zh-CN" altLang="zh-CN" sz="3200" dirty="0"/>
              <a:t>指令的表达式可以是一段JavaScript代码，也可以是一个方法。</a:t>
            </a:r>
            <a:endParaRPr lang="zh-CN" altLang="en-US" sz="32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0930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2.1.6  v-on</a:t>
            </a:r>
            <a:r>
              <a:rPr lang="zh-CN" altLang="en-US" dirty="0"/>
              <a:t>指令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000" dirty="0"/>
              <a:t> </a:t>
            </a:r>
            <a:r>
              <a:rPr lang="en-US" altLang="zh-CN" sz="2000" dirty="0" smtClean="0"/>
              <a:t> </a:t>
            </a:r>
            <a:r>
              <a:rPr lang="en-US" altLang="zh-CN" sz="2000" dirty="0" smtClean="0">
                <a:latin typeface="+mn-ea"/>
              </a:rPr>
              <a:t>&lt;</a:t>
            </a:r>
            <a:r>
              <a:rPr lang="en-US" altLang="zh-CN" sz="2000" dirty="0">
                <a:latin typeface="+mn-ea"/>
              </a:rPr>
              <a:t>div id="app"&gt;</a:t>
            </a:r>
          </a:p>
          <a:p>
            <a:pPr marL="0" indent="0">
              <a:buNone/>
            </a:pPr>
            <a:r>
              <a:rPr lang="en-US" altLang="zh-CN" sz="2000" dirty="0">
                <a:latin typeface="+mn-ea"/>
              </a:rPr>
              <a:t>      &lt;p&gt;</a:t>
            </a:r>
          </a:p>
          <a:p>
            <a:pPr marL="0" indent="0">
              <a:buNone/>
            </a:pPr>
            <a:r>
              <a:rPr lang="en-US" altLang="zh-CN" sz="2000" dirty="0">
                <a:latin typeface="+mn-ea"/>
              </a:rPr>
              <a:t>        &lt;button </a:t>
            </a: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v-on:click="count += 1"</a:t>
            </a:r>
            <a:r>
              <a:rPr lang="en-US" altLang="zh-CN" sz="2000" dirty="0">
                <a:latin typeface="+mn-ea"/>
              </a:rPr>
              <a:t>&gt;Increase&lt;/button&gt;</a:t>
            </a:r>
          </a:p>
          <a:p>
            <a:pPr marL="0" indent="0">
              <a:buNone/>
            </a:pPr>
            <a:r>
              <a:rPr lang="en-US" altLang="zh-CN" sz="2000" dirty="0">
                <a:latin typeface="+mn-ea"/>
              </a:rPr>
              <a:t>        &lt;span&gt;count: {{count}}&lt;/span&gt;</a:t>
            </a:r>
          </a:p>
          <a:p>
            <a:pPr marL="0" indent="0">
              <a:buNone/>
            </a:pPr>
            <a:r>
              <a:rPr lang="en-US" altLang="zh-CN" sz="2000" dirty="0">
                <a:latin typeface="+mn-ea"/>
              </a:rPr>
              <a:t>      &lt;/p&gt;</a:t>
            </a:r>
          </a:p>
          <a:p>
            <a:pPr marL="0" indent="0">
              <a:buNone/>
            </a:pPr>
            <a:r>
              <a:rPr lang="en-US" altLang="zh-CN" sz="2000" dirty="0">
                <a:latin typeface="+mn-ea"/>
              </a:rPr>
              <a:t> </a:t>
            </a:r>
          </a:p>
          <a:p>
            <a:pPr marL="0" indent="0">
              <a:buNone/>
            </a:pPr>
            <a:r>
              <a:rPr lang="en-US" altLang="zh-CN" sz="2000" dirty="0">
                <a:latin typeface="+mn-ea"/>
              </a:rPr>
              <a:t>      &lt;p&gt;</a:t>
            </a:r>
          </a:p>
          <a:p>
            <a:pPr marL="0" indent="0">
              <a:buNone/>
            </a:pPr>
            <a:r>
              <a:rPr lang="en-US" altLang="zh-CN" sz="2000" dirty="0">
                <a:latin typeface="+mn-ea"/>
              </a:rPr>
              <a:t>        &lt;button </a:t>
            </a: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v-on:click="greet"</a:t>
            </a:r>
            <a:r>
              <a:rPr lang="en-US" altLang="zh-CN" sz="2000" dirty="0">
                <a:latin typeface="+mn-ea"/>
              </a:rPr>
              <a:t>&gt;Greet&lt;/button&gt;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rgbClr val="00B050"/>
                </a:solidFill>
                <a:latin typeface="+mn-ea"/>
              </a:rPr>
              <a:t>        &lt;!-- </a:t>
            </a:r>
            <a:r>
              <a:rPr lang="zh-CN" altLang="en-US" sz="2000" dirty="0">
                <a:solidFill>
                  <a:srgbClr val="00B050"/>
                </a:solidFill>
                <a:latin typeface="+mn-ea"/>
              </a:rPr>
              <a:t>简写语法</a:t>
            </a:r>
            <a:r>
              <a:rPr lang="en-US" altLang="zh-CN" sz="2000" dirty="0">
                <a:solidFill>
                  <a:srgbClr val="00B050"/>
                </a:solidFill>
                <a:latin typeface="+mn-ea"/>
              </a:rPr>
              <a:t>--&gt;</a:t>
            </a:r>
          </a:p>
          <a:p>
            <a:pPr marL="0" indent="0">
              <a:buNone/>
            </a:pPr>
            <a:r>
              <a:rPr lang="en-US" altLang="zh-CN" sz="2000" dirty="0">
                <a:latin typeface="+mn-ea"/>
              </a:rPr>
              <a:t>        &lt;button </a:t>
            </a: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@click="greet"</a:t>
            </a:r>
            <a:r>
              <a:rPr lang="en-US" altLang="zh-CN" sz="2000" dirty="0">
                <a:latin typeface="+mn-ea"/>
              </a:rPr>
              <a:t>&gt;Greet&lt;/button&gt;</a:t>
            </a:r>
          </a:p>
          <a:p>
            <a:pPr marL="0" indent="0">
              <a:buNone/>
            </a:pPr>
            <a:r>
              <a:rPr lang="en-US" altLang="zh-CN" sz="2000" dirty="0">
                <a:latin typeface="+mn-ea"/>
              </a:rPr>
              <a:t>      &lt;/p&gt;</a:t>
            </a:r>
          </a:p>
          <a:p>
            <a:pPr marL="0" indent="0">
              <a:buNone/>
            </a:pPr>
            <a:r>
              <a:rPr lang="en-US" altLang="zh-CN" sz="2000" dirty="0">
                <a:latin typeface="+mn-ea"/>
              </a:rPr>
              <a:t>    &lt;/div&gt;</a:t>
            </a:r>
            <a:endParaRPr lang="zh-CN" altLang="en-US" sz="2000" dirty="0">
              <a:latin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529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2.1.6  v-on</a:t>
            </a:r>
            <a:r>
              <a:rPr lang="zh-CN" altLang="en-US" dirty="0"/>
              <a:t>指令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zh-CN" dirty="0">
                <a:latin typeface="+mn-ea"/>
              </a:rPr>
              <a:t> </a:t>
            </a:r>
            <a:r>
              <a:rPr lang="en-US" altLang="zh-CN" dirty="0" smtClean="0">
                <a:latin typeface="+mn-ea"/>
              </a:rPr>
              <a:t>  &lt;</a:t>
            </a:r>
            <a:r>
              <a:rPr lang="en-US" altLang="zh-CN" dirty="0">
                <a:latin typeface="+mn-ea"/>
              </a:rPr>
              <a:t>script&gt;</a:t>
            </a: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const vm=Vue.createApp({</a:t>
            </a: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data(){</a:t>
            </a: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  return{ </a:t>
            </a: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    count: 0, </a:t>
            </a: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    message: 'Hello'</a:t>
            </a: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  }</a:t>
            </a: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},</a:t>
            </a: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methods: {</a:t>
            </a: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  greet: function() {</a:t>
            </a: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    alert(this.message)</a:t>
            </a: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  }</a:t>
            </a: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}</a:t>
            </a: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}).mount('#app')</a:t>
            </a: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</a:t>
            </a:r>
            <a:r>
              <a:rPr lang="en-US" altLang="zh-CN" dirty="0" smtClean="0">
                <a:latin typeface="+mn-ea"/>
              </a:rPr>
              <a:t>&lt;/</a:t>
            </a:r>
            <a:r>
              <a:rPr lang="en-US" altLang="zh-CN" dirty="0">
                <a:latin typeface="+mn-ea"/>
              </a:rPr>
              <a:t>script&gt;</a:t>
            </a:r>
            <a:endParaRPr lang="zh-CN" altLang="en-US" dirty="0">
              <a:latin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4165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2.1.6  v-on</a:t>
            </a:r>
            <a:r>
              <a:rPr lang="zh-CN" altLang="en-US" dirty="0" smtClean="0"/>
              <a:t>指令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once</a:t>
            </a:r>
            <a:r>
              <a:rPr lang="zh-CN" altLang="en-US" dirty="0" smtClean="0"/>
              <a:t>修饰符的作用为：</a:t>
            </a:r>
            <a:r>
              <a:rPr lang="zh-CN" altLang="zh-CN" dirty="0" smtClean="0"/>
              <a:t>只</a:t>
            </a:r>
            <a:r>
              <a:rPr lang="zh-CN" altLang="zh-CN" dirty="0"/>
              <a:t>有当第一次触发事件时会进行处理。</a:t>
            </a:r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>
                <a:latin typeface="+mn-ea"/>
              </a:rPr>
              <a:t>组件模板</a:t>
            </a:r>
            <a:r>
              <a:rPr lang="zh-CN" altLang="zh-CN" dirty="0" smtClean="0">
                <a:latin typeface="+mn-ea"/>
              </a:rPr>
              <a:t> </a:t>
            </a:r>
            <a:r>
              <a:rPr lang="zh-CN" altLang="en-US" dirty="0" smtClean="0">
                <a:latin typeface="+mn-ea"/>
              </a:rPr>
              <a:t>：</a:t>
            </a:r>
            <a:endParaRPr lang="en-US" altLang="zh-CN" dirty="0" smtClean="0">
              <a:latin typeface="+mn-ea"/>
            </a:endParaRPr>
          </a:p>
          <a:p>
            <a:pPr marL="0" indent="0">
              <a:buNone/>
            </a:pPr>
            <a:r>
              <a:rPr lang="zh-CN" altLang="zh-CN" dirty="0" smtClean="0">
                <a:latin typeface="+mn-ea"/>
              </a:rPr>
              <a:t>&lt;</a:t>
            </a:r>
            <a:r>
              <a:rPr lang="zh-CN" altLang="zh-CN" dirty="0">
                <a:latin typeface="+mn-ea"/>
              </a:rPr>
              <a:t>button </a:t>
            </a:r>
            <a:r>
              <a:rPr lang="zh-CN" altLang="zh-CN" dirty="0">
                <a:solidFill>
                  <a:srgbClr val="0070C0"/>
                </a:solidFill>
                <a:latin typeface="+mn-ea"/>
              </a:rPr>
              <a:t>v-on:click.</a:t>
            </a:r>
            <a:r>
              <a:rPr lang="zh-CN" altLang="zh-CN" b="1" dirty="0">
                <a:solidFill>
                  <a:srgbClr val="0070C0"/>
                </a:solidFill>
                <a:latin typeface="+mn-ea"/>
              </a:rPr>
              <a:t>once</a:t>
            </a:r>
            <a:r>
              <a:rPr lang="zh-CN" altLang="zh-CN" dirty="0">
                <a:solidFill>
                  <a:srgbClr val="0070C0"/>
                </a:solidFill>
                <a:latin typeface="+mn-ea"/>
              </a:rPr>
              <a:t>="say('Hi')"</a:t>
            </a:r>
            <a:r>
              <a:rPr lang="zh-CN" altLang="zh-CN" dirty="0">
                <a:latin typeface="+mn-ea"/>
              </a:rPr>
              <a:t>&gt;Hi&lt;/button</a:t>
            </a:r>
            <a:r>
              <a:rPr lang="zh-CN" altLang="zh-CN" dirty="0" smtClean="0">
                <a:latin typeface="+mn-ea"/>
              </a:rPr>
              <a:t>&gt;</a:t>
            </a:r>
            <a:endParaRPr lang="en-US" altLang="zh-CN" dirty="0" smtClean="0">
              <a:latin typeface="+mn-ea"/>
            </a:endParaRPr>
          </a:p>
          <a:p>
            <a:pPr marL="0" indent="0">
              <a:buNone/>
            </a:pPr>
            <a:endParaRPr lang="en-US" altLang="zh-CN" dirty="0" smtClean="0">
              <a:latin typeface="+mn-ea"/>
            </a:endParaRPr>
          </a:p>
          <a:p>
            <a:pPr marL="0" indent="0">
              <a:buNone/>
            </a:pPr>
            <a:r>
              <a:rPr lang="zh-CN" altLang="en-US" dirty="0">
                <a:latin typeface="+mn-ea"/>
              </a:rPr>
              <a:t>组</a:t>
            </a:r>
            <a:r>
              <a:rPr lang="zh-CN" altLang="en-US" dirty="0" smtClean="0">
                <a:latin typeface="+mn-ea"/>
              </a:rPr>
              <a:t>件方法：</a:t>
            </a:r>
            <a:endParaRPr lang="en-US" altLang="zh-CN" dirty="0">
              <a:latin typeface="+mn-ea"/>
            </a:endParaRP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say(msg) {</a:t>
            </a:r>
          </a:p>
          <a:p>
            <a:pPr marL="0" indent="0">
              <a:buNone/>
            </a:pPr>
            <a:r>
              <a:rPr lang="en-US" altLang="zh-CN" dirty="0" smtClean="0">
                <a:latin typeface="+mn-ea"/>
              </a:rPr>
              <a:t>   </a:t>
            </a:r>
            <a:r>
              <a:rPr lang="zh-CN" altLang="zh-CN" dirty="0" smtClean="0">
                <a:latin typeface="+mn-ea"/>
              </a:rPr>
              <a:t>alert(msg</a:t>
            </a:r>
            <a:r>
              <a:rPr lang="zh-CN" altLang="zh-CN" dirty="0">
                <a:latin typeface="+mn-ea"/>
              </a:rPr>
              <a:t>)</a:t>
            </a:r>
          </a:p>
          <a:p>
            <a:pPr marL="0" indent="0">
              <a:buNone/>
            </a:pPr>
            <a:r>
              <a:rPr lang="en-US" altLang="zh-CN" dirty="0" smtClean="0">
                <a:latin typeface="+mn-ea"/>
              </a:rPr>
              <a:t> </a:t>
            </a:r>
            <a:r>
              <a:rPr lang="zh-CN" altLang="zh-CN" dirty="0" smtClean="0">
                <a:latin typeface="+mn-ea"/>
              </a:rPr>
              <a:t>}</a:t>
            </a:r>
            <a:endParaRPr lang="zh-CN" altLang="en-US" dirty="0">
              <a:latin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8073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2.1.6  v-on</a:t>
            </a:r>
            <a:r>
              <a:rPr lang="zh-CN" altLang="en-US" dirty="0"/>
              <a:t>指令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prevent</a:t>
            </a:r>
            <a:r>
              <a:rPr lang="zh-CN" altLang="en-US" dirty="0" smtClean="0"/>
              <a:t>修饰符的作用是阻止默认的事件处理行为。</a:t>
            </a:r>
            <a:endParaRPr lang="en-US" altLang="zh-CN" dirty="0" smtClean="0"/>
          </a:p>
          <a:p>
            <a:endParaRPr lang="en-US" altLang="zh-CN" dirty="0">
              <a:latin typeface="+mn-ea"/>
            </a:endParaRPr>
          </a:p>
          <a:p>
            <a:pPr marL="0" indent="0">
              <a:buNone/>
            </a:pPr>
            <a:r>
              <a:rPr lang="zh-CN" altLang="en-US" dirty="0">
                <a:latin typeface="+mn-ea"/>
              </a:rPr>
              <a:t>组</a:t>
            </a:r>
            <a:r>
              <a:rPr lang="zh-CN" altLang="en-US" dirty="0" smtClean="0">
                <a:latin typeface="+mn-ea"/>
              </a:rPr>
              <a:t>件的模</a:t>
            </a:r>
            <a:r>
              <a:rPr lang="zh-CN" altLang="en-US" dirty="0">
                <a:latin typeface="+mn-ea"/>
              </a:rPr>
              <a:t>板</a:t>
            </a:r>
            <a:r>
              <a:rPr lang="zh-CN" altLang="zh-CN" dirty="0">
                <a:latin typeface="+mn-ea"/>
              </a:rPr>
              <a:t> </a:t>
            </a:r>
            <a:r>
              <a:rPr lang="zh-CN" altLang="en-US" dirty="0">
                <a:latin typeface="+mn-ea"/>
              </a:rPr>
              <a:t>：</a:t>
            </a:r>
            <a:endParaRPr lang="en-US" altLang="zh-CN" dirty="0">
              <a:latin typeface="+mn-ea"/>
            </a:endParaRP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&lt;a href="/login"  </a:t>
            </a:r>
            <a:r>
              <a:rPr lang="zh-CN" altLang="zh-CN" dirty="0">
                <a:solidFill>
                  <a:srgbClr val="0070C0"/>
                </a:solidFill>
                <a:latin typeface="+mn-ea"/>
              </a:rPr>
              <a:t>v-on:click.</a:t>
            </a:r>
            <a:r>
              <a:rPr lang="zh-CN" altLang="zh-CN" b="1" dirty="0">
                <a:solidFill>
                  <a:srgbClr val="0070C0"/>
                </a:solidFill>
                <a:latin typeface="+mn-ea"/>
              </a:rPr>
              <a:t>prevent</a:t>
            </a:r>
            <a:r>
              <a:rPr lang="zh-CN" altLang="zh-CN" dirty="0">
                <a:solidFill>
                  <a:srgbClr val="0070C0"/>
                </a:solidFill>
                <a:latin typeface="+mn-ea"/>
              </a:rPr>
              <a:t>="refuse2"</a:t>
            </a:r>
            <a:r>
              <a:rPr lang="zh-CN" altLang="zh-CN" dirty="0">
                <a:latin typeface="+mn-ea"/>
              </a:rPr>
              <a:t>&gt;登录&lt;/a&gt;</a:t>
            </a:r>
            <a:endParaRPr lang="zh-CN" altLang="en-US" dirty="0">
              <a:latin typeface="+mn-ea"/>
            </a:endParaRPr>
          </a:p>
          <a:p>
            <a:pPr marL="0" indent="0">
              <a:buNone/>
            </a:pPr>
            <a:endParaRPr lang="en-US" altLang="zh-CN" dirty="0">
              <a:latin typeface="+mn-ea"/>
            </a:endParaRPr>
          </a:p>
          <a:p>
            <a:pPr marL="0" indent="0">
              <a:buNone/>
            </a:pPr>
            <a:r>
              <a:rPr lang="zh-CN" altLang="en-US" dirty="0">
                <a:latin typeface="+mn-ea"/>
              </a:rPr>
              <a:t>组</a:t>
            </a:r>
            <a:r>
              <a:rPr lang="zh-CN" altLang="en-US" dirty="0" smtClean="0">
                <a:latin typeface="+mn-ea"/>
              </a:rPr>
              <a:t>件的方</a:t>
            </a:r>
            <a:r>
              <a:rPr lang="zh-CN" altLang="en-US" dirty="0">
                <a:latin typeface="+mn-ea"/>
              </a:rPr>
              <a:t>法：</a:t>
            </a:r>
            <a:endParaRPr lang="en-US" altLang="zh-CN" dirty="0">
              <a:latin typeface="+mn-ea"/>
            </a:endParaRP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refuse2(){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</a:t>
            </a:r>
            <a:r>
              <a:rPr lang="zh-CN" altLang="zh-CN" dirty="0" smtClean="0">
                <a:latin typeface="+mn-ea"/>
              </a:rPr>
              <a:t> </a:t>
            </a:r>
            <a:r>
              <a:rPr lang="en-US" altLang="zh-CN" dirty="0" smtClean="0">
                <a:latin typeface="+mn-ea"/>
              </a:rPr>
              <a:t> </a:t>
            </a:r>
            <a:r>
              <a:rPr lang="zh-CN" altLang="zh-CN" dirty="0" smtClean="0">
                <a:latin typeface="+mn-ea"/>
              </a:rPr>
              <a:t>alert</a:t>
            </a:r>
            <a:r>
              <a:rPr lang="zh-CN" altLang="zh-CN" dirty="0">
                <a:latin typeface="+mn-ea"/>
              </a:rPr>
              <a:t>('系统忙，请稍后') </a:t>
            </a:r>
          </a:p>
          <a:p>
            <a:pPr marL="0" indent="0">
              <a:buNone/>
            </a:pPr>
            <a:r>
              <a:rPr lang="en-US" altLang="zh-CN" dirty="0" smtClean="0">
                <a:latin typeface="+mn-ea"/>
              </a:rPr>
              <a:t> </a:t>
            </a:r>
            <a:r>
              <a:rPr lang="zh-CN" altLang="zh-CN" dirty="0" smtClean="0">
                <a:latin typeface="+mn-ea"/>
              </a:rPr>
              <a:t>} </a:t>
            </a:r>
            <a:endParaRPr lang="zh-CN" altLang="en-US" dirty="0">
              <a:latin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853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2.2.1  </a:t>
            </a:r>
            <a:r>
              <a:rPr lang="zh-CN" altLang="en-US" dirty="0" smtClean="0"/>
              <a:t>注册自定义指令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CN" sz="1800" dirty="0">
                <a:solidFill>
                  <a:srgbClr val="00B050"/>
                </a:solidFill>
              </a:rPr>
              <a:t>//</a:t>
            </a:r>
            <a:r>
              <a:rPr lang="zh-CN" altLang="en-US" sz="1800" dirty="0">
                <a:solidFill>
                  <a:srgbClr val="00B050"/>
                </a:solidFill>
              </a:rPr>
              <a:t>全局注册</a:t>
            </a: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app.directive('xxx', {     </a:t>
            </a:r>
            <a:r>
              <a:rPr lang="en-US" altLang="zh-CN" sz="1600" dirty="0">
                <a:solidFill>
                  <a:srgbClr val="00B050"/>
                </a:solidFill>
                <a:latin typeface="+mn-ea"/>
              </a:rPr>
              <a:t>//'xxx'</a:t>
            </a:r>
            <a:r>
              <a:rPr lang="zh-CN" altLang="en-US" sz="1600" dirty="0">
                <a:solidFill>
                  <a:srgbClr val="00B050"/>
                </a:solidFill>
                <a:latin typeface="+mn-ea"/>
              </a:rPr>
              <a:t>表示自定义</a:t>
            </a:r>
            <a:r>
              <a:rPr lang="en-US" altLang="zh-CN" sz="1600" dirty="0">
                <a:solidFill>
                  <a:srgbClr val="00B050"/>
                </a:solidFill>
                <a:latin typeface="+mn-ea"/>
              </a:rPr>
              <a:t>Vue</a:t>
            </a:r>
            <a:r>
              <a:rPr lang="zh-CN" altLang="en-US" sz="1600" dirty="0">
                <a:solidFill>
                  <a:srgbClr val="00B050"/>
                </a:solidFill>
                <a:latin typeface="+mn-ea"/>
              </a:rPr>
              <a:t>指令的名字</a:t>
            </a:r>
          </a:p>
          <a:p>
            <a:pPr marL="0" indent="0">
              <a:buNone/>
            </a:pPr>
            <a:r>
              <a:rPr lang="zh-CN" altLang="en-US" sz="1600" dirty="0">
                <a:latin typeface="+mn-ea"/>
              </a:rPr>
              <a:t>  </a:t>
            </a:r>
            <a:r>
              <a:rPr lang="en-US" altLang="zh-CN" sz="1600" dirty="0">
                <a:latin typeface="+mn-ea"/>
              </a:rPr>
              <a:t>mounted(el) {</a:t>
            </a: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</a:t>
            </a:r>
            <a:r>
              <a:rPr lang="en-US" altLang="zh-CN" sz="1600" dirty="0">
                <a:solidFill>
                  <a:srgbClr val="00B050"/>
                </a:solidFill>
                <a:latin typeface="+mn-ea"/>
              </a:rPr>
              <a:t>//</a:t>
            </a:r>
            <a:r>
              <a:rPr lang="zh-CN" altLang="en-US" sz="1600" dirty="0">
                <a:solidFill>
                  <a:srgbClr val="00B050"/>
                </a:solidFill>
                <a:latin typeface="+mn-ea"/>
              </a:rPr>
              <a:t>指令的具体操作</a:t>
            </a:r>
          </a:p>
          <a:p>
            <a:pPr marL="0" indent="0">
              <a:buNone/>
            </a:pPr>
            <a:r>
              <a:rPr lang="zh-CN" altLang="en-US" sz="1600" dirty="0">
                <a:latin typeface="+mn-ea"/>
              </a:rPr>
              <a:t>  </a:t>
            </a:r>
            <a:r>
              <a:rPr lang="en-US" altLang="zh-CN" sz="1600" dirty="0">
                <a:latin typeface="+mn-ea"/>
              </a:rPr>
              <a:t>}</a:t>
            </a:r>
          </a:p>
          <a:p>
            <a:pPr marL="0" indent="0">
              <a:buNone/>
            </a:pPr>
            <a:r>
              <a:rPr lang="en-US" altLang="zh-CN" sz="1600" dirty="0" smtClean="0">
                <a:latin typeface="+mn-ea"/>
              </a:rPr>
              <a:t>})</a:t>
            </a:r>
            <a:endParaRPr lang="en-US" altLang="zh-CN" sz="1800" dirty="0">
              <a:latin typeface="+mn-ea"/>
            </a:endParaRPr>
          </a:p>
          <a:p>
            <a:r>
              <a:rPr lang="en-US" altLang="zh-CN" sz="1800" dirty="0" smtClean="0">
                <a:solidFill>
                  <a:srgbClr val="00B050"/>
                </a:solidFill>
              </a:rPr>
              <a:t>//</a:t>
            </a:r>
            <a:r>
              <a:rPr lang="zh-CN" altLang="en-US" sz="1800" dirty="0" smtClean="0">
                <a:solidFill>
                  <a:srgbClr val="00B050"/>
                </a:solidFill>
              </a:rPr>
              <a:t>局</a:t>
            </a:r>
            <a:r>
              <a:rPr lang="zh-CN" altLang="en-US" sz="1800" dirty="0">
                <a:solidFill>
                  <a:srgbClr val="00B050"/>
                </a:solidFill>
              </a:rPr>
              <a:t>部注</a:t>
            </a:r>
            <a:r>
              <a:rPr lang="zh-CN" altLang="en-US" sz="1800" dirty="0" smtClean="0">
                <a:solidFill>
                  <a:srgbClr val="00B050"/>
                </a:solidFill>
              </a:rPr>
              <a:t>册</a:t>
            </a:r>
            <a:endParaRPr lang="zh-CN" altLang="en-US" sz="18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altLang="zh-CN" sz="1600" dirty="0" smtClean="0">
                <a:latin typeface="+mn-ea"/>
              </a:rPr>
              <a:t>app.component</a:t>
            </a:r>
            <a:r>
              <a:rPr lang="en-US" altLang="zh-CN" sz="1600" dirty="0">
                <a:latin typeface="+mn-ea"/>
              </a:rPr>
              <a:t>('item',{   </a:t>
            </a:r>
            <a:r>
              <a:rPr lang="en-US" altLang="zh-CN" sz="1600" dirty="0">
                <a:solidFill>
                  <a:srgbClr val="00B050"/>
                </a:solidFill>
                <a:latin typeface="+mn-ea"/>
              </a:rPr>
              <a:t>//</a:t>
            </a:r>
            <a:r>
              <a:rPr lang="zh-CN" altLang="en-US" sz="1600" dirty="0">
                <a:solidFill>
                  <a:srgbClr val="00B050"/>
                </a:solidFill>
                <a:latin typeface="+mn-ea"/>
              </a:rPr>
              <a:t>定义一个</a:t>
            </a:r>
            <a:r>
              <a:rPr lang="en-US" altLang="zh-CN" sz="1600" dirty="0">
                <a:solidFill>
                  <a:srgbClr val="00B050"/>
                </a:solidFill>
                <a:latin typeface="+mn-ea"/>
              </a:rPr>
              <a:t>item</a:t>
            </a:r>
            <a:r>
              <a:rPr lang="zh-CN" altLang="en-US" sz="1600" dirty="0">
                <a:solidFill>
                  <a:srgbClr val="00B050"/>
                </a:solidFill>
                <a:latin typeface="+mn-ea"/>
              </a:rPr>
              <a:t>组件</a:t>
            </a:r>
          </a:p>
          <a:p>
            <a:pPr marL="0" indent="0">
              <a:buNone/>
            </a:pPr>
            <a:r>
              <a:rPr lang="zh-CN" altLang="en-US" sz="1600" dirty="0">
                <a:latin typeface="+mn-ea"/>
              </a:rPr>
              <a:t>  </a:t>
            </a:r>
            <a:r>
              <a:rPr lang="en-US" altLang="zh-CN" sz="1600" dirty="0">
                <a:latin typeface="+mn-ea"/>
              </a:rPr>
              <a:t>directives:{</a:t>
            </a: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xxx:{    </a:t>
            </a:r>
            <a:r>
              <a:rPr lang="en-US" altLang="zh-CN" sz="1600" dirty="0">
                <a:solidFill>
                  <a:srgbClr val="00B050"/>
                </a:solidFill>
                <a:latin typeface="+mn-ea"/>
              </a:rPr>
              <a:t>//xxx</a:t>
            </a:r>
            <a:r>
              <a:rPr lang="zh-CN" altLang="en-US" sz="1600" dirty="0">
                <a:solidFill>
                  <a:srgbClr val="00B050"/>
                </a:solidFill>
                <a:latin typeface="+mn-ea"/>
              </a:rPr>
              <a:t>表示自定义</a:t>
            </a:r>
            <a:r>
              <a:rPr lang="en-US" altLang="zh-CN" sz="1600" dirty="0">
                <a:solidFill>
                  <a:srgbClr val="00B050"/>
                </a:solidFill>
                <a:latin typeface="+mn-ea"/>
              </a:rPr>
              <a:t>Vue</a:t>
            </a:r>
            <a:r>
              <a:rPr lang="zh-CN" altLang="en-US" sz="1600" dirty="0">
                <a:solidFill>
                  <a:srgbClr val="00B050"/>
                </a:solidFill>
                <a:latin typeface="+mn-ea"/>
              </a:rPr>
              <a:t>指令的名字</a:t>
            </a:r>
          </a:p>
          <a:p>
            <a:pPr marL="0" indent="0">
              <a:buNone/>
            </a:pPr>
            <a:r>
              <a:rPr lang="zh-CN" altLang="en-US" sz="1600" dirty="0">
                <a:latin typeface="+mn-ea"/>
              </a:rPr>
              <a:t>      </a:t>
            </a:r>
            <a:r>
              <a:rPr lang="en-US" altLang="zh-CN" sz="1600" dirty="0">
                <a:latin typeface="+mn-ea"/>
              </a:rPr>
              <a:t>mounted(el) {</a:t>
            </a:r>
          </a:p>
          <a:p>
            <a:pPr marL="0" indent="0">
              <a:buNone/>
            </a:pPr>
            <a:r>
              <a:rPr lang="en-US" altLang="zh-CN" sz="1600" dirty="0">
                <a:solidFill>
                  <a:srgbClr val="00B050"/>
                </a:solidFill>
                <a:latin typeface="+mn-ea"/>
              </a:rPr>
              <a:t>        //</a:t>
            </a:r>
            <a:r>
              <a:rPr lang="zh-CN" altLang="en-US" sz="1600" dirty="0">
                <a:solidFill>
                  <a:srgbClr val="00B050"/>
                </a:solidFill>
                <a:latin typeface="+mn-ea"/>
              </a:rPr>
              <a:t>指令的具体操作</a:t>
            </a:r>
          </a:p>
          <a:p>
            <a:pPr marL="0" indent="0">
              <a:buNone/>
            </a:pPr>
            <a:r>
              <a:rPr lang="zh-CN" altLang="en-US" sz="1600" dirty="0">
                <a:latin typeface="+mn-ea"/>
              </a:rPr>
              <a:t>      </a:t>
            </a:r>
            <a:r>
              <a:rPr lang="en-US" altLang="zh-CN" sz="1600" dirty="0">
                <a:latin typeface="+mn-ea"/>
              </a:rPr>
              <a:t>}</a:t>
            </a: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}</a:t>
            </a: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},</a:t>
            </a: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template:'&lt;input type="text" v-xxx&gt;'   </a:t>
            </a:r>
            <a:r>
              <a:rPr lang="en-US" altLang="zh-CN" sz="1600" dirty="0">
                <a:solidFill>
                  <a:srgbClr val="00B050"/>
                </a:solidFill>
                <a:latin typeface="+mn-ea"/>
              </a:rPr>
              <a:t>//</a:t>
            </a:r>
            <a:r>
              <a:rPr lang="zh-CN" altLang="en-US" sz="1600" dirty="0">
                <a:solidFill>
                  <a:srgbClr val="00B050"/>
                </a:solidFill>
                <a:latin typeface="+mn-ea"/>
              </a:rPr>
              <a:t>在模板中使用指令</a:t>
            </a: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})</a:t>
            </a:r>
          </a:p>
          <a:p>
            <a:pPr marL="0" indent="0">
              <a:buNone/>
            </a:pPr>
            <a:endParaRPr lang="zh-CN" altLang="en-US" sz="14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635896" y="6484111"/>
            <a:ext cx="5533620" cy="365125"/>
          </a:xfrm>
        </p:spPr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7406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400" dirty="0">
                <a:effectLst/>
              </a:rPr>
              <a:t>2.2.2  </a:t>
            </a:r>
            <a:r>
              <a:rPr lang="zh-CN" altLang="zh-CN" sz="4400" dirty="0">
                <a:effectLst/>
              </a:rPr>
              <a:t>自定义指令的钩子函数</a:t>
            </a:r>
            <a:endParaRPr lang="zh-CN" altLang="en-US" sz="4400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8385746"/>
              </p:ext>
            </p:extLst>
          </p:nvPr>
        </p:nvGraphicFramePr>
        <p:xfrm>
          <a:off x="611560" y="1556792"/>
          <a:ext cx="7488832" cy="5185137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917164"/>
                <a:gridCol w="5571668"/>
              </a:tblGrid>
              <a:tr h="648073">
                <a:tc>
                  <a:txBody>
                    <a:bodyPr/>
                    <a:lstStyle/>
                    <a:p>
                      <a:pPr indent="19050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zh-CN" sz="1800" dirty="0" smtClean="0">
                        <a:effectLst/>
                      </a:endParaRPr>
                    </a:p>
                    <a:p>
                      <a:pPr indent="19050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800" dirty="0" smtClean="0">
                          <a:effectLst/>
                        </a:rPr>
                        <a:t>钩</a:t>
                      </a:r>
                      <a:r>
                        <a:rPr lang="zh-CN" sz="1800" dirty="0">
                          <a:effectLst/>
                        </a:rPr>
                        <a:t>子函数</a:t>
                      </a:r>
                      <a:endParaRPr lang="zh-CN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zh-CN" sz="1800" dirty="0" smtClean="0">
                        <a:effectLst/>
                      </a:endParaRPr>
                    </a:p>
                    <a:p>
                      <a:pPr indent="19050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800" dirty="0" smtClean="0">
                          <a:effectLst/>
                        </a:rPr>
                        <a:t>说</a:t>
                      </a:r>
                      <a:r>
                        <a:rPr lang="zh-CN" sz="1800" dirty="0">
                          <a:effectLst/>
                        </a:rPr>
                        <a:t>明</a:t>
                      </a:r>
                      <a:endParaRPr lang="zh-CN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/>
                </a:tc>
              </a:tr>
              <a:tr h="936104">
                <a:tc>
                  <a:txBody>
                    <a:bodyPr/>
                    <a:lstStyle/>
                    <a:p>
                      <a:pPr indent="190500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</a:endParaRPr>
                    </a:p>
                    <a:p>
                      <a:pPr indent="190500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created</a:t>
                      </a:r>
                      <a:endParaRPr lang="zh-CN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95885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zh-CN" sz="1600" dirty="0" smtClean="0">
                        <a:effectLst/>
                      </a:endParaRPr>
                    </a:p>
                    <a:p>
                      <a:pPr indent="95885" algn="just" hangingPunct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1600" dirty="0" smtClean="0">
                          <a:effectLst/>
                        </a:rPr>
                        <a:t>当</a:t>
                      </a:r>
                      <a:r>
                        <a:rPr lang="zh-CN" sz="1600" dirty="0">
                          <a:effectLst/>
                        </a:rPr>
                        <a:t>指令所绑定的</a:t>
                      </a:r>
                      <a:r>
                        <a:rPr lang="en-US" sz="1600" dirty="0">
                          <a:effectLst/>
                        </a:rPr>
                        <a:t>DOM</a:t>
                      </a:r>
                      <a:r>
                        <a:rPr lang="zh-CN" sz="1600" dirty="0">
                          <a:effectLst/>
                        </a:rPr>
                        <a:t>元素的属性以及事件监听器被使用之前调用。例如，如果希望在调用</a:t>
                      </a:r>
                      <a:r>
                        <a:rPr lang="en-US" sz="1600" dirty="0">
                          <a:effectLst/>
                        </a:rPr>
                        <a:t>v-on</a:t>
                      </a:r>
                      <a:r>
                        <a:rPr lang="zh-CN" sz="1600" dirty="0">
                          <a:effectLst/>
                        </a:rPr>
                        <a:t>指令的事件监听器</a:t>
                      </a:r>
                      <a:r>
                        <a:rPr lang="en-US" sz="1600" dirty="0">
                          <a:effectLst/>
                        </a:rPr>
                        <a:t>B</a:t>
                      </a:r>
                      <a:r>
                        <a:rPr lang="zh-CN" sz="1600" dirty="0">
                          <a:effectLst/>
                        </a:rPr>
                        <a:t>前，先调用事件监听器</a:t>
                      </a:r>
                      <a:r>
                        <a:rPr lang="en-US" sz="1600" dirty="0">
                          <a:effectLst/>
                        </a:rPr>
                        <a:t>A</a:t>
                      </a:r>
                      <a:r>
                        <a:rPr lang="zh-CN" sz="1600" dirty="0">
                          <a:effectLst/>
                        </a:rPr>
                        <a:t>，就可以在这个函数中注册事件监听器</a:t>
                      </a:r>
                      <a:r>
                        <a:rPr lang="en-US" sz="1600" dirty="0">
                          <a:effectLst/>
                        </a:rPr>
                        <a:t>A</a:t>
                      </a:r>
                      <a:r>
                        <a:rPr lang="zh-CN" sz="1600" dirty="0">
                          <a:effectLst/>
                        </a:rPr>
                        <a:t>。</a:t>
                      </a:r>
                      <a:endParaRPr lang="zh-CN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398103">
                <a:tc>
                  <a:txBody>
                    <a:bodyPr/>
                    <a:lstStyle/>
                    <a:p>
                      <a:pPr indent="190500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</a:endParaRPr>
                    </a:p>
                    <a:p>
                      <a:pPr indent="190500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beforeMount</a:t>
                      </a:r>
                      <a:endParaRPr lang="zh-CN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95885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zh-CN" sz="1600" dirty="0" smtClean="0">
                        <a:effectLst/>
                      </a:endParaRPr>
                    </a:p>
                    <a:p>
                      <a:pPr indent="95885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600" dirty="0" smtClean="0">
                          <a:effectLst/>
                        </a:rPr>
                        <a:t>在</a:t>
                      </a:r>
                      <a:r>
                        <a:rPr lang="zh-CN" sz="1600" dirty="0">
                          <a:effectLst/>
                        </a:rPr>
                        <a:t>父组件挂载之前，并且指令第一次绑定到</a:t>
                      </a:r>
                      <a:r>
                        <a:rPr lang="en-US" sz="1600" dirty="0">
                          <a:effectLst/>
                        </a:rPr>
                        <a:t>DOM</a:t>
                      </a:r>
                      <a:r>
                        <a:rPr lang="zh-CN" sz="1600" dirty="0">
                          <a:effectLst/>
                        </a:rPr>
                        <a:t>元素时调用。</a:t>
                      </a:r>
                      <a:endParaRPr lang="zh-CN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549201">
                <a:tc>
                  <a:txBody>
                    <a:bodyPr/>
                    <a:lstStyle/>
                    <a:p>
                      <a:pPr indent="190500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</a:endParaRPr>
                    </a:p>
                    <a:p>
                      <a:pPr indent="190500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mouned</a:t>
                      </a:r>
                      <a:endParaRPr lang="zh-CN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95885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zh-CN" sz="1600" dirty="0" smtClean="0">
                        <a:effectLst/>
                      </a:endParaRPr>
                    </a:p>
                    <a:p>
                      <a:pPr indent="95885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600" dirty="0" smtClean="0">
                          <a:effectLst/>
                        </a:rPr>
                        <a:t>在</a:t>
                      </a:r>
                      <a:r>
                        <a:rPr lang="zh-CN" sz="1600" dirty="0">
                          <a:effectLst/>
                        </a:rPr>
                        <a:t>父组件挂载后调用。</a:t>
                      </a:r>
                      <a:endParaRPr lang="zh-CN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515203">
                <a:tc>
                  <a:txBody>
                    <a:bodyPr/>
                    <a:lstStyle/>
                    <a:p>
                      <a:pPr indent="190500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</a:endParaRPr>
                    </a:p>
                    <a:p>
                      <a:pPr indent="190500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beforeUpdate</a:t>
                      </a:r>
                      <a:endParaRPr lang="zh-CN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95885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zh-CN" sz="1600" dirty="0" smtClean="0">
                        <a:effectLst/>
                      </a:endParaRPr>
                    </a:p>
                    <a:p>
                      <a:pPr indent="95885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600" dirty="0" smtClean="0">
                          <a:effectLst/>
                        </a:rPr>
                        <a:t>在</a:t>
                      </a:r>
                      <a:r>
                        <a:rPr lang="zh-CN" sz="1600" dirty="0">
                          <a:effectLst/>
                        </a:rPr>
                        <a:t>所包含的组件的虚拟节点</a:t>
                      </a:r>
                      <a:r>
                        <a:rPr lang="en-US" sz="1600" dirty="0">
                          <a:effectLst/>
                        </a:rPr>
                        <a:t>Vnode</a:t>
                      </a:r>
                      <a:r>
                        <a:rPr lang="zh-CN" sz="1600" dirty="0">
                          <a:effectLst/>
                        </a:rPr>
                        <a:t>更新前调用。</a:t>
                      </a:r>
                      <a:endParaRPr lang="zh-CN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707313">
                <a:tc>
                  <a:txBody>
                    <a:bodyPr/>
                    <a:lstStyle/>
                    <a:p>
                      <a:pPr indent="190500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</a:endParaRPr>
                    </a:p>
                    <a:p>
                      <a:pPr indent="190500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updated</a:t>
                      </a:r>
                      <a:endParaRPr lang="zh-CN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95885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zh-CN" sz="1600" dirty="0" smtClean="0">
                        <a:effectLst/>
                      </a:endParaRPr>
                    </a:p>
                    <a:p>
                      <a:pPr indent="95885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600" dirty="0" smtClean="0">
                          <a:effectLst/>
                        </a:rPr>
                        <a:t>在</a:t>
                      </a:r>
                      <a:r>
                        <a:rPr lang="zh-CN" sz="1600" dirty="0">
                          <a:effectLst/>
                        </a:rPr>
                        <a:t>所包含的组件的虚拟节点</a:t>
                      </a:r>
                      <a:r>
                        <a:rPr lang="en-US" sz="1600" dirty="0">
                          <a:effectLst/>
                        </a:rPr>
                        <a:t>Vnode</a:t>
                      </a:r>
                      <a:r>
                        <a:rPr lang="zh-CN" sz="1600" dirty="0">
                          <a:effectLst/>
                        </a:rPr>
                        <a:t>以及所有子节点更新完毕后调用。</a:t>
                      </a:r>
                      <a:endParaRPr lang="zh-CN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562612">
                <a:tc>
                  <a:txBody>
                    <a:bodyPr/>
                    <a:lstStyle/>
                    <a:p>
                      <a:pPr indent="190500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</a:endParaRPr>
                    </a:p>
                    <a:p>
                      <a:pPr indent="190500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beforeUnmount</a:t>
                      </a:r>
                      <a:endParaRPr lang="zh-CN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95885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zh-CN" sz="1600" dirty="0" smtClean="0">
                        <a:effectLst/>
                      </a:endParaRPr>
                    </a:p>
                    <a:p>
                      <a:pPr indent="95885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600" dirty="0" smtClean="0">
                          <a:effectLst/>
                        </a:rPr>
                        <a:t>在</a:t>
                      </a:r>
                      <a:r>
                        <a:rPr lang="zh-CN" sz="1600" dirty="0">
                          <a:effectLst/>
                        </a:rPr>
                        <a:t>父组件解除挂载前调用。</a:t>
                      </a:r>
                      <a:endParaRPr lang="zh-CN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733231">
                <a:tc>
                  <a:txBody>
                    <a:bodyPr/>
                    <a:lstStyle/>
                    <a:p>
                      <a:pPr indent="190500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</a:endParaRPr>
                    </a:p>
                    <a:p>
                      <a:pPr indent="190500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unmounted</a:t>
                      </a:r>
                      <a:endParaRPr lang="zh-CN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95885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zh-CN" sz="1600" dirty="0" smtClean="0">
                        <a:effectLst/>
                      </a:endParaRPr>
                    </a:p>
                    <a:p>
                      <a:pPr indent="95885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600" dirty="0" smtClean="0">
                          <a:effectLst/>
                        </a:rPr>
                        <a:t>当</a:t>
                      </a:r>
                      <a:r>
                        <a:rPr lang="zh-CN" sz="1600" dirty="0">
                          <a:effectLst/>
                        </a:rPr>
                        <a:t>指令和</a:t>
                      </a:r>
                      <a:r>
                        <a:rPr lang="en-US" sz="1600" dirty="0">
                          <a:effectLst/>
                        </a:rPr>
                        <a:t>DOM</a:t>
                      </a:r>
                      <a:r>
                        <a:rPr lang="zh-CN" sz="1600" dirty="0">
                          <a:effectLst/>
                        </a:rPr>
                        <a:t>元素解除绑定，并且父组件解除挂载后调用。该函数只会调用一次。</a:t>
                      </a:r>
                      <a:endParaRPr lang="zh-CN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347864" y="6492875"/>
            <a:ext cx="5796136" cy="365125"/>
          </a:xfrm>
        </p:spPr>
        <p:txBody>
          <a:bodyPr/>
          <a:lstStyle/>
          <a:p>
            <a:r>
              <a:rPr lang="zh-CN" altLang="en-US" dirty="0" smtClean="0"/>
              <a:t>在线课程：</a:t>
            </a:r>
            <a:r>
              <a:rPr lang="en-US" altLang="zh-CN" dirty="0" smtClean="0"/>
              <a:t>javathinker.ke.qq.com  QQ</a:t>
            </a:r>
            <a:r>
              <a:rPr lang="zh-CN" altLang="en-US" dirty="0" smtClean="0"/>
              <a:t>学习群：</a:t>
            </a:r>
            <a:r>
              <a:rPr lang="en-US" altLang="zh-CN" dirty="0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804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400" dirty="0">
                <a:effectLst/>
              </a:rPr>
              <a:t>2.2.2  </a:t>
            </a:r>
            <a:r>
              <a:rPr lang="zh-CN" altLang="zh-CN" sz="4400" dirty="0">
                <a:effectLst/>
              </a:rPr>
              <a:t>自定义指令的钩子函数</a:t>
            </a:r>
            <a:endParaRPr lang="zh-CN" altLang="en-US" sz="4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zh-CN" dirty="0">
                <a:latin typeface="+mn-ea"/>
              </a:rPr>
              <a:t> </a:t>
            </a:r>
            <a:r>
              <a:rPr lang="en-US" altLang="zh-CN" dirty="0" smtClean="0">
                <a:latin typeface="+mn-ea"/>
              </a:rPr>
              <a:t>  &lt;</a:t>
            </a:r>
            <a:r>
              <a:rPr lang="en-US" altLang="zh-CN" dirty="0">
                <a:latin typeface="+mn-ea"/>
              </a:rPr>
              <a:t>div id="app"&gt;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&lt;input type="text" </a:t>
            </a:r>
            <a:r>
              <a:rPr lang="en-US" altLang="zh-CN" b="1" dirty="0">
                <a:latin typeface="+mn-ea"/>
              </a:rPr>
              <a:t>v-focus</a:t>
            </a:r>
            <a:r>
              <a:rPr lang="en-US" altLang="zh-CN" dirty="0">
                <a:latin typeface="+mn-ea"/>
              </a:rPr>
              <a:t>&gt;    </a:t>
            </a:r>
            <a:r>
              <a:rPr lang="en-US" altLang="zh-CN" dirty="0">
                <a:solidFill>
                  <a:srgbClr val="00B050"/>
                </a:solidFill>
                <a:latin typeface="+mn-ea"/>
              </a:rPr>
              <a:t>&lt;!-- </a:t>
            </a:r>
            <a:r>
              <a:rPr lang="zh-CN" altLang="zh-CN" dirty="0">
                <a:solidFill>
                  <a:srgbClr val="00B050"/>
                </a:solidFill>
                <a:latin typeface="+mn-ea"/>
              </a:rPr>
              <a:t>聚焦当前输入框</a:t>
            </a:r>
            <a:r>
              <a:rPr lang="en-US" altLang="zh-CN" dirty="0">
                <a:solidFill>
                  <a:srgbClr val="00B050"/>
                </a:solidFill>
                <a:latin typeface="+mn-ea"/>
              </a:rPr>
              <a:t>  --&gt;</a:t>
            </a:r>
            <a:endParaRPr lang="zh-CN" altLang="zh-CN" dirty="0">
              <a:solidFill>
                <a:srgbClr val="00B05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&lt;/div&gt;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 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&lt;script&gt;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const app=Vue.createApp({})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rgbClr val="00B050"/>
                </a:solidFill>
                <a:latin typeface="+mn-ea"/>
              </a:rPr>
              <a:t>       //</a:t>
            </a:r>
            <a:r>
              <a:rPr lang="zh-CN" altLang="zh-CN" dirty="0">
                <a:solidFill>
                  <a:srgbClr val="00B050"/>
                </a:solidFill>
                <a:latin typeface="+mn-ea"/>
              </a:rPr>
              <a:t>全局注册</a:t>
            </a: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</a:t>
            </a:r>
            <a:r>
              <a:rPr lang="en-US" altLang="zh-CN" b="1" dirty="0">
                <a:latin typeface="+mn-ea"/>
              </a:rPr>
              <a:t>   app.directive('focus', {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 mounted(el) {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   el.focus</a:t>
            </a:r>
            <a:r>
              <a:rPr lang="en-US" altLang="zh-CN" dirty="0" smtClean="0">
                <a:latin typeface="+mn-ea"/>
              </a:rPr>
              <a:t>()  </a:t>
            </a:r>
            <a:r>
              <a:rPr lang="en-US" altLang="zh-CN" dirty="0" smtClean="0">
                <a:solidFill>
                  <a:srgbClr val="00B050"/>
                </a:solidFill>
                <a:latin typeface="+mn-ea"/>
              </a:rPr>
              <a:t>//</a:t>
            </a:r>
            <a:r>
              <a:rPr lang="zh-CN" altLang="zh-CN" dirty="0">
                <a:solidFill>
                  <a:srgbClr val="00B050"/>
                </a:solidFill>
                <a:latin typeface="+mn-ea"/>
              </a:rPr>
              <a:t>聚焦</a:t>
            </a: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 }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})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 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const vm=app.mount('#app')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&lt;/script&gt;</a:t>
            </a:r>
            <a:endParaRPr lang="zh-CN" altLang="en-US" dirty="0">
              <a:latin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7543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400" dirty="0">
                <a:effectLst/>
              </a:rPr>
              <a:t>2.2.2  </a:t>
            </a:r>
            <a:r>
              <a:rPr lang="zh-CN" altLang="zh-CN" sz="4400" dirty="0">
                <a:effectLst/>
              </a:rPr>
              <a:t>自定义指令的钩子函数</a:t>
            </a:r>
            <a:endParaRPr lang="zh-CN" altLang="en-US" sz="4400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1820533"/>
              </p:ext>
            </p:extLst>
          </p:nvPr>
        </p:nvGraphicFramePr>
        <p:xfrm>
          <a:off x="971600" y="1844824"/>
          <a:ext cx="5930215" cy="3170335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461946"/>
                <a:gridCol w="4468269"/>
              </a:tblGrid>
              <a:tr h="705466">
                <a:tc>
                  <a:txBody>
                    <a:bodyPr/>
                    <a:lstStyle/>
                    <a:p>
                      <a:pPr indent="19050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zh-CN" sz="1400" dirty="0" smtClean="0">
                        <a:effectLst/>
                      </a:endParaRPr>
                    </a:p>
                    <a:p>
                      <a:pPr indent="19050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400" dirty="0" smtClean="0">
                          <a:effectLst/>
                        </a:rPr>
                        <a:t>参</a:t>
                      </a:r>
                      <a:r>
                        <a:rPr lang="zh-CN" sz="1400" dirty="0">
                          <a:effectLst/>
                        </a:rPr>
                        <a:t>数</a:t>
                      </a:r>
                      <a:endParaRPr lang="zh-CN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zh-CN" sz="1400" dirty="0" smtClean="0">
                        <a:effectLst/>
                      </a:endParaRPr>
                    </a:p>
                    <a:p>
                      <a:pPr indent="19050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400" dirty="0" smtClean="0">
                          <a:effectLst/>
                        </a:rPr>
                        <a:t>说</a:t>
                      </a:r>
                      <a:r>
                        <a:rPr lang="zh-CN" sz="1400" dirty="0">
                          <a:effectLst/>
                        </a:rPr>
                        <a:t>明</a:t>
                      </a:r>
                      <a:endParaRPr lang="zh-CN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68580" marR="68580" marT="0" marB="0"/>
                </a:tc>
              </a:tr>
              <a:tr h="518670">
                <a:tc>
                  <a:txBody>
                    <a:bodyPr/>
                    <a:lstStyle/>
                    <a:p>
                      <a:pPr indent="190500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indent="190500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el</a:t>
                      </a:r>
                      <a:endParaRPr lang="zh-CN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0500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zh-CN" sz="1400" dirty="0" smtClean="0">
                        <a:effectLst/>
                      </a:endParaRPr>
                    </a:p>
                    <a:p>
                      <a:pPr indent="190500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400" dirty="0" smtClean="0">
                          <a:effectLst/>
                        </a:rPr>
                        <a:t>表</a:t>
                      </a:r>
                      <a:r>
                        <a:rPr lang="zh-CN" sz="1400" dirty="0">
                          <a:effectLst/>
                        </a:rPr>
                        <a:t>示指令所挂载的</a:t>
                      </a:r>
                      <a:r>
                        <a:rPr lang="en-US" sz="1400" dirty="0">
                          <a:effectLst/>
                        </a:rPr>
                        <a:t>DOM</a:t>
                      </a:r>
                      <a:r>
                        <a:rPr lang="zh-CN" sz="1400" dirty="0">
                          <a:effectLst/>
                        </a:rPr>
                        <a:t>元素。</a:t>
                      </a:r>
                      <a:endParaRPr lang="zh-CN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608299">
                <a:tc>
                  <a:txBody>
                    <a:bodyPr/>
                    <a:lstStyle/>
                    <a:p>
                      <a:pPr indent="190500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indent="190500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binding</a:t>
                      </a:r>
                      <a:endParaRPr lang="zh-CN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0500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zh-CN" sz="1400" dirty="0" smtClean="0">
                        <a:effectLst/>
                      </a:endParaRPr>
                    </a:p>
                    <a:p>
                      <a:pPr indent="190500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400" dirty="0" smtClean="0">
                          <a:effectLst/>
                        </a:rPr>
                        <a:t>表</a:t>
                      </a:r>
                      <a:r>
                        <a:rPr lang="zh-CN" sz="1400" dirty="0">
                          <a:effectLst/>
                        </a:rPr>
                        <a:t>示用于描述指令信息的绑定对象，下文会作进一步说明。</a:t>
                      </a:r>
                      <a:endParaRPr lang="zh-CN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612739">
                <a:tc>
                  <a:txBody>
                    <a:bodyPr/>
                    <a:lstStyle/>
                    <a:p>
                      <a:pPr indent="190500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indent="190500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vnode</a:t>
                      </a:r>
                      <a:endParaRPr lang="zh-CN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0500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zh-CN" sz="1400" dirty="0" smtClean="0">
                        <a:effectLst/>
                      </a:endParaRPr>
                    </a:p>
                    <a:p>
                      <a:pPr indent="190500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400" dirty="0" smtClean="0">
                          <a:effectLst/>
                        </a:rPr>
                        <a:t>指</a:t>
                      </a:r>
                      <a:r>
                        <a:rPr lang="zh-CN" sz="1400" dirty="0">
                          <a:effectLst/>
                        </a:rPr>
                        <a:t>令所绑定的</a:t>
                      </a:r>
                      <a:r>
                        <a:rPr lang="en-US" sz="1400" dirty="0">
                          <a:effectLst/>
                        </a:rPr>
                        <a:t>DOM</a:t>
                      </a:r>
                      <a:r>
                        <a:rPr lang="zh-CN" sz="1400" dirty="0">
                          <a:effectLst/>
                        </a:rPr>
                        <a:t>元素的虚拟节点。</a:t>
                      </a:r>
                      <a:endParaRPr lang="zh-CN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725161">
                <a:tc>
                  <a:txBody>
                    <a:bodyPr/>
                    <a:lstStyle/>
                    <a:p>
                      <a:pPr indent="190500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indent="190500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oldVnode</a:t>
                      </a:r>
                      <a:endParaRPr lang="zh-CN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0500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zh-CN" sz="1400" dirty="0" smtClean="0">
                        <a:effectLst/>
                      </a:endParaRPr>
                    </a:p>
                    <a:p>
                      <a:pPr indent="190500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400" dirty="0" smtClean="0">
                          <a:effectLst/>
                        </a:rPr>
                        <a:t>指</a:t>
                      </a:r>
                      <a:r>
                        <a:rPr lang="zh-CN" sz="1400" dirty="0">
                          <a:effectLst/>
                        </a:rPr>
                        <a:t>令所绑定的</a:t>
                      </a:r>
                      <a:r>
                        <a:rPr lang="en-US" sz="1400" dirty="0">
                          <a:effectLst/>
                        </a:rPr>
                        <a:t>DOM</a:t>
                      </a:r>
                      <a:r>
                        <a:rPr lang="zh-CN" sz="1400" dirty="0">
                          <a:effectLst/>
                        </a:rPr>
                        <a:t>元素在更新前的虚拟节点。仅仅在</a:t>
                      </a:r>
                      <a:r>
                        <a:rPr lang="en-US" sz="1400" dirty="0">
                          <a:effectLst/>
                        </a:rPr>
                        <a:t>beforeUpdate</a:t>
                      </a:r>
                      <a:r>
                        <a:rPr lang="zh-CN" sz="1400" dirty="0">
                          <a:effectLst/>
                        </a:rPr>
                        <a:t>和</a:t>
                      </a:r>
                      <a:r>
                        <a:rPr lang="en-US" sz="1400" dirty="0">
                          <a:effectLst/>
                        </a:rPr>
                        <a:t>updated</a:t>
                      </a:r>
                      <a:r>
                        <a:rPr lang="zh-CN" sz="1400" dirty="0">
                          <a:effectLst/>
                        </a:rPr>
                        <a:t>钩子函数中可以使用该参数。</a:t>
                      </a:r>
                      <a:endParaRPr lang="zh-CN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644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400" dirty="0">
                <a:effectLst/>
              </a:rPr>
              <a:t>2.2.2  </a:t>
            </a:r>
            <a:r>
              <a:rPr lang="zh-CN" altLang="zh-CN" sz="4400" dirty="0">
                <a:effectLst/>
              </a:rPr>
              <a:t>自定义指令的钩子函数</a:t>
            </a:r>
            <a:endParaRPr lang="zh-CN" altLang="en-US" sz="4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131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dirty="0">
                <a:latin typeface="+mn-ea"/>
              </a:rPr>
              <a:t> </a:t>
            </a:r>
            <a:r>
              <a:rPr lang="en-US" altLang="zh-CN" dirty="0" smtClean="0">
                <a:latin typeface="+mn-ea"/>
              </a:rPr>
              <a:t>   &lt;</a:t>
            </a:r>
            <a:r>
              <a:rPr lang="en-US" altLang="zh-CN" dirty="0">
                <a:latin typeface="+mn-ea"/>
              </a:rPr>
              <a:t>div id="app"&gt;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&lt;div </a:t>
            </a:r>
            <a:r>
              <a:rPr lang="en-US" altLang="zh-CN" b="1" dirty="0">
                <a:latin typeface="+mn-ea"/>
              </a:rPr>
              <a:t>v-lsbinding:click.a.b="content"</a:t>
            </a:r>
            <a:r>
              <a:rPr lang="en-US" altLang="zh-CN" dirty="0">
                <a:latin typeface="+mn-ea"/>
              </a:rPr>
              <a:t>&gt;&lt;/div&gt;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&lt;/div&gt;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sz="1100" dirty="0"/>
              <a:t> </a:t>
            </a:r>
            <a:endParaRPr lang="zh-CN" altLang="zh-CN" sz="11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5354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1.1  MVVM</a:t>
            </a:r>
            <a:r>
              <a:rPr lang="zh-CN" altLang="en-US" dirty="0"/>
              <a:t>设计模式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传</a:t>
            </a:r>
            <a:r>
              <a:rPr lang="zh-CN" altLang="en-US" dirty="0" smtClean="0"/>
              <a:t>统的</a:t>
            </a:r>
            <a:r>
              <a:rPr lang="en-US" altLang="zh-CN" dirty="0" smtClean="0"/>
              <a:t>Web</a:t>
            </a:r>
            <a:r>
              <a:rPr lang="zh-CN" altLang="en-US" dirty="0" smtClean="0"/>
              <a:t>应用</a:t>
            </a:r>
            <a:endParaRPr lang="zh-CN" altLang="en-US" dirty="0"/>
          </a:p>
        </p:txBody>
      </p:sp>
      <p:pic>
        <p:nvPicPr>
          <p:cNvPr id="7" name="图片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20888"/>
            <a:ext cx="7560840" cy="28333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18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400" dirty="0">
                <a:effectLst/>
              </a:rPr>
              <a:t>2.2.2  </a:t>
            </a:r>
            <a:r>
              <a:rPr lang="zh-CN" altLang="zh-CN" sz="4400" dirty="0">
                <a:effectLst/>
              </a:rPr>
              <a:t>自定义指令的钩子函数</a:t>
            </a:r>
            <a:endParaRPr lang="zh-CN" altLang="en-US" sz="4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131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1400" dirty="0" smtClean="0">
                <a:latin typeface="+mn-ea"/>
              </a:rPr>
              <a:t>    </a:t>
            </a:r>
            <a:r>
              <a:rPr lang="en-US" altLang="zh-CN" sz="1400" dirty="0">
                <a:latin typeface="+mn-ea"/>
              </a:rPr>
              <a:t>&lt;script&gt;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const app = Vue.createApp({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  data() </a:t>
            </a:r>
            <a:r>
              <a:rPr lang="en-US" altLang="zh-CN" sz="1400" dirty="0" smtClean="0">
                <a:latin typeface="+mn-ea"/>
              </a:rPr>
              <a:t>{    </a:t>
            </a:r>
            <a:r>
              <a:rPr lang="en-US" altLang="zh-CN" sz="1400" dirty="0">
                <a:latin typeface="+mn-ea"/>
              </a:rPr>
              <a:t>return { content: 'www.javathinker.net' </a:t>
            </a:r>
            <a:r>
              <a:rPr lang="en-US" altLang="zh-CN" sz="1400" dirty="0" smtClean="0">
                <a:latin typeface="+mn-ea"/>
              </a:rPr>
              <a:t>}      </a:t>
            </a:r>
            <a:r>
              <a:rPr lang="en-US" altLang="zh-CN" sz="1400" dirty="0">
                <a:latin typeface="+mn-ea"/>
              </a:rPr>
              <a:t>}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})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 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app.directive('lsbinding', {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</a:t>
            </a:r>
            <a:r>
              <a:rPr lang="en-US" altLang="zh-CN" sz="1400" b="1" dirty="0">
                <a:latin typeface="+mn-ea"/>
              </a:rPr>
              <a:t>  created(el, binding, vnode)</a:t>
            </a:r>
            <a:r>
              <a:rPr lang="en-US" altLang="zh-CN" sz="1400" dirty="0">
                <a:latin typeface="+mn-ea"/>
              </a:rPr>
              <a:t> {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    var keys = []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    for (var i in vnode) {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      keys.push(i)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    }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 </a:t>
            </a:r>
            <a:r>
              <a:rPr lang="en-US" altLang="zh-CN" sz="1400" dirty="0" smtClean="0">
                <a:latin typeface="+mn-ea"/>
              </a:rPr>
              <a:t>         </a:t>
            </a:r>
            <a:r>
              <a:rPr lang="en-US" altLang="zh-CN" sz="1400" dirty="0">
                <a:latin typeface="+mn-ea"/>
              </a:rPr>
              <a:t>el.innerHTML </a:t>
            </a:r>
            <a:r>
              <a:rPr lang="en-US" altLang="zh-CN" sz="1400" dirty="0" smtClean="0">
                <a:latin typeface="+mn-ea"/>
              </a:rPr>
              <a:t>= </a:t>
            </a:r>
            <a:r>
              <a:rPr lang="en-US" altLang="zh-CN" sz="1400" dirty="0">
                <a:latin typeface="+mn-ea"/>
              </a:rPr>
              <a:t>'&lt;b&gt;value: &lt;/b&gt;' + binding.value + '&lt;br&gt;' +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      '&lt;b&gt;arg: &lt;/b&gt;' + binding.arg + '&lt;br&gt;' +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      '&lt;b&gt;modifiers:&lt;/b&gt; ' 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        + JSON.stringify(binding.modifiers)+'&lt;br&gt;' +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      '&lt;b&gt;vnode keys:&lt;/b&gt; ' + keys.join(', ')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  }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})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</a:t>
            </a:r>
            <a:r>
              <a:rPr lang="en-US" altLang="zh-CN" sz="1400" dirty="0" smtClean="0">
                <a:latin typeface="+mn-ea"/>
              </a:rPr>
              <a:t>     </a:t>
            </a:r>
            <a:r>
              <a:rPr lang="en-US" altLang="zh-CN" sz="1400" dirty="0">
                <a:latin typeface="+mn-ea"/>
              </a:rPr>
              <a:t>const vm=app.mount('#app')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&lt;/script&gt;</a:t>
            </a:r>
            <a:endParaRPr lang="zh-CN" altLang="en-US" sz="1400" dirty="0">
              <a:latin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951312" y="6492875"/>
            <a:ext cx="6192688" cy="365125"/>
          </a:xfrm>
        </p:spPr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4606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第</a:t>
            </a:r>
            <a:r>
              <a:rPr lang="en-US" altLang="zh-CN" dirty="0" smtClean="0"/>
              <a:t>3</a:t>
            </a:r>
            <a:r>
              <a:rPr lang="zh-CN" altLang="en-US" dirty="0" smtClean="0"/>
              <a:t>章 计算属性和数据监听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/>
              <a:t>3.1  </a:t>
            </a:r>
            <a:r>
              <a:rPr lang="zh-CN" altLang="en-US" sz="2800" dirty="0"/>
              <a:t>计算属性	</a:t>
            </a:r>
            <a:endParaRPr lang="en-US" altLang="zh-CN" sz="2800" dirty="0"/>
          </a:p>
          <a:p>
            <a:pPr lvl="1"/>
            <a:r>
              <a:rPr lang="en-US" altLang="zh-CN" sz="2400" dirty="0"/>
              <a:t>3.1.1  </a:t>
            </a:r>
            <a:r>
              <a:rPr lang="zh-CN" altLang="en-US" sz="2400" dirty="0"/>
              <a:t>读写计算属性	</a:t>
            </a:r>
            <a:endParaRPr lang="en-US" altLang="zh-CN" sz="2400" dirty="0"/>
          </a:p>
          <a:p>
            <a:pPr lvl="1"/>
            <a:r>
              <a:rPr lang="en-US" altLang="zh-CN" sz="2400" dirty="0" smtClean="0"/>
              <a:t>3.1.2  </a:t>
            </a:r>
            <a:r>
              <a:rPr lang="zh-CN" altLang="en-US" sz="2400" dirty="0"/>
              <a:t>用计算属性过滤数组	</a:t>
            </a:r>
            <a:endParaRPr lang="en-US" altLang="zh-CN" sz="2400" dirty="0"/>
          </a:p>
          <a:p>
            <a:r>
              <a:rPr lang="en-US" altLang="zh-CN" sz="2800" dirty="0" smtClean="0"/>
              <a:t>3.2  </a:t>
            </a:r>
            <a:r>
              <a:rPr lang="zh-CN" altLang="en-US" sz="2800" dirty="0"/>
              <a:t>数据监听	</a:t>
            </a:r>
            <a:endParaRPr lang="en-US" altLang="zh-CN" sz="2800" dirty="0"/>
          </a:p>
          <a:p>
            <a:pPr lvl="1"/>
            <a:r>
              <a:rPr lang="en-US" altLang="zh-CN" sz="2400" dirty="0" smtClean="0"/>
              <a:t>3.2.1  </a:t>
            </a:r>
            <a:r>
              <a:rPr lang="zh-CN" altLang="en-US" sz="2400" dirty="0"/>
              <a:t>在</a:t>
            </a:r>
            <a:r>
              <a:rPr lang="en-US" altLang="zh-CN" sz="2400" dirty="0"/>
              <a:t>watch</a:t>
            </a:r>
            <a:r>
              <a:rPr lang="zh-CN" altLang="en-US" sz="2400" dirty="0"/>
              <a:t>选项中调用方法	</a:t>
            </a:r>
            <a:endParaRPr lang="en-US" altLang="zh-CN" sz="2400" dirty="0"/>
          </a:p>
          <a:p>
            <a:pPr lvl="1"/>
            <a:r>
              <a:rPr lang="en-US" altLang="zh-CN" sz="2400" dirty="0" smtClean="0"/>
              <a:t>3.2.2  </a:t>
            </a:r>
            <a:r>
              <a:rPr lang="zh-CN" altLang="en-US" sz="2400" dirty="0"/>
              <a:t>深度监听	</a:t>
            </a:r>
            <a:endParaRPr lang="en-US" altLang="zh-CN" sz="2400" dirty="0"/>
          </a:p>
          <a:p>
            <a:pPr lvl="1"/>
            <a:r>
              <a:rPr lang="en-US" altLang="zh-CN" sz="2400" dirty="0" smtClean="0"/>
              <a:t>3.2.3  </a:t>
            </a:r>
            <a:r>
              <a:rPr lang="zh-CN" altLang="en-US" sz="2400" dirty="0"/>
              <a:t>立即监听	</a:t>
            </a:r>
            <a:endParaRPr lang="en-US" altLang="zh-CN" sz="2400" dirty="0"/>
          </a:p>
          <a:p>
            <a:pPr lvl="1"/>
            <a:r>
              <a:rPr lang="en-US" altLang="zh-CN" sz="2400" dirty="0" smtClean="0"/>
              <a:t>3.2.4  </a:t>
            </a:r>
            <a:r>
              <a:rPr lang="zh-CN" altLang="en-US" sz="2400" dirty="0"/>
              <a:t>比较计算属性和数据监听</a:t>
            </a:r>
            <a:r>
              <a:rPr lang="en-US" altLang="zh-CN" sz="2400" dirty="0"/>
              <a:t>watch</a:t>
            </a:r>
            <a:r>
              <a:rPr lang="zh-CN" altLang="en-US" sz="2400" dirty="0"/>
              <a:t>选项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7652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3.1  </a:t>
            </a:r>
            <a:r>
              <a:rPr lang="zh-CN" altLang="en-US" dirty="0"/>
              <a:t>计算属性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zh-CN" altLang="zh-CN" sz="1600" dirty="0">
                <a:latin typeface="+mn-ea"/>
              </a:rPr>
              <a:t> </a:t>
            </a:r>
            <a:r>
              <a:rPr lang="en-US" altLang="zh-CN" sz="1600" dirty="0" smtClean="0">
                <a:latin typeface="+mn-ea"/>
              </a:rPr>
              <a:t>   </a:t>
            </a:r>
            <a:r>
              <a:rPr lang="zh-CN" altLang="zh-CN" sz="1600" dirty="0" smtClean="0">
                <a:latin typeface="+mn-ea"/>
              </a:rPr>
              <a:t>&lt;</a:t>
            </a:r>
            <a:r>
              <a:rPr lang="zh-CN" altLang="zh-CN" sz="1600" dirty="0">
                <a:latin typeface="+mn-ea"/>
              </a:rPr>
              <a:t>div id="app"&gt;</a:t>
            </a:r>
          </a:p>
          <a:p>
            <a:pPr marL="0" indent="0">
              <a:buNone/>
            </a:pPr>
            <a:r>
              <a:rPr lang="zh-CN" altLang="zh-CN" sz="1600" dirty="0">
                <a:latin typeface="+mn-ea"/>
              </a:rPr>
              <a:t>      &lt;p&gt;a={{a}},b={{b}},c={{c}}&lt;/p&gt;</a:t>
            </a:r>
          </a:p>
          <a:p>
            <a:pPr marL="0" indent="0">
              <a:buNone/>
            </a:pPr>
            <a:r>
              <a:rPr lang="zh-CN" altLang="zh-CN" sz="1600" dirty="0">
                <a:latin typeface="+mn-ea"/>
              </a:rPr>
              <a:t>      &lt;p&gt;插值表达式的取值：{{a*b+b*c+a*c}}  &lt;/p&gt;</a:t>
            </a:r>
          </a:p>
          <a:p>
            <a:pPr marL="0" indent="0">
              <a:buNone/>
            </a:pPr>
            <a:r>
              <a:rPr lang="zh-CN" altLang="zh-CN" sz="1600" dirty="0">
                <a:latin typeface="+mn-ea"/>
              </a:rPr>
              <a:t>      &lt;p&gt;计算属性的取值：</a:t>
            </a:r>
            <a:r>
              <a:rPr lang="zh-CN" altLang="zh-CN" sz="1600" b="1" dirty="0">
                <a:latin typeface="+mn-ea"/>
              </a:rPr>
              <a:t>{{ result }} </a:t>
            </a:r>
            <a:r>
              <a:rPr lang="zh-CN" altLang="zh-CN" sz="1600" dirty="0">
                <a:latin typeface="+mn-ea"/>
              </a:rPr>
              <a:t> &lt;/p&gt;</a:t>
            </a:r>
          </a:p>
          <a:p>
            <a:pPr marL="0" indent="0">
              <a:buNone/>
            </a:pPr>
            <a:r>
              <a:rPr lang="zh-CN" altLang="zh-CN" sz="1600" dirty="0">
                <a:latin typeface="+mn-ea"/>
              </a:rPr>
              <a:t>    &lt;/div&gt;</a:t>
            </a:r>
          </a:p>
          <a:p>
            <a:pPr marL="0" indent="0">
              <a:buNone/>
            </a:pPr>
            <a:r>
              <a:rPr lang="zh-CN" altLang="zh-CN" sz="1600" dirty="0">
                <a:latin typeface="+mn-ea"/>
              </a:rPr>
              <a:t> </a:t>
            </a:r>
          </a:p>
          <a:p>
            <a:pPr marL="0" indent="0">
              <a:buNone/>
            </a:pPr>
            <a:r>
              <a:rPr lang="zh-CN" altLang="zh-CN" sz="1600" dirty="0">
                <a:latin typeface="+mn-ea"/>
              </a:rPr>
              <a:t>    &lt;script&gt;</a:t>
            </a:r>
          </a:p>
          <a:p>
            <a:pPr marL="0" indent="0">
              <a:buNone/>
            </a:pPr>
            <a:r>
              <a:rPr lang="zh-CN" altLang="zh-CN" sz="1600" dirty="0">
                <a:latin typeface="+mn-ea"/>
              </a:rPr>
              <a:t>      const vm=Vue.createApp({</a:t>
            </a:r>
          </a:p>
          <a:p>
            <a:pPr marL="0" indent="0">
              <a:buNone/>
            </a:pPr>
            <a:r>
              <a:rPr lang="zh-CN" altLang="zh-CN" sz="1600" dirty="0">
                <a:latin typeface="+mn-ea"/>
              </a:rPr>
              <a:t>        data</a:t>
            </a:r>
            <a:r>
              <a:rPr lang="zh-CN" altLang="zh-CN" sz="1600" dirty="0" smtClean="0">
                <a:latin typeface="+mn-ea"/>
              </a:rPr>
              <a:t>(){ </a:t>
            </a:r>
            <a:r>
              <a:rPr lang="zh-CN" altLang="zh-CN" sz="1600" dirty="0">
                <a:latin typeface="+mn-ea"/>
              </a:rPr>
              <a:t>return { a:10,b:20,c:30 </a:t>
            </a:r>
            <a:r>
              <a:rPr lang="zh-CN" altLang="zh-CN" sz="1600" dirty="0" smtClean="0">
                <a:latin typeface="+mn-ea"/>
              </a:rPr>
              <a:t>}},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zh-CN" altLang="zh-CN" sz="1600" dirty="0" smtClean="0">
                <a:latin typeface="+mn-ea"/>
              </a:rPr>
              <a:t> </a:t>
            </a:r>
            <a:r>
              <a:rPr lang="zh-CN" altLang="zh-CN" sz="1600" b="1" dirty="0" smtClean="0">
                <a:latin typeface="+mn-ea"/>
              </a:rPr>
              <a:t>       computed:{</a:t>
            </a:r>
            <a:endParaRPr lang="zh-CN" altLang="zh-CN" sz="1600" dirty="0" smtClean="0">
              <a:latin typeface="+mn-ea"/>
            </a:endParaRPr>
          </a:p>
          <a:p>
            <a:pPr marL="0" indent="0">
              <a:buNone/>
            </a:pPr>
            <a:r>
              <a:rPr lang="en-US" altLang="zh-CN" sz="1600" b="1" dirty="0" smtClean="0">
                <a:latin typeface="+mn-ea"/>
              </a:rPr>
              <a:t>          </a:t>
            </a:r>
            <a:r>
              <a:rPr lang="zh-CN" altLang="zh-CN" sz="1600" b="1" dirty="0" smtClean="0">
                <a:latin typeface="+mn-ea"/>
              </a:rPr>
              <a:t>result(){</a:t>
            </a:r>
            <a:r>
              <a:rPr lang="zh-CN" altLang="zh-CN" sz="1600" dirty="0">
                <a:latin typeface="+mn-ea"/>
              </a:rPr>
              <a:t>//定义result计算属性</a:t>
            </a:r>
            <a:endParaRPr lang="zh-CN" altLang="zh-CN" sz="1600" dirty="0" smtClean="0">
              <a:latin typeface="+mn-ea"/>
            </a:endParaRPr>
          </a:p>
          <a:p>
            <a:pPr marL="0" indent="0">
              <a:buNone/>
            </a:pPr>
            <a:r>
              <a:rPr lang="zh-CN" altLang="zh-CN" sz="1600" b="1" dirty="0" smtClean="0">
                <a:latin typeface="+mn-ea"/>
              </a:rPr>
              <a:t>   </a:t>
            </a:r>
            <a:r>
              <a:rPr lang="zh-CN" altLang="zh-CN" sz="1600" dirty="0" smtClean="0">
                <a:latin typeface="+mn-ea"/>
              </a:rPr>
              <a:t>         console.log('get result property')</a:t>
            </a:r>
          </a:p>
          <a:p>
            <a:pPr marL="0" indent="0">
              <a:buNone/>
            </a:pPr>
            <a:r>
              <a:rPr lang="zh-CN" altLang="zh-CN" sz="1600" dirty="0" smtClean="0">
                <a:latin typeface="+mn-ea"/>
              </a:rPr>
              <a:t>            </a:t>
            </a:r>
            <a:r>
              <a:rPr lang="zh-CN" altLang="zh-CN" sz="1600" dirty="0">
                <a:latin typeface="+mn-ea"/>
              </a:rPr>
              <a:t>return  this.a*this.b+this.b*this.c+this.a*this.c</a:t>
            </a:r>
          </a:p>
          <a:p>
            <a:pPr marL="0" indent="0">
              <a:buNone/>
            </a:pPr>
            <a:r>
              <a:rPr lang="zh-CN" altLang="zh-CN" sz="1600" b="1" dirty="0">
                <a:latin typeface="+mn-ea"/>
              </a:rPr>
              <a:t>          }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zh-CN" altLang="zh-CN" sz="1600" b="1" dirty="0">
                <a:latin typeface="+mn-ea"/>
              </a:rPr>
              <a:t>        }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zh-CN" altLang="zh-CN" sz="1600" dirty="0">
                <a:latin typeface="+mn-ea"/>
              </a:rPr>
              <a:t>      }).mount('#app')</a:t>
            </a:r>
          </a:p>
          <a:p>
            <a:pPr marL="0" indent="0">
              <a:buNone/>
            </a:pPr>
            <a:r>
              <a:rPr lang="zh-CN" altLang="zh-CN" sz="1600" dirty="0">
                <a:latin typeface="+mn-ea"/>
              </a:rPr>
              <a:t>    &lt;/script&gt;</a:t>
            </a:r>
            <a:endParaRPr lang="zh-CN" altLang="en-US" sz="1600" dirty="0"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020272" y="1700808"/>
            <a:ext cx="1800493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hangingPunct="0"/>
            <a:r>
              <a:rPr lang="zh-CN" altLang="zh-CN" dirty="0"/>
              <a:t>calculate.html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8883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altLang="zh-CN" sz="5400" b="1" kern="1200" dirty="0" smtClean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US" altLang="zh-CN" sz="5400" b="1" kern="1200" dirty="0" smtClean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altLang="zh-CN" sz="5400" b="1" kern="1200" dirty="0" smtClean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3.1.1  </a:t>
            </a:r>
            <a:r>
              <a:rPr lang="zh-CN" altLang="en-US" sz="5400" b="1" kern="1200" dirty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读写计算属</a:t>
            </a:r>
            <a:r>
              <a:rPr lang="zh-CN" altLang="en-US" sz="5400" b="1" kern="1200" dirty="0" smtClean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性</a:t>
            </a:r>
            <a:r>
              <a:rPr lang="en-US" altLang="zh-CN" sz="5400" b="1" kern="1200" dirty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US" altLang="zh-CN" sz="5400" b="1" kern="1200" dirty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zh-CN" altLang="en-US" sz="5400" b="1" kern="1200" dirty="0">
              <a:ln w="1397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98101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zh-CN" altLang="zh-CN" sz="1800" dirty="0">
                <a:latin typeface="+mn-ea"/>
              </a:rPr>
              <a:t>&lt;div id="app"&gt;</a:t>
            </a:r>
          </a:p>
          <a:p>
            <a:pPr marL="0" indent="0">
              <a:buNone/>
            </a:pPr>
            <a:r>
              <a:rPr lang="zh-CN" altLang="zh-CN" sz="1800" dirty="0" smtClean="0">
                <a:latin typeface="+mn-ea"/>
              </a:rPr>
              <a:t>  &lt;</a:t>
            </a:r>
            <a:r>
              <a:rPr lang="zh-CN" altLang="zh-CN" sz="1800" dirty="0">
                <a:latin typeface="+mn-ea"/>
              </a:rPr>
              <a:t>p&gt;First name: &lt;input type="text" v-model="firstName"&gt;&lt;/p&gt;</a:t>
            </a:r>
          </a:p>
          <a:p>
            <a:pPr marL="0" indent="0">
              <a:buNone/>
            </a:pPr>
            <a:r>
              <a:rPr lang="zh-CN" altLang="zh-CN" sz="1800" dirty="0">
                <a:latin typeface="+mn-ea"/>
              </a:rPr>
              <a:t>  </a:t>
            </a:r>
            <a:r>
              <a:rPr lang="zh-CN" altLang="zh-CN" sz="1800" dirty="0" smtClean="0">
                <a:latin typeface="+mn-ea"/>
              </a:rPr>
              <a:t>&lt;</a:t>
            </a:r>
            <a:r>
              <a:rPr lang="zh-CN" altLang="zh-CN" sz="1800" dirty="0">
                <a:latin typeface="+mn-ea"/>
              </a:rPr>
              <a:t>p&gt;Last name: &lt;input type="text" v-model="lastName"&gt;&lt;/p&gt;</a:t>
            </a:r>
          </a:p>
          <a:p>
            <a:pPr marL="0" indent="0">
              <a:buNone/>
            </a:pPr>
            <a:r>
              <a:rPr lang="zh-CN" altLang="zh-CN" sz="1800" dirty="0">
                <a:latin typeface="+mn-ea"/>
              </a:rPr>
              <a:t>  </a:t>
            </a:r>
            <a:r>
              <a:rPr lang="zh-CN" altLang="zh-CN" sz="1800" dirty="0" smtClean="0">
                <a:latin typeface="+mn-ea"/>
              </a:rPr>
              <a:t>&lt;</a:t>
            </a:r>
            <a:r>
              <a:rPr lang="zh-CN" altLang="zh-CN" sz="1800" dirty="0">
                <a:latin typeface="+mn-ea"/>
              </a:rPr>
              <a:t>p&gt;Full  name: &lt;input type="text" v-model="fullName"&gt;&lt;/p&gt;</a:t>
            </a:r>
          </a:p>
          <a:p>
            <a:pPr marL="0" indent="0">
              <a:buNone/>
            </a:pPr>
            <a:r>
              <a:rPr lang="zh-CN" altLang="zh-CN" sz="1800" dirty="0">
                <a:latin typeface="+mn-ea"/>
              </a:rPr>
              <a:t>  </a:t>
            </a:r>
            <a:r>
              <a:rPr lang="zh-CN" altLang="zh-CN" sz="1800" dirty="0" smtClean="0">
                <a:latin typeface="+mn-ea"/>
              </a:rPr>
              <a:t>&lt;</a:t>
            </a:r>
            <a:r>
              <a:rPr lang="zh-CN" altLang="zh-CN" sz="1800" dirty="0">
                <a:latin typeface="+mn-ea"/>
              </a:rPr>
              <a:t>p&gt;{{ fullName }}&lt;/p&gt;</a:t>
            </a:r>
          </a:p>
          <a:p>
            <a:pPr marL="0" indent="0">
              <a:buNone/>
            </a:pPr>
            <a:r>
              <a:rPr lang="zh-CN" altLang="zh-CN" sz="1800" dirty="0" smtClean="0">
                <a:latin typeface="+mn-ea"/>
              </a:rPr>
              <a:t>&lt;/</a:t>
            </a:r>
            <a:r>
              <a:rPr lang="zh-CN" altLang="zh-CN" sz="1800" dirty="0">
                <a:latin typeface="+mn-ea"/>
              </a:rPr>
              <a:t>div&gt;</a:t>
            </a:r>
          </a:p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7236296" y="1611680"/>
            <a:ext cx="1685077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zh-CN" dirty="0"/>
              <a:t>fullname.html</a:t>
            </a:r>
            <a:endParaRPr lang="zh-CN" altLang="en-US" dirty="0"/>
          </a:p>
        </p:txBody>
      </p:sp>
      <p:pic>
        <p:nvPicPr>
          <p:cNvPr id="5" name="图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365104"/>
            <a:ext cx="4330700" cy="1651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6705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altLang="zh-CN" sz="5400" b="1" kern="1200" dirty="0" smtClean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US" altLang="zh-CN" sz="5400" b="1" kern="1200" dirty="0" smtClean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altLang="zh-CN" sz="5400" b="1" kern="1200" dirty="0" smtClean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3.1.1  </a:t>
            </a:r>
            <a:r>
              <a:rPr lang="zh-CN" altLang="en-US" sz="5400" b="1" kern="1200" dirty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读写计算属</a:t>
            </a:r>
            <a:r>
              <a:rPr lang="zh-CN" altLang="en-US" sz="5400" b="1" kern="1200" dirty="0" smtClean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性</a:t>
            </a:r>
            <a:r>
              <a:rPr lang="en-US" altLang="zh-CN" sz="5400" b="1" kern="1200" dirty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US" altLang="zh-CN" sz="5400" b="1" kern="1200" dirty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zh-CN" altLang="en-US" sz="5400" b="1" kern="1200" dirty="0">
              <a:ln w="1397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zh-CN" altLang="zh-CN" sz="1400" dirty="0">
                <a:latin typeface="+mn-ea"/>
              </a:rPr>
              <a:t> </a:t>
            </a:r>
            <a:r>
              <a:rPr lang="en-US" altLang="zh-CN" sz="1400" dirty="0" smtClean="0">
                <a:latin typeface="+mn-ea"/>
              </a:rPr>
              <a:t>   </a:t>
            </a:r>
            <a:r>
              <a:rPr lang="zh-CN" altLang="zh-CN" sz="1400" dirty="0" smtClean="0">
                <a:latin typeface="+mn-ea"/>
              </a:rPr>
              <a:t>&lt;</a:t>
            </a:r>
            <a:r>
              <a:rPr lang="zh-CN" altLang="zh-CN" sz="1400" dirty="0">
                <a:latin typeface="+mn-ea"/>
              </a:rPr>
              <a:t>script&gt;</a:t>
            </a:r>
          </a:p>
          <a:p>
            <a:pPr marL="0" indent="0">
              <a:buNone/>
            </a:pPr>
            <a:r>
              <a:rPr lang="zh-CN" altLang="zh-CN" sz="1400" dirty="0">
                <a:latin typeface="+mn-ea"/>
              </a:rPr>
              <a:t>      const vm = Vue.createApp({</a:t>
            </a:r>
          </a:p>
          <a:p>
            <a:pPr marL="0" indent="0">
              <a:buNone/>
            </a:pPr>
            <a:r>
              <a:rPr lang="zh-CN" altLang="zh-CN" sz="1400" dirty="0">
                <a:latin typeface="+mn-ea"/>
              </a:rPr>
              <a:t>        data() </a:t>
            </a:r>
            <a:r>
              <a:rPr lang="zh-CN" altLang="zh-CN" sz="1400" dirty="0" smtClean="0">
                <a:latin typeface="+mn-ea"/>
              </a:rPr>
              <a:t>{</a:t>
            </a:r>
            <a:r>
              <a:rPr lang="en-US" altLang="zh-CN" sz="1400" dirty="0" smtClean="0">
                <a:latin typeface="+mn-ea"/>
              </a:rPr>
              <a:t> </a:t>
            </a:r>
            <a:r>
              <a:rPr lang="zh-CN" altLang="zh-CN" sz="1400" dirty="0" smtClean="0">
                <a:latin typeface="+mn-ea"/>
              </a:rPr>
              <a:t>   </a:t>
            </a:r>
            <a:r>
              <a:rPr lang="zh-CN" altLang="zh-CN" sz="1400" dirty="0">
                <a:latin typeface="+mn-ea"/>
              </a:rPr>
              <a:t>return </a:t>
            </a:r>
            <a:r>
              <a:rPr lang="zh-CN" altLang="zh-CN" sz="1400" dirty="0" smtClean="0">
                <a:latin typeface="+mn-ea"/>
              </a:rPr>
              <a:t>{</a:t>
            </a:r>
            <a:r>
              <a:rPr lang="en-US" altLang="zh-CN" sz="1400" dirty="0" smtClean="0">
                <a:latin typeface="+mn-ea"/>
              </a:rPr>
              <a:t> </a:t>
            </a:r>
            <a:r>
              <a:rPr lang="zh-CN" altLang="zh-CN" sz="1400" dirty="0" smtClean="0">
                <a:latin typeface="+mn-ea"/>
              </a:rPr>
              <a:t> </a:t>
            </a:r>
            <a:r>
              <a:rPr lang="zh-CN" altLang="zh-CN" sz="1400" dirty="0">
                <a:latin typeface="+mn-ea"/>
              </a:rPr>
              <a:t>firstName: 'Tom</a:t>
            </a:r>
            <a:r>
              <a:rPr lang="zh-CN" altLang="zh-CN" sz="1400" dirty="0" smtClean="0">
                <a:latin typeface="+mn-ea"/>
              </a:rPr>
              <a:t>', </a:t>
            </a:r>
            <a:r>
              <a:rPr lang="zh-CN" altLang="zh-CN" sz="1400" dirty="0">
                <a:latin typeface="+mn-ea"/>
              </a:rPr>
              <a:t>lastName: "Smith</a:t>
            </a:r>
            <a:r>
              <a:rPr lang="zh-CN" altLang="zh-CN" sz="1400" dirty="0" smtClean="0">
                <a:latin typeface="+mn-ea"/>
              </a:rPr>
              <a:t>" }</a:t>
            </a:r>
            <a:r>
              <a:rPr lang="en-US" altLang="zh-CN" sz="1400" dirty="0" smtClean="0">
                <a:latin typeface="+mn-ea"/>
              </a:rPr>
              <a:t>  </a:t>
            </a:r>
            <a:r>
              <a:rPr lang="zh-CN" altLang="zh-CN" sz="1400" dirty="0" smtClean="0">
                <a:latin typeface="+mn-ea"/>
              </a:rPr>
              <a:t>   </a:t>
            </a:r>
            <a:r>
              <a:rPr lang="zh-CN" altLang="zh-CN" sz="1400" dirty="0">
                <a:latin typeface="+mn-ea"/>
              </a:rPr>
              <a:t>},</a:t>
            </a:r>
          </a:p>
          <a:p>
            <a:pPr marL="0" indent="0">
              <a:buNone/>
            </a:pPr>
            <a:r>
              <a:rPr lang="zh-CN" altLang="zh-CN" sz="1400" dirty="0">
                <a:latin typeface="+mn-ea"/>
              </a:rPr>
              <a:t> </a:t>
            </a:r>
            <a:r>
              <a:rPr lang="zh-CN" altLang="zh-CN" sz="1400" dirty="0" smtClean="0">
                <a:latin typeface="+mn-ea"/>
              </a:rPr>
              <a:t>       </a:t>
            </a:r>
            <a:r>
              <a:rPr lang="zh-CN" altLang="zh-CN" sz="1400" dirty="0">
                <a:latin typeface="+mn-ea"/>
              </a:rPr>
              <a:t>computed: {</a:t>
            </a:r>
          </a:p>
          <a:p>
            <a:pPr marL="0" indent="0">
              <a:buNone/>
            </a:pPr>
            <a:r>
              <a:rPr lang="zh-CN" altLang="zh-CN" sz="1400" dirty="0">
                <a:latin typeface="+mn-ea"/>
              </a:rPr>
              <a:t>          fullName: {</a:t>
            </a:r>
          </a:p>
          <a:p>
            <a:pPr marL="0" indent="0">
              <a:buNone/>
            </a:pPr>
            <a:r>
              <a:rPr lang="zh-CN" altLang="zh-CN" sz="1400" dirty="0">
                <a:latin typeface="+mn-ea"/>
              </a:rPr>
              <a:t>        </a:t>
            </a:r>
            <a:r>
              <a:rPr lang="zh-CN" altLang="zh-CN" sz="1400" b="1" dirty="0">
                <a:latin typeface="+mn-ea"/>
              </a:rPr>
              <a:t>    get ()</a:t>
            </a:r>
            <a:r>
              <a:rPr lang="zh-CN" altLang="zh-CN" sz="1400" dirty="0">
                <a:latin typeface="+mn-ea"/>
              </a:rPr>
              <a:t> {  //get函数</a:t>
            </a:r>
          </a:p>
          <a:p>
            <a:pPr marL="0" indent="0">
              <a:buNone/>
            </a:pPr>
            <a:r>
              <a:rPr lang="zh-CN" altLang="zh-CN" sz="1400" dirty="0">
                <a:latin typeface="+mn-ea"/>
              </a:rPr>
              <a:t>              console.log('call get') </a:t>
            </a:r>
          </a:p>
          <a:p>
            <a:pPr marL="0" indent="0">
              <a:buNone/>
            </a:pPr>
            <a:r>
              <a:rPr lang="zh-CN" altLang="zh-CN" sz="1400" dirty="0">
                <a:latin typeface="+mn-ea"/>
              </a:rPr>
              <a:t>              return this.firstName + ' ' + this.lastName</a:t>
            </a:r>
          </a:p>
          <a:p>
            <a:pPr marL="0" indent="0">
              <a:buNone/>
            </a:pPr>
            <a:r>
              <a:rPr lang="zh-CN" altLang="zh-CN" sz="1400" dirty="0">
                <a:latin typeface="+mn-ea"/>
              </a:rPr>
              <a:t>            },</a:t>
            </a:r>
          </a:p>
          <a:p>
            <a:pPr marL="0" indent="0">
              <a:buNone/>
            </a:pPr>
            <a:r>
              <a:rPr lang="zh-CN" altLang="zh-CN" sz="1400" dirty="0">
                <a:latin typeface="+mn-ea"/>
              </a:rPr>
              <a:t>          </a:t>
            </a:r>
            <a:r>
              <a:rPr lang="zh-CN" altLang="zh-CN" sz="1400" b="1" dirty="0">
                <a:latin typeface="+mn-ea"/>
              </a:rPr>
              <a:t>  set (newValue)</a:t>
            </a:r>
            <a:r>
              <a:rPr lang="zh-CN" altLang="zh-CN" sz="1400" dirty="0">
                <a:latin typeface="+mn-ea"/>
              </a:rPr>
              <a:t> {   //set函数</a:t>
            </a:r>
          </a:p>
          <a:p>
            <a:pPr marL="0" indent="0">
              <a:buNone/>
            </a:pPr>
            <a:r>
              <a:rPr lang="zh-CN" altLang="zh-CN" sz="1400" dirty="0">
                <a:latin typeface="+mn-ea"/>
              </a:rPr>
              <a:t>              console.log('call set')</a:t>
            </a:r>
          </a:p>
          <a:p>
            <a:pPr marL="0" indent="0">
              <a:buNone/>
            </a:pPr>
            <a:r>
              <a:rPr lang="zh-CN" altLang="zh-CN" sz="1400" dirty="0">
                <a:latin typeface="+mn-ea"/>
              </a:rPr>
              <a:t>              console.log('原先的fullName:'+this.fullName)</a:t>
            </a:r>
          </a:p>
          <a:p>
            <a:pPr marL="0" indent="0">
              <a:buNone/>
            </a:pPr>
            <a:r>
              <a:rPr lang="zh-CN" altLang="zh-CN" sz="1400" dirty="0">
                <a:latin typeface="+mn-ea"/>
              </a:rPr>
              <a:t>              var names = newValue.split(' ')</a:t>
            </a:r>
          </a:p>
          <a:p>
            <a:pPr marL="0" indent="0">
              <a:buNone/>
            </a:pPr>
            <a:r>
              <a:rPr lang="zh-CN" altLang="zh-CN" sz="1400" dirty="0">
                <a:latin typeface="+mn-ea"/>
              </a:rPr>
              <a:t>              this.firstName = names[0]</a:t>
            </a:r>
          </a:p>
          <a:p>
            <a:pPr marL="0" indent="0">
              <a:buNone/>
            </a:pPr>
            <a:r>
              <a:rPr lang="zh-CN" altLang="zh-CN" sz="1400" dirty="0">
                <a:latin typeface="+mn-ea"/>
              </a:rPr>
              <a:t>              this.lastName = names[names.length - 1]</a:t>
            </a:r>
          </a:p>
          <a:p>
            <a:pPr marL="0" indent="0">
              <a:buNone/>
            </a:pPr>
            <a:r>
              <a:rPr lang="zh-CN" altLang="zh-CN" sz="1400" dirty="0">
                <a:latin typeface="+mn-ea"/>
              </a:rPr>
              <a:t>            }</a:t>
            </a:r>
          </a:p>
          <a:p>
            <a:pPr marL="0" indent="0">
              <a:buNone/>
            </a:pPr>
            <a:r>
              <a:rPr lang="zh-CN" altLang="zh-CN" sz="1400" dirty="0">
                <a:latin typeface="+mn-ea"/>
              </a:rPr>
              <a:t>          }</a:t>
            </a:r>
          </a:p>
          <a:p>
            <a:pPr marL="0" indent="0">
              <a:buNone/>
            </a:pPr>
            <a:r>
              <a:rPr lang="zh-CN" altLang="zh-CN" sz="1400" dirty="0">
                <a:latin typeface="+mn-ea"/>
              </a:rPr>
              <a:t>        }</a:t>
            </a:r>
          </a:p>
          <a:p>
            <a:pPr marL="0" indent="0">
              <a:buNone/>
            </a:pPr>
            <a:r>
              <a:rPr lang="zh-CN" altLang="zh-CN" sz="1400" dirty="0">
                <a:latin typeface="+mn-ea"/>
              </a:rPr>
              <a:t>      }).mount('#app')</a:t>
            </a:r>
          </a:p>
          <a:p>
            <a:pPr marL="0" indent="0">
              <a:buNone/>
            </a:pPr>
            <a:r>
              <a:rPr lang="zh-CN" altLang="zh-CN" sz="1400" dirty="0">
                <a:latin typeface="+mn-ea"/>
              </a:rPr>
              <a:t>    &lt;/script&gt;</a:t>
            </a:r>
            <a:endParaRPr lang="zh-CN" altLang="en-US" sz="1400" dirty="0"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236296" y="1611680"/>
            <a:ext cx="1685077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zh-CN" dirty="0"/>
              <a:t>fullname.html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0336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3.1.2  </a:t>
            </a:r>
            <a:r>
              <a:rPr lang="zh-CN" altLang="en-US" dirty="0"/>
              <a:t>用计算属性过滤数组	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28063" y="1628800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zh-CN" sz="2800" dirty="0" smtClean="0">
                <a:latin typeface="+mn-ea"/>
              </a:rPr>
              <a:t>    </a:t>
            </a:r>
            <a:r>
              <a:rPr lang="zh-CN" altLang="zh-CN" sz="2800" dirty="0" smtClean="0">
                <a:latin typeface="+mn-ea"/>
              </a:rPr>
              <a:t>&lt;</a:t>
            </a:r>
            <a:r>
              <a:rPr lang="zh-CN" altLang="zh-CN" sz="2800" dirty="0">
                <a:latin typeface="+mn-ea"/>
              </a:rPr>
              <a:t>div id="app"&gt;</a:t>
            </a:r>
          </a:p>
          <a:p>
            <a:pPr marL="0" indent="0">
              <a:buNone/>
            </a:pPr>
            <a:r>
              <a:rPr lang="zh-CN" altLang="zh-CN" sz="2800" dirty="0">
                <a:latin typeface="+mn-ea"/>
              </a:rPr>
              <a:t>      &lt;h1&gt;及格同学&lt;/h1&gt;</a:t>
            </a:r>
          </a:p>
          <a:p>
            <a:pPr marL="0" indent="0">
              <a:buNone/>
            </a:pPr>
            <a:r>
              <a:rPr lang="zh-CN" altLang="zh-CN" sz="2800" dirty="0">
                <a:latin typeface="+mn-ea"/>
              </a:rPr>
              <a:t>      &lt;ul&gt;</a:t>
            </a:r>
          </a:p>
          <a:p>
            <a:pPr marL="0" indent="0">
              <a:buNone/>
            </a:pPr>
            <a:r>
              <a:rPr lang="zh-CN" altLang="zh-CN" sz="2800" dirty="0">
                <a:latin typeface="+mn-ea"/>
              </a:rPr>
              <a:t>      </a:t>
            </a:r>
            <a:r>
              <a:rPr lang="zh-CN" altLang="zh-CN" sz="2800" b="1" dirty="0">
                <a:latin typeface="+mn-ea"/>
              </a:rPr>
              <a:t>  &lt;li v-for="student in passStudents"&gt;</a:t>
            </a:r>
            <a:endParaRPr lang="zh-CN" altLang="zh-CN" sz="2800" dirty="0">
              <a:latin typeface="+mn-ea"/>
            </a:endParaRPr>
          </a:p>
          <a:p>
            <a:pPr marL="0" indent="0">
              <a:buNone/>
            </a:pPr>
            <a:r>
              <a:rPr lang="zh-CN" altLang="zh-CN" sz="2800" dirty="0">
                <a:latin typeface="+mn-ea"/>
              </a:rPr>
              <a:t>          {{student.name}}:{{student.score}}</a:t>
            </a:r>
          </a:p>
          <a:p>
            <a:pPr marL="0" indent="0">
              <a:buNone/>
            </a:pPr>
            <a:r>
              <a:rPr lang="zh-CN" altLang="zh-CN" sz="2800" dirty="0">
                <a:latin typeface="+mn-ea"/>
              </a:rPr>
              <a:t>        &lt;/li&gt;</a:t>
            </a:r>
          </a:p>
          <a:p>
            <a:pPr marL="0" indent="0">
              <a:buNone/>
            </a:pPr>
            <a:r>
              <a:rPr lang="zh-CN" altLang="zh-CN" sz="2800" dirty="0">
                <a:latin typeface="+mn-ea"/>
              </a:rPr>
              <a:t>      &lt;/ul&gt;</a:t>
            </a:r>
          </a:p>
          <a:p>
            <a:pPr marL="0" indent="0">
              <a:buNone/>
            </a:pPr>
            <a:r>
              <a:rPr lang="zh-CN" altLang="zh-CN" sz="2800" dirty="0">
                <a:latin typeface="+mn-ea"/>
              </a:rPr>
              <a:t>      &lt;h1&gt;不及格同学&lt;/h1&gt;</a:t>
            </a:r>
          </a:p>
          <a:p>
            <a:pPr marL="0" indent="0">
              <a:buNone/>
            </a:pPr>
            <a:r>
              <a:rPr lang="zh-CN" altLang="zh-CN" sz="2800" dirty="0">
                <a:latin typeface="+mn-ea"/>
              </a:rPr>
              <a:t>      &lt;ul&gt;</a:t>
            </a:r>
          </a:p>
          <a:p>
            <a:pPr marL="0" indent="0">
              <a:buNone/>
            </a:pPr>
            <a:r>
              <a:rPr lang="zh-CN" altLang="zh-CN" sz="2800" dirty="0">
                <a:latin typeface="+mn-ea"/>
              </a:rPr>
              <a:t> </a:t>
            </a:r>
            <a:r>
              <a:rPr lang="zh-CN" altLang="zh-CN" sz="2800" b="1" dirty="0">
                <a:latin typeface="+mn-ea"/>
              </a:rPr>
              <a:t>       &lt;li v-for="student in unPassStudents"&gt;</a:t>
            </a:r>
            <a:endParaRPr lang="zh-CN" altLang="zh-CN" sz="2800" dirty="0">
              <a:latin typeface="+mn-ea"/>
            </a:endParaRPr>
          </a:p>
          <a:p>
            <a:pPr marL="0" indent="0">
              <a:buNone/>
            </a:pPr>
            <a:r>
              <a:rPr lang="zh-CN" altLang="zh-CN" sz="2800" dirty="0">
                <a:latin typeface="+mn-ea"/>
              </a:rPr>
              <a:t>          {{student.name}}:{{student.score}}</a:t>
            </a:r>
          </a:p>
          <a:p>
            <a:pPr marL="0" indent="0">
              <a:buNone/>
            </a:pPr>
            <a:r>
              <a:rPr lang="zh-CN" altLang="zh-CN" sz="2800" dirty="0">
                <a:latin typeface="+mn-ea"/>
              </a:rPr>
              <a:t>        &lt;/li&gt;</a:t>
            </a:r>
          </a:p>
          <a:p>
            <a:pPr marL="0" indent="0">
              <a:buNone/>
            </a:pPr>
            <a:r>
              <a:rPr lang="zh-CN" altLang="zh-CN" sz="2800" dirty="0">
                <a:latin typeface="+mn-ea"/>
              </a:rPr>
              <a:t>      &lt;/ul&gt;</a:t>
            </a:r>
          </a:p>
          <a:p>
            <a:pPr marL="0" indent="0">
              <a:buNone/>
            </a:pPr>
            <a:r>
              <a:rPr lang="zh-CN" altLang="zh-CN" sz="2800" dirty="0">
                <a:latin typeface="+mn-ea"/>
              </a:rPr>
              <a:t>      &lt;/ul&gt;</a:t>
            </a:r>
          </a:p>
          <a:p>
            <a:pPr marL="0" indent="0">
              <a:buNone/>
            </a:pPr>
            <a:r>
              <a:rPr lang="zh-CN" altLang="zh-CN" sz="2800" dirty="0">
                <a:latin typeface="+mn-ea"/>
              </a:rPr>
              <a:t>    &lt;/div&gt;</a:t>
            </a:r>
          </a:p>
          <a:p>
            <a:pPr marL="0" indent="0">
              <a:buNone/>
            </a:pPr>
            <a:r>
              <a:rPr lang="zh-CN" altLang="zh-CN" sz="2800" dirty="0"/>
              <a:t> </a:t>
            </a:r>
          </a:p>
          <a:p>
            <a:endParaRPr lang="zh-CN" altLang="en-US" dirty="0"/>
          </a:p>
        </p:txBody>
      </p:sp>
      <p:pic>
        <p:nvPicPr>
          <p:cNvPr id="4" name="图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612" y="4869160"/>
            <a:ext cx="2952328" cy="14847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7236296" y="1611680"/>
            <a:ext cx="133882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/>
              <a:t>array</a:t>
            </a:r>
            <a:r>
              <a:rPr lang="zh-CN" altLang="zh-CN" dirty="0" smtClean="0"/>
              <a:t>.html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5086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3.1.2  </a:t>
            </a:r>
            <a:r>
              <a:rPr lang="zh-CN" altLang="en-US" dirty="0"/>
              <a:t>用计算属性过滤数组	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zh-CN" altLang="zh-CN" sz="4300" dirty="0" smtClean="0">
                <a:latin typeface="+mn-ea"/>
              </a:rPr>
              <a:t>    </a:t>
            </a:r>
            <a:r>
              <a:rPr lang="zh-CN" altLang="zh-CN" sz="4300" dirty="0">
                <a:latin typeface="+mn-ea"/>
              </a:rPr>
              <a:t>&lt;script&gt;</a:t>
            </a:r>
          </a:p>
          <a:p>
            <a:pPr marL="0" indent="0">
              <a:buNone/>
            </a:pPr>
            <a:r>
              <a:rPr lang="zh-CN" altLang="zh-CN" sz="4300" dirty="0">
                <a:latin typeface="+mn-ea"/>
              </a:rPr>
              <a:t>      const vm= Vue.createApp({</a:t>
            </a:r>
          </a:p>
          <a:p>
            <a:pPr marL="0" indent="0">
              <a:buNone/>
            </a:pPr>
            <a:r>
              <a:rPr lang="zh-CN" altLang="zh-CN" sz="4300" dirty="0">
                <a:latin typeface="+mn-ea"/>
              </a:rPr>
              <a:t>        data(){</a:t>
            </a:r>
          </a:p>
          <a:p>
            <a:pPr marL="0" indent="0">
              <a:buNone/>
            </a:pPr>
            <a:r>
              <a:rPr lang="zh-CN" altLang="zh-CN" sz="4300" dirty="0">
                <a:latin typeface="+mn-ea"/>
              </a:rPr>
              <a:t>          return {</a:t>
            </a:r>
          </a:p>
          <a:p>
            <a:pPr marL="0" indent="0">
              <a:buNone/>
            </a:pPr>
            <a:r>
              <a:rPr lang="zh-CN" altLang="zh-CN" sz="4300" dirty="0">
                <a:latin typeface="+mn-ea"/>
              </a:rPr>
              <a:t>            students: [</a:t>
            </a:r>
          </a:p>
          <a:p>
            <a:pPr marL="0" indent="0">
              <a:buNone/>
            </a:pPr>
            <a:r>
              <a:rPr lang="zh-CN" altLang="zh-CN" sz="4300" dirty="0">
                <a:latin typeface="+mn-ea"/>
              </a:rPr>
              <a:t>              {name: '张飞', score:56},</a:t>
            </a:r>
          </a:p>
          <a:p>
            <a:pPr marL="0" indent="0">
              <a:buNone/>
            </a:pPr>
            <a:r>
              <a:rPr lang="zh-CN" altLang="zh-CN" sz="4300" dirty="0">
                <a:latin typeface="+mn-ea"/>
              </a:rPr>
              <a:t>              {name: '周瑜', score:68},</a:t>
            </a:r>
          </a:p>
          <a:p>
            <a:pPr marL="0" indent="0">
              <a:buNone/>
            </a:pPr>
            <a:r>
              <a:rPr lang="zh-CN" altLang="zh-CN" sz="4300" dirty="0">
                <a:latin typeface="+mn-ea"/>
              </a:rPr>
              <a:t>              {name: '李进', score:92},</a:t>
            </a:r>
          </a:p>
          <a:p>
            <a:pPr marL="0" indent="0">
              <a:buNone/>
            </a:pPr>
            <a:r>
              <a:rPr lang="zh-CN" altLang="zh-CN" sz="4300" dirty="0">
                <a:latin typeface="+mn-ea"/>
              </a:rPr>
              <a:t>              {name: '鲁智深', score:75},</a:t>
            </a:r>
          </a:p>
          <a:p>
            <a:pPr marL="0" indent="0">
              <a:buNone/>
            </a:pPr>
            <a:r>
              <a:rPr lang="zh-CN" altLang="zh-CN" sz="4300" dirty="0">
                <a:latin typeface="+mn-ea"/>
              </a:rPr>
              <a:t>              {name: '程咬金', score:48},</a:t>
            </a:r>
          </a:p>
          <a:p>
            <a:pPr marL="0" indent="0">
              <a:buNone/>
            </a:pPr>
            <a:r>
              <a:rPr lang="zh-CN" altLang="zh-CN" sz="4300" dirty="0">
                <a:latin typeface="+mn-ea"/>
              </a:rPr>
              <a:t>              {name: '诸葛亮', score:99},</a:t>
            </a:r>
          </a:p>
          <a:p>
            <a:pPr marL="0" indent="0">
              <a:buNone/>
            </a:pPr>
            <a:r>
              <a:rPr lang="zh-CN" altLang="zh-CN" sz="4300" dirty="0">
                <a:latin typeface="+mn-ea"/>
              </a:rPr>
              <a:t>            ]</a:t>
            </a:r>
          </a:p>
          <a:p>
            <a:pPr marL="0" indent="0">
              <a:buNone/>
            </a:pPr>
            <a:r>
              <a:rPr lang="zh-CN" altLang="zh-CN" sz="4300" dirty="0">
                <a:latin typeface="+mn-ea"/>
              </a:rPr>
              <a:t>          }</a:t>
            </a:r>
          </a:p>
          <a:p>
            <a:pPr marL="0" indent="0">
              <a:buNone/>
            </a:pPr>
            <a:r>
              <a:rPr lang="zh-CN" altLang="zh-CN" sz="4300" dirty="0">
                <a:latin typeface="+mn-ea"/>
              </a:rPr>
              <a:t>        },</a:t>
            </a:r>
          </a:p>
          <a:p>
            <a:pPr marL="0" indent="0">
              <a:buNone/>
            </a:pPr>
            <a:r>
              <a:rPr lang="zh-CN" altLang="zh-CN" sz="4300" dirty="0">
                <a:latin typeface="+mn-ea"/>
              </a:rPr>
              <a:t> </a:t>
            </a:r>
            <a:r>
              <a:rPr lang="zh-CN" altLang="zh-CN" sz="4300" dirty="0" smtClean="0">
                <a:latin typeface="+mn-ea"/>
              </a:rPr>
              <a:t>       </a:t>
            </a:r>
            <a:r>
              <a:rPr lang="zh-CN" altLang="zh-CN" sz="4300" dirty="0">
                <a:latin typeface="+mn-ea"/>
              </a:rPr>
              <a:t>computed: {</a:t>
            </a:r>
          </a:p>
          <a:p>
            <a:pPr marL="0" indent="0">
              <a:buNone/>
            </a:pPr>
            <a:r>
              <a:rPr lang="zh-CN" altLang="zh-CN" sz="4300" dirty="0">
                <a:latin typeface="+mn-ea"/>
              </a:rPr>
              <a:t>      </a:t>
            </a:r>
            <a:r>
              <a:rPr lang="zh-CN" altLang="zh-CN" sz="4300" b="1" dirty="0">
                <a:latin typeface="+mn-ea"/>
              </a:rPr>
              <a:t>    passStudents() { </a:t>
            </a:r>
            <a:r>
              <a:rPr lang="zh-CN" altLang="zh-CN" sz="4300" dirty="0">
                <a:latin typeface="+mn-ea"/>
              </a:rPr>
              <a:t> //get函数</a:t>
            </a:r>
          </a:p>
          <a:p>
            <a:pPr marL="0" indent="0">
              <a:buNone/>
            </a:pPr>
            <a:r>
              <a:rPr lang="zh-CN" altLang="zh-CN" sz="4300" dirty="0">
                <a:latin typeface="+mn-ea"/>
              </a:rPr>
              <a:t>            return this.students.filter(student=&gt;student.score &gt;= 60)</a:t>
            </a:r>
          </a:p>
          <a:p>
            <a:pPr marL="0" indent="0">
              <a:buNone/>
            </a:pPr>
            <a:r>
              <a:rPr lang="zh-CN" altLang="zh-CN" sz="4300" dirty="0">
                <a:latin typeface="+mn-ea"/>
              </a:rPr>
              <a:t>          },</a:t>
            </a:r>
          </a:p>
          <a:p>
            <a:pPr marL="0" indent="0">
              <a:buNone/>
            </a:pPr>
            <a:r>
              <a:rPr lang="zh-CN" altLang="zh-CN" sz="4300" dirty="0">
                <a:latin typeface="+mn-ea"/>
              </a:rPr>
              <a:t>      </a:t>
            </a:r>
            <a:r>
              <a:rPr lang="zh-CN" altLang="zh-CN" sz="4300" b="1" dirty="0">
                <a:latin typeface="+mn-ea"/>
              </a:rPr>
              <a:t>    unPassStudents()</a:t>
            </a:r>
            <a:r>
              <a:rPr lang="zh-CN" altLang="zh-CN" sz="4300" dirty="0">
                <a:latin typeface="+mn-ea"/>
              </a:rPr>
              <a:t>{  //get函数</a:t>
            </a:r>
          </a:p>
          <a:p>
            <a:pPr marL="0" indent="0">
              <a:buNone/>
            </a:pPr>
            <a:r>
              <a:rPr lang="zh-CN" altLang="zh-CN" sz="4300" dirty="0">
                <a:latin typeface="+mn-ea"/>
              </a:rPr>
              <a:t>            return this.students.filter(student=&gt; student.score &lt;60)</a:t>
            </a:r>
          </a:p>
          <a:p>
            <a:pPr marL="0" indent="0">
              <a:buNone/>
            </a:pPr>
            <a:r>
              <a:rPr lang="zh-CN" altLang="zh-CN" sz="4300" dirty="0">
                <a:latin typeface="+mn-ea"/>
              </a:rPr>
              <a:t>          }</a:t>
            </a:r>
          </a:p>
          <a:p>
            <a:pPr marL="0" indent="0">
              <a:buNone/>
            </a:pPr>
            <a:r>
              <a:rPr lang="zh-CN" altLang="zh-CN" sz="4300" dirty="0">
                <a:latin typeface="+mn-ea"/>
              </a:rPr>
              <a:t>        }</a:t>
            </a:r>
          </a:p>
          <a:p>
            <a:pPr marL="0" indent="0">
              <a:buNone/>
            </a:pPr>
            <a:r>
              <a:rPr lang="zh-CN" altLang="zh-CN" sz="4300" dirty="0">
                <a:latin typeface="+mn-ea"/>
              </a:rPr>
              <a:t>      }).mount('#app')</a:t>
            </a:r>
          </a:p>
          <a:p>
            <a:pPr marL="0" indent="0">
              <a:buNone/>
            </a:pPr>
            <a:r>
              <a:rPr lang="zh-CN" altLang="zh-CN" sz="4300" dirty="0">
                <a:latin typeface="+mn-ea"/>
              </a:rPr>
              <a:t>    &lt;/script&gt;</a:t>
            </a:r>
          </a:p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7236296" y="1611680"/>
            <a:ext cx="133882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/>
              <a:t>array</a:t>
            </a:r>
            <a:r>
              <a:rPr lang="zh-CN" altLang="zh-CN" dirty="0" smtClean="0"/>
              <a:t>.html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5728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3.2  </a:t>
            </a:r>
            <a:r>
              <a:rPr lang="zh-CN" altLang="en-US" dirty="0" smtClean="0"/>
              <a:t>数据监听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zh-CN" sz="2800" dirty="0"/>
              <a:t>如果Vue组件的一个变量num会被频繁更新，并且当变量num每次被更新时，需要进行一系列耗时的操作，比如访问远程服务器的资源，或者通过复杂耗时的运算更新那些依赖变量num的其他变量（比如result变量）。在这种情况下，可以通过Vue框架的数据监听器Watcher来实现对变量num的监听。</a:t>
            </a:r>
          </a:p>
          <a:p>
            <a:r>
              <a:rPr lang="zh-CN" altLang="zh-CN" sz="2800" dirty="0"/>
              <a:t>Vue的watch选项会通过Watcher来监听数据。</a:t>
            </a:r>
            <a:endParaRPr lang="zh-CN" altLang="en-US" sz="28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707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400" dirty="0"/>
              <a:t>3.2.1  </a:t>
            </a:r>
            <a:r>
              <a:rPr lang="zh-CN" altLang="en-US" sz="4400" dirty="0"/>
              <a:t>在</a:t>
            </a:r>
            <a:r>
              <a:rPr lang="en-US" altLang="zh-CN" sz="4400" dirty="0"/>
              <a:t>watch</a:t>
            </a:r>
            <a:r>
              <a:rPr lang="zh-CN" altLang="en-US" sz="4400" dirty="0"/>
              <a:t>选项中调用方法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altLang="zh-CN" sz="4000" dirty="0" smtClean="0">
                <a:latin typeface="+mn-ea"/>
              </a:rPr>
              <a:t>    </a:t>
            </a:r>
            <a:r>
              <a:rPr lang="zh-CN" altLang="zh-CN" sz="4000" dirty="0" smtClean="0">
                <a:latin typeface="+mn-ea"/>
              </a:rPr>
              <a:t>&lt;</a:t>
            </a:r>
            <a:r>
              <a:rPr lang="zh-CN" altLang="zh-CN" sz="4000" dirty="0">
                <a:latin typeface="+mn-ea"/>
              </a:rPr>
              <a:t>div id="app"&gt;</a:t>
            </a:r>
          </a:p>
          <a:p>
            <a:pPr marL="0" indent="0">
              <a:buNone/>
            </a:pPr>
            <a:r>
              <a:rPr lang="zh-CN" altLang="zh-CN" sz="4000" dirty="0">
                <a:latin typeface="+mn-ea"/>
              </a:rPr>
              <a:t>      &lt;p&gt;&lt;input v-model="score" /&gt;&lt;/p&gt;</a:t>
            </a:r>
          </a:p>
          <a:p>
            <a:pPr marL="0" indent="0">
              <a:buNone/>
            </a:pPr>
            <a:r>
              <a:rPr lang="zh-CN" altLang="zh-CN" sz="4000" dirty="0">
                <a:latin typeface="+mn-ea"/>
              </a:rPr>
              <a:t>      &lt;p&gt;{{ result }}&lt;/p&gt;</a:t>
            </a:r>
          </a:p>
          <a:p>
            <a:pPr marL="0" indent="0">
              <a:buNone/>
            </a:pPr>
            <a:r>
              <a:rPr lang="zh-CN" altLang="zh-CN" sz="4000" dirty="0">
                <a:latin typeface="+mn-ea"/>
              </a:rPr>
              <a:t>    &lt;/div&gt;</a:t>
            </a:r>
          </a:p>
          <a:p>
            <a:pPr marL="0" indent="0">
              <a:buNone/>
            </a:pPr>
            <a:r>
              <a:rPr lang="zh-CN" altLang="zh-CN" sz="4000" dirty="0">
                <a:latin typeface="+mn-ea"/>
              </a:rPr>
              <a:t> </a:t>
            </a:r>
          </a:p>
          <a:p>
            <a:pPr marL="0" indent="0">
              <a:buNone/>
            </a:pPr>
            <a:r>
              <a:rPr lang="zh-CN" altLang="zh-CN" sz="4000" dirty="0">
                <a:latin typeface="+mn-ea"/>
              </a:rPr>
              <a:t>    &lt;script&gt;</a:t>
            </a:r>
          </a:p>
          <a:p>
            <a:pPr marL="0" indent="0">
              <a:buNone/>
            </a:pPr>
            <a:r>
              <a:rPr lang="zh-CN" altLang="zh-CN" sz="4000" dirty="0">
                <a:latin typeface="+mn-ea"/>
              </a:rPr>
              <a:t>      const vm=Vue.createApp({</a:t>
            </a:r>
          </a:p>
          <a:p>
            <a:pPr marL="0" indent="0">
              <a:buNone/>
            </a:pPr>
            <a:r>
              <a:rPr lang="zh-CN" altLang="zh-CN" sz="4000" dirty="0">
                <a:latin typeface="+mn-ea"/>
              </a:rPr>
              <a:t>        data</a:t>
            </a:r>
            <a:r>
              <a:rPr lang="zh-CN" altLang="zh-CN" sz="4000" dirty="0" smtClean="0">
                <a:latin typeface="+mn-ea"/>
              </a:rPr>
              <a:t>(){</a:t>
            </a:r>
            <a:r>
              <a:rPr lang="en-US" altLang="zh-CN" sz="4000" dirty="0" smtClean="0">
                <a:latin typeface="+mn-ea"/>
              </a:rPr>
              <a:t> </a:t>
            </a:r>
            <a:r>
              <a:rPr lang="zh-CN" altLang="zh-CN" sz="4000" dirty="0" smtClean="0">
                <a:latin typeface="+mn-ea"/>
              </a:rPr>
              <a:t> </a:t>
            </a:r>
            <a:r>
              <a:rPr lang="zh-CN" altLang="zh-CN" sz="4000" dirty="0">
                <a:latin typeface="+mn-ea"/>
              </a:rPr>
              <a:t>return{  score: '', result: ''  </a:t>
            </a:r>
            <a:r>
              <a:rPr lang="zh-CN" altLang="zh-CN" sz="4000" dirty="0" smtClean="0">
                <a:latin typeface="+mn-ea"/>
              </a:rPr>
              <a:t>}</a:t>
            </a:r>
            <a:r>
              <a:rPr lang="en-US" altLang="zh-CN" sz="4000" dirty="0" smtClean="0">
                <a:latin typeface="+mn-ea"/>
              </a:rPr>
              <a:t> </a:t>
            </a:r>
            <a:r>
              <a:rPr lang="zh-CN" altLang="zh-CN" sz="4000" dirty="0" smtClean="0">
                <a:latin typeface="+mn-ea"/>
              </a:rPr>
              <a:t>} </a:t>
            </a:r>
            <a:r>
              <a:rPr lang="zh-CN" altLang="zh-CN" sz="4000" dirty="0">
                <a:latin typeface="+mn-ea"/>
              </a:rPr>
              <a:t>,</a:t>
            </a:r>
          </a:p>
          <a:p>
            <a:pPr marL="0" indent="0">
              <a:buNone/>
            </a:pPr>
            <a:r>
              <a:rPr lang="zh-CN" altLang="zh-CN" sz="4000" dirty="0">
                <a:latin typeface="+mn-ea"/>
              </a:rPr>
              <a:t> </a:t>
            </a:r>
            <a:r>
              <a:rPr lang="zh-CN" altLang="zh-CN" sz="4000" dirty="0" smtClean="0">
                <a:latin typeface="+mn-ea"/>
              </a:rPr>
              <a:t>      </a:t>
            </a:r>
            <a:r>
              <a:rPr lang="en-US" altLang="zh-CN" sz="4000" dirty="0" smtClean="0">
                <a:latin typeface="+mn-ea"/>
              </a:rPr>
              <a:t> </a:t>
            </a:r>
            <a:r>
              <a:rPr lang="zh-CN" altLang="zh-CN" sz="4000" dirty="0" smtClean="0">
                <a:latin typeface="+mn-ea"/>
              </a:rPr>
              <a:t>methods</a:t>
            </a:r>
            <a:r>
              <a:rPr lang="zh-CN" altLang="zh-CN" sz="4000" dirty="0">
                <a:latin typeface="+mn-ea"/>
              </a:rPr>
              <a:t>:{</a:t>
            </a:r>
          </a:p>
          <a:p>
            <a:pPr marL="0" indent="0">
              <a:buNone/>
            </a:pPr>
            <a:r>
              <a:rPr lang="zh-CN" altLang="zh-CN" sz="4000" dirty="0">
                <a:latin typeface="+mn-ea"/>
              </a:rPr>
              <a:t>          judge() {  </a:t>
            </a:r>
          </a:p>
          <a:p>
            <a:pPr marL="0" indent="0">
              <a:buNone/>
            </a:pPr>
            <a:r>
              <a:rPr lang="zh-CN" altLang="zh-CN" sz="4000" dirty="0">
                <a:latin typeface="+mn-ea"/>
              </a:rPr>
              <a:t>            if(this.score&gt;=60)</a:t>
            </a:r>
          </a:p>
          <a:p>
            <a:pPr marL="0" indent="0">
              <a:buNone/>
            </a:pPr>
            <a:r>
              <a:rPr lang="zh-CN" altLang="zh-CN" sz="4000" dirty="0">
                <a:latin typeface="+mn-ea"/>
              </a:rPr>
              <a:t>               this.result='及格'</a:t>
            </a:r>
          </a:p>
          <a:p>
            <a:pPr marL="0" indent="0">
              <a:buNone/>
            </a:pPr>
            <a:r>
              <a:rPr lang="zh-CN" altLang="zh-CN" sz="4000" dirty="0">
                <a:latin typeface="+mn-ea"/>
              </a:rPr>
              <a:t>            else</a:t>
            </a:r>
          </a:p>
          <a:p>
            <a:pPr marL="0" indent="0">
              <a:buNone/>
            </a:pPr>
            <a:r>
              <a:rPr lang="zh-CN" altLang="zh-CN" sz="4000" dirty="0">
                <a:latin typeface="+mn-ea"/>
              </a:rPr>
              <a:t>               this.result='不及格'</a:t>
            </a:r>
          </a:p>
          <a:p>
            <a:pPr marL="0" indent="0">
              <a:buNone/>
            </a:pPr>
            <a:r>
              <a:rPr lang="zh-CN" altLang="zh-CN" sz="4000" dirty="0">
                <a:latin typeface="+mn-ea"/>
              </a:rPr>
              <a:t>           }</a:t>
            </a:r>
          </a:p>
          <a:p>
            <a:pPr marL="0" indent="0">
              <a:buNone/>
            </a:pPr>
            <a:r>
              <a:rPr lang="zh-CN" altLang="zh-CN" sz="4000" dirty="0">
                <a:latin typeface="+mn-ea"/>
              </a:rPr>
              <a:t>        },</a:t>
            </a:r>
          </a:p>
          <a:p>
            <a:pPr marL="0" indent="0">
              <a:buNone/>
            </a:pPr>
            <a:r>
              <a:rPr lang="zh-CN" altLang="zh-CN" sz="4000" dirty="0">
                <a:latin typeface="+mn-ea"/>
              </a:rPr>
              <a:t> </a:t>
            </a:r>
            <a:r>
              <a:rPr lang="zh-CN" altLang="zh-CN" sz="4000" dirty="0" smtClean="0">
                <a:latin typeface="+mn-ea"/>
              </a:rPr>
              <a:t>       </a:t>
            </a:r>
            <a:r>
              <a:rPr lang="en-US" altLang="zh-CN" sz="4000" dirty="0" smtClean="0">
                <a:latin typeface="+mn-ea"/>
              </a:rPr>
              <a:t> </a:t>
            </a:r>
            <a:r>
              <a:rPr lang="zh-CN" altLang="zh-CN" sz="4000" b="1" dirty="0" smtClean="0">
                <a:latin typeface="+mn-ea"/>
              </a:rPr>
              <a:t>watch</a:t>
            </a:r>
            <a:r>
              <a:rPr lang="zh-CN" altLang="zh-CN" sz="4000" b="1" dirty="0">
                <a:latin typeface="+mn-ea"/>
              </a:rPr>
              <a:t>: {</a:t>
            </a:r>
            <a:endParaRPr lang="zh-CN" altLang="zh-CN" sz="4000" dirty="0">
              <a:latin typeface="+mn-ea"/>
            </a:endParaRPr>
          </a:p>
          <a:p>
            <a:pPr marL="0" indent="0">
              <a:buNone/>
            </a:pPr>
            <a:r>
              <a:rPr lang="zh-CN" altLang="zh-CN" sz="4000" b="1" dirty="0">
                <a:latin typeface="+mn-ea"/>
              </a:rPr>
              <a:t>          score: 'judge'   </a:t>
            </a:r>
            <a:r>
              <a:rPr lang="zh-CN" altLang="zh-CN" sz="4000" dirty="0">
                <a:latin typeface="+mn-ea"/>
              </a:rPr>
              <a:t>//调用judge()方法</a:t>
            </a:r>
          </a:p>
          <a:p>
            <a:pPr marL="0" indent="0">
              <a:buNone/>
            </a:pPr>
            <a:r>
              <a:rPr lang="zh-CN" altLang="zh-CN" sz="4000" b="1" dirty="0">
                <a:latin typeface="+mn-ea"/>
              </a:rPr>
              <a:t>        }</a:t>
            </a:r>
            <a:endParaRPr lang="zh-CN" altLang="zh-CN" sz="4000" dirty="0">
              <a:latin typeface="+mn-ea"/>
            </a:endParaRPr>
          </a:p>
          <a:p>
            <a:pPr marL="0" indent="0">
              <a:buNone/>
            </a:pPr>
            <a:r>
              <a:rPr lang="zh-CN" altLang="zh-CN" sz="4000" dirty="0">
                <a:latin typeface="+mn-ea"/>
              </a:rPr>
              <a:t>      }).mount('#app')</a:t>
            </a:r>
          </a:p>
          <a:p>
            <a:pPr marL="0" indent="0">
              <a:buNone/>
            </a:pPr>
            <a:r>
              <a:rPr lang="zh-CN" altLang="zh-CN" sz="4000" dirty="0">
                <a:latin typeface="+mn-ea"/>
              </a:rPr>
              <a:t>    &lt;/script&gt;</a:t>
            </a:r>
          </a:p>
          <a:p>
            <a:endParaRPr lang="zh-CN" altLang="en-US" dirty="0"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236296" y="1611680"/>
            <a:ext cx="133882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/>
              <a:t>score</a:t>
            </a:r>
            <a:r>
              <a:rPr lang="zh-CN" altLang="zh-CN" dirty="0" smtClean="0"/>
              <a:t>.html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7045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400" dirty="0"/>
              <a:t>3.2.1  </a:t>
            </a:r>
            <a:r>
              <a:rPr lang="zh-CN" altLang="en-US" sz="4400" dirty="0"/>
              <a:t>在</a:t>
            </a:r>
            <a:r>
              <a:rPr lang="en-US" altLang="zh-CN" sz="4400" dirty="0"/>
              <a:t>watch</a:t>
            </a:r>
            <a:r>
              <a:rPr lang="zh-CN" altLang="en-US" sz="4400" dirty="0"/>
              <a:t>选项中调用方法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zh-CN" dirty="0"/>
              <a:t>下面对judge()方法做一些修改，使它通过JavaScript语言的setTimeout()函数来执行异步操作：   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zh-CN" dirty="0" smtClean="0"/>
              <a:t>       </a:t>
            </a:r>
            <a:endParaRPr lang="zh-CN" altLang="zh-CN" dirty="0"/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       judge() {  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         this.result="正在运算,请稍后..."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         setTimeout( ()=&gt;{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           if(this.score&gt;=60)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             this.result='及格'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           else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             this.result='不及格'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         },2000)  //延迟2秒后再执行运算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       }</a:t>
            </a:r>
          </a:p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6300192" y="2708920"/>
            <a:ext cx="133882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/>
              <a:t>score</a:t>
            </a:r>
            <a:r>
              <a:rPr lang="zh-CN" altLang="zh-CN" dirty="0" smtClean="0"/>
              <a:t>.html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0143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1.1  MVVM</a:t>
            </a:r>
            <a:r>
              <a:rPr lang="zh-CN" altLang="en-US" dirty="0"/>
              <a:t>设计模式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前</a:t>
            </a:r>
            <a:r>
              <a:rPr lang="zh-CN" altLang="en-US" dirty="0" smtClean="0"/>
              <a:t>后端分离的</a:t>
            </a:r>
            <a:r>
              <a:rPr lang="en-US" altLang="zh-CN" dirty="0" smtClean="0"/>
              <a:t>Web</a:t>
            </a:r>
            <a:r>
              <a:rPr lang="zh-CN" altLang="en-US" dirty="0" smtClean="0"/>
              <a:t>应用</a:t>
            </a:r>
            <a:endParaRPr lang="zh-CN" altLang="en-US" dirty="0"/>
          </a:p>
        </p:txBody>
      </p:sp>
      <p:pic>
        <p:nvPicPr>
          <p:cNvPr id="6" name="图片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52700"/>
            <a:ext cx="7560840" cy="28925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8269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3.2.2  </a:t>
            </a:r>
            <a:r>
              <a:rPr lang="zh-CN" altLang="en-US" dirty="0"/>
              <a:t>深度监听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sz="3200" dirty="0"/>
              <a:t>默认情况下，当Vue的watch选项监听一个对象时，不会监听对象的属性的变化</a:t>
            </a:r>
            <a:r>
              <a:rPr lang="zh-CN" altLang="zh-CN" sz="3200" dirty="0" smtClean="0"/>
              <a:t>。</a:t>
            </a:r>
            <a:endParaRPr lang="en-US" altLang="zh-CN" sz="3200" dirty="0" smtClean="0"/>
          </a:p>
          <a:p>
            <a:r>
              <a:rPr lang="zh-CN" altLang="zh-CN" sz="3200" dirty="0" smtClean="0"/>
              <a:t>如</a:t>
            </a:r>
            <a:r>
              <a:rPr lang="zh-CN" altLang="zh-CN" sz="3200" dirty="0"/>
              <a:t>果希望监听对象的属性变化，可以在watch选项中把deep属性设为true，这样就会支持深度监听。</a:t>
            </a: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9754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3.2.2  </a:t>
            </a:r>
            <a:r>
              <a:rPr lang="zh-CN" altLang="en-US" dirty="0"/>
              <a:t>深度监听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000" dirty="0" smtClean="0">
                <a:latin typeface="+mn-ea"/>
              </a:rPr>
              <a:t>    </a:t>
            </a:r>
            <a:r>
              <a:rPr lang="zh-CN" altLang="zh-CN" sz="2000" dirty="0" smtClean="0">
                <a:latin typeface="+mn-ea"/>
              </a:rPr>
              <a:t>&lt;</a:t>
            </a:r>
            <a:r>
              <a:rPr lang="zh-CN" altLang="zh-CN" sz="2000" dirty="0">
                <a:latin typeface="+mn-ea"/>
              </a:rPr>
              <a:t>div id="app"&gt;</a:t>
            </a:r>
          </a:p>
          <a:p>
            <a:pPr marL="0" indent="0">
              <a:buNone/>
            </a:pPr>
            <a:r>
              <a:rPr lang="zh-CN" altLang="zh-CN" sz="2000" dirty="0">
                <a:latin typeface="+mn-ea"/>
              </a:rPr>
              <a:t>      &lt;p&gt;&lt;input v-model="</a:t>
            </a:r>
            <a:r>
              <a:rPr lang="zh-CN" altLang="zh-CN" sz="2000" b="1" dirty="0">
                <a:latin typeface="+mn-ea"/>
              </a:rPr>
              <a:t>student.score</a:t>
            </a:r>
            <a:r>
              <a:rPr lang="zh-CN" altLang="zh-CN" sz="2000" dirty="0">
                <a:latin typeface="+mn-ea"/>
              </a:rPr>
              <a:t>" /&gt;&lt;/p&gt;</a:t>
            </a:r>
          </a:p>
          <a:p>
            <a:pPr marL="0" indent="0">
              <a:buNone/>
            </a:pPr>
            <a:r>
              <a:rPr lang="zh-CN" altLang="zh-CN" sz="2000" dirty="0">
                <a:latin typeface="+mn-ea"/>
              </a:rPr>
              <a:t>      &lt;p&gt;{{ result }}&lt;/p&gt;</a:t>
            </a:r>
          </a:p>
          <a:p>
            <a:pPr marL="0" indent="0">
              <a:buNone/>
            </a:pPr>
            <a:r>
              <a:rPr lang="zh-CN" altLang="zh-CN" sz="2000" dirty="0">
                <a:latin typeface="+mn-ea"/>
              </a:rPr>
              <a:t>    &lt;/div&gt;</a:t>
            </a:r>
          </a:p>
          <a:p>
            <a:pPr marL="0" indent="0">
              <a:buNone/>
            </a:pPr>
            <a:r>
              <a:rPr lang="zh-CN" altLang="zh-CN" sz="1100" dirty="0">
                <a:latin typeface="+mn-ea"/>
              </a:rPr>
              <a:t> </a:t>
            </a:r>
          </a:p>
        </p:txBody>
      </p:sp>
      <p:sp>
        <p:nvSpPr>
          <p:cNvPr id="4" name="矩形 3"/>
          <p:cNvSpPr/>
          <p:nvPr/>
        </p:nvSpPr>
        <p:spPr>
          <a:xfrm>
            <a:off x="7236296" y="1611680"/>
            <a:ext cx="156966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/>
              <a:t>student</a:t>
            </a:r>
            <a:r>
              <a:rPr lang="zh-CN" altLang="zh-CN" dirty="0" smtClean="0"/>
              <a:t>.html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1342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3.2.2  </a:t>
            </a:r>
            <a:r>
              <a:rPr lang="zh-CN" altLang="en-US" dirty="0"/>
              <a:t>深度监听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zh-CN" altLang="zh-CN" sz="1400" dirty="0" smtClean="0">
                <a:latin typeface="+mn-ea"/>
              </a:rPr>
              <a:t>    </a:t>
            </a:r>
            <a:r>
              <a:rPr lang="zh-CN" altLang="zh-CN" sz="1400" dirty="0">
                <a:latin typeface="+mn-ea"/>
              </a:rPr>
              <a:t>&lt;script&gt;</a:t>
            </a:r>
          </a:p>
          <a:p>
            <a:pPr marL="0" indent="0">
              <a:buNone/>
            </a:pPr>
            <a:r>
              <a:rPr lang="zh-CN" altLang="zh-CN" sz="1400" dirty="0">
                <a:latin typeface="+mn-ea"/>
              </a:rPr>
              <a:t>      const vm=Vue.createApp({</a:t>
            </a:r>
          </a:p>
          <a:p>
            <a:pPr marL="0" indent="0">
              <a:buNone/>
            </a:pPr>
            <a:r>
              <a:rPr lang="zh-CN" altLang="zh-CN" sz="1400" dirty="0">
                <a:latin typeface="+mn-ea"/>
              </a:rPr>
              <a:t>        data</a:t>
            </a:r>
            <a:r>
              <a:rPr lang="zh-CN" altLang="zh-CN" sz="1400" dirty="0" smtClean="0">
                <a:latin typeface="+mn-ea"/>
              </a:rPr>
              <a:t>(){</a:t>
            </a:r>
            <a:r>
              <a:rPr lang="en-US" altLang="zh-CN" sz="1400" dirty="0" smtClean="0">
                <a:latin typeface="+mn-ea"/>
              </a:rPr>
              <a:t> </a:t>
            </a:r>
            <a:r>
              <a:rPr lang="zh-CN" altLang="zh-CN" sz="1400" dirty="0" smtClean="0">
                <a:latin typeface="+mn-ea"/>
              </a:rPr>
              <a:t>  </a:t>
            </a:r>
            <a:r>
              <a:rPr lang="zh-CN" altLang="zh-CN" sz="1400" dirty="0">
                <a:latin typeface="+mn-ea"/>
              </a:rPr>
              <a:t>return{  </a:t>
            </a:r>
            <a:r>
              <a:rPr lang="zh-CN" altLang="zh-CN" sz="1400" dirty="0" smtClean="0">
                <a:latin typeface="+mn-ea"/>
              </a:rPr>
              <a:t>  </a:t>
            </a:r>
            <a:r>
              <a:rPr lang="zh-CN" altLang="zh-CN" sz="1400" dirty="0">
                <a:latin typeface="+mn-ea"/>
              </a:rPr>
              <a:t>student: { name:'Tom',score: '98'} </a:t>
            </a:r>
            <a:r>
              <a:rPr lang="zh-CN" altLang="zh-CN" sz="1400" dirty="0" smtClean="0">
                <a:latin typeface="+mn-ea"/>
              </a:rPr>
              <a:t>,  </a:t>
            </a:r>
            <a:r>
              <a:rPr lang="zh-CN" altLang="zh-CN" sz="1400" dirty="0">
                <a:latin typeface="+mn-ea"/>
              </a:rPr>
              <a:t>result: ''  </a:t>
            </a:r>
            <a:r>
              <a:rPr lang="zh-CN" altLang="zh-CN" sz="1400" dirty="0" smtClean="0">
                <a:latin typeface="+mn-ea"/>
              </a:rPr>
              <a:t>  }   </a:t>
            </a:r>
            <a:r>
              <a:rPr lang="zh-CN" altLang="zh-CN" sz="1400" dirty="0">
                <a:latin typeface="+mn-ea"/>
              </a:rPr>
              <a:t>} ,</a:t>
            </a:r>
          </a:p>
          <a:p>
            <a:pPr marL="0" indent="0">
              <a:buNone/>
            </a:pPr>
            <a:r>
              <a:rPr lang="zh-CN" altLang="zh-CN" sz="1400" dirty="0">
                <a:latin typeface="+mn-ea"/>
              </a:rPr>
              <a:t> </a:t>
            </a:r>
          </a:p>
          <a:p>
            <a:pPr marL="0" indent="0">
              <a:buNone/>
            </a:pPr>
            <a:r>
              <a:rPr lang="zh-CN" altLang="zh-CN" sz="1400" dirty="0">
                <a:latin typeface="+mn-ea"/>
              </a:rPr>
              <a:t>        watch: {</a:t>
            </a:r>
          </a:p>
          <a:p>
            <a:pPr marL="0" indent="0">
              <a:buNone/>
            </a:pPr>
            <a:r>
              <a:rPr lang="zh-CN" altLang="zh-CN" sz="1400" dirty="0">
                <a:latin typeface="+mn-ea"/>
              </a:rPr>
              <a:t>          student: {  //监听student对象</a:t>
            </a:r>
          </a:p>
          <a:p>
            <a:pPr marL="0" indent="0">
              <a:buNone/>
            </a:pPr>
            <a:r>
              <a:rPr lang="zh-CN" altLang="zh-CN" sz="1400" dirty="0">
                <a:latin typeface="+mn-ea"/>
              </a:rPr>
              <a:t>            handler(newStudent,oldStudent){</a:t>
            </a:r>
          </a:p>
          <a:p>
            <a:pPr marL="0" indent="0">
              <a:buNone/>
            </a:pPr>
            <a:r>
              <a:rPr lang="zh-CN" altLang="zh-CN" sz="1400" dirty="0">
                <a:latin typeface="+mn-ea"/>
              </a:rPr>
              <a:t>              if(this.student.score&gt;=60)</a:t>
            </a:r>
          </a:p>
          <a:p>
            <a:pPr marL="0" indent="0">
              <a:buNone/>
            </a:pPr>
            <a:r>
              <a:rPr lang="zh-CN" altLang="zh-CN" sz="1400" dirty="0">
                <a:latin typeface="+mn-ea"/>
              </a:rPr>
              <a:t>                this.result='及格'</a:t>
            </a:r>
          </a:p>
          <a:p>
            <a:pPr marL="0" indent="0">
              <a:buNone/>
            </a:pPr>
            <a:r>
              <a:rPr lang="zh-CN" altLang="zh-CN" sz="1400" dirty="0">
                <a:latin typeface="+mn-ea"/>
              </a:rPr>
              <a:t>              else</a:t>
            </a:r>
          </a:p>
          <a:p>
            <a:pPr marL="0" indent="0">
              <a:buNone/>
            </a:pPr>
            <a:r>
              <a:rPr lang="zh-CN" altLang="zh-CN" sz="1400" dirty="0">
                <a:latin typeface="+mn-ea"/>
              </a:rPr>
              <a:t>                this.result='不及格'</a:t>
            </a:r>
          </a:p>
          <a:p>
            <a:pPr marL="0" indent="0">
              <a:buNone/>
            </a:pPr>
            <a:r>
              <a:rPr lang="zh-CN" altLang="zh-CN" sz="1400" dirty="0">
                <a:latin typeface="+mn-ea"/>
              </a:rPr>
              <a:t>            },</a:t>
            </a:r>
          </a:p>
          <a:p>
            <a:pPr marL="0" indent="0">
              <a:buNone/>
            </a:pPr>
            <a:r>
              <a:rPr lang="zh-CN" altLang="zh-CN" sz="1400" dirty="0">
                <a:latin typeface="+mn-ea"/>
              </a:rPr>
              <a:t>           </a:t>
            </a:r>
            <a:r>
              <a:rPr lang="zh-CN" altLang="zh-CN" sz="1400" b="1" dirty="0">
                <a:latin typeface="+mn-ea"/>
              </a:rPr>
              <a:t> deep: true  </a:t>
            </a:r>
            <a:r>
              <a:rPr lang="zh-CN" altLang="zh-CN" sz="1400" dirty="0">
                <a:latin typeface="+mn-ea"/>
              </a:rPr>
              <a:t>//启用深度监听</a:t>
            </a:r>
          </a:p>
          <a:p>
            <a:pPr marL="0" indent="0">
              <a:buNone/>
            </a:pPr>
            <a:r>
              <a:rPr lang="zh-CN" altLang="zh-CN" sz="1400" dirty="0">
                <a:latin typeface="+mn-ea"/>
              </a:rPr>
              <a:t>          }</a:t>
            </a:r>
          </a:p>
          <a:p>
            <a:pPr marL="0" indent="0">
              <a:buNone/>
            </a:pPr>
            <a:r>
              <a:rPr lang="zh-CN" altLang="zh-CN" sz="1400" dirty="0">
                <a:latin typeface="+mn-ea"/>
              </a:rPr>
              <a:t>        }</a:t>
            </a:r>
          </a:p>
          <a:p>
            <a:pPr marL="0" indent="0">
              <a:buNone/>
            </a:pPr>
            <a:r>
              <a:rPr lang="zh-CN" altLang="zh-CN" sz="1400" dirty="0">
                <a:latin typeface="+mn-ea"/>
              </a:rPr>
              <a:t>      }).mount('#app')</a:t>
            </a:r>
          </a:p>
          <a:p>
            <a:pPr marL="0" indent="0">
              <a:buNone/>
            </a:pPr>
            <a:r>
              <a:rPr lang="zh-CN" altLang="zh-CN" sz="1400" dirty="0">
                <a:latin typeface="+mn-ea"/>
              </a:rPr>
              <a:t>    &lt;/script&gt;</a:t>
            </a:r>
            <a:endParaRPr lang="zh-CN" altLang="en-US" sz="1400" dirty="0"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236296" y="1611680"/>
            <a:ext cx="156966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/>
              <a:t>student</a:t>
            </a:r>
            <a:r>
              <a:rPr lang="zh-CN" altLang="zh-CN" dirty="0" smtClean="0"/>
              <a:t>.html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8284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3.2.3  </a:t>
            </a:r>
            <a:r>
              <a:rPr lang="zh-CN" altLang="en-US" dirty="0" smtClean="0"/>
              <a:t>立</a:t>
            </a:r>
            <a:r>
              <a:rPr lang="zh-CN" altLang="en-US" dirty="0"/>
              <a:t>即监听	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zh-CN" dirty="0"/>
              <a:t>在Vue组件的生命周期中，如果希望在它的初始化阶段，Vue框架就会调用一次watch选项中的handler()函数，为result变量赋值，那么可以把watch选项的immediate属性设为true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zh-CN" altLang="zh-CN" sz="2000" dirty="0" smtClean="0">
                <a:latin typeface="+mn-ea"/>
              </a:rPr>
              <a:t>watch</a:t>
            </a:r>
            <a:r>
              <a:rPr lang="zh-CN" altLang="zh-CN" sz="2000" dirty="0">
                <a:latin typeface="+mn-ea"/>
              </a:rPr>
              <a:t>: {</a:t>
            </a:r>
          </a:p>
          <a:p>
            <a:pPr marL="0" indent="0">
              <a:buNone/>
            </a:pPr>
            <a:r>
              <a:rPr lang="zh-CN" altLang="zh-CN" sz="2000" dirty="0">
                <a:latin typeface="+mn-ea"/>
              </a:rPr>
              <a:t>  student: {</a:t>
            </a:r>
          </a:p>
          <a:p>
            <a:pPr marL="0" indent="0">
              <a:buNone/>
            </a:pPr>
            <a:r>
              <a:rPr lang="zh-CN" altLang="zh-CN" sz="2000" dirty="0">
                <a:latin typeface="+mn-ea"/>
              </a:rPr>
              <a:t>    handler(newStudent,oldStudent){</a:t>
            </a:r>
            <a:r>
              <a:rPr lang="en-US" altLang="zh-CN" sz="2000" dirty="0">
                <a:latin typeface="+mn-ea"/>
              </a:rPr>
              <a:t>……</a:t>
            </a:r>
            <a:r>
              <a:rPr lang="zh-CN" altLang="zh-CN" sz="2000" dirty="0">
                <a:latin typeface="+mn-ea"/>
              </a:rPr>
              <a:t>},</a:t>
            </a:r>
          </a:p>
          <a:p>
            <a:pPr marL="0" indent="0">
              <a:buNone/>
            </a:pPr>
            <a:r>
              <a:rPr lang="zh-CN" altLang="zh-CN" sz="2000" dirty="0">
                <a:latin typeface="+mn-ea"/>
              </a:rPr>
              <a:t>    </a:t>
            </a:r>
            <a:r>
              <a:rPr lang="zh-CN" altLang="zh-CN" sz="2000" b="1" dirty="0">
                <a:latin typeface="+mn-ea"/>
              </a:rPr>
              <a:t>immediate: true</a:t>
            </a:r>
            <a:r>
              <a:rPr lang="zh-CN" altLang="zh-CN" sz="2000" dirty="0">
                <a:latin typeface="+mn-ea"/>
              </a:rPr>
              <a:t>,</a:t>
            </a:r>
          </a:p>
          <a:p>
            <a:pPr marL="0" indent="0">
              <a:buNone/>
            </a:pPr>
            <a:r>
              <a:rPr lang="zh-CN" altLang="zh-CN" sz="2000" dirty="0">
                <a:latin typeface="+mn-ea"/>
              </a:rPr>
              <a:t>    deep: true  </a:t>
            </a:r>
          </a:p>
          <a:p>
            <a:pPr marL="0" indent="0">
              <a:buNone/>
            </a:pPr>
            <a:r>
              <a:rPr lang="zh-CN" altLang="zh-CN" sz="2000" dirty="0">
                <a:latin typeface="+mn-ea"/>
              </a:rPr>
              <a:t>  }</a:t>
            </a:r>
          </a:p>
          <a:p>
            <a:pPr marL="0" indent="0">
              <a:buNone/>
            </a:pPr>
            <a:r>
              <a:rPr lang="zh-CN" altLang="zh-CN" sz="2000" dirty="0">
                <a:latin typeface="+mn-ea"/>
              </a:rPr>
              <a:t>}</a:t>
            </a:r>
          </a:p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5796136" y="2996952"/>
            <a:ext cx="156966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/>
              <a:t>student</a:t>
            </a:r>
            <a:r>
              <a:rPr lang="zh-CN" altLang="zh-CN" dirty="0" smtClean="0"/>
              <a:t>.html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9123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altLang="zh-CN" sz="3200" kern="1200" dirty="0" smtClean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US" altLang="zh-CN" sz="3200" kern="1200" dirty="0" smtClean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altLang="zh-CN" sz="3200" kern="1200" dirty="0" smtClean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3.2.4  </a:t>
            </a:r>
            <a:r>
              <a:rPr lang="zh-CN" altLang="en-US" sz="3200" kern="1200" dirty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比较计算属性和数据监听</a:t>
            </a:r>
            <a:r>
              <a:rPr lang="en-US" altLang="zh-CN" sz="3200" kern="1200" dirty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watch</a:t>
            </a:r>
            <a:r>
              <a:rPr lang="zh-CN" altLang="en-US" sz="3200" kern="1200" dirty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选项</a:t>
            </a:r>
            <a:r>
              <a:rPr lang="zh-CN" altLang="en-US" sz="5400" kern="1200" dirty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zh-CN" altLang="en-US" sz="5400" kern="1200" dirty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zh-CN" altLang="en-US" sz="5400" kern="1200" dirty="0">
              <a:ln w="1397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计算属性和数据监听watch选项表面上看能完成一些相同的功能。例如当一个变量发生变化时，两者都能更新那些依赖这个变量的其他数据。</a:t>
            </a:r>
          </a:p>
          <a:p>
            <a:r>
              <a:rPr lang="zh-CN" altLang="zh-CN" dirty="0"/>
              <a:t>但是，由于计算属性和数据监听watch选项有不同的特长，所以它们有着不同的使用场合。watch选项最擅长的是执行耗时的异步操</a:t>
            </a:r>
            <a:r>
              <a:rPr lang="zh-CN" altLang="zh-CN" dirty="0" smtClean="0"/>
              <a:t>作。</a:t>
            </a:r>
            <a:r>
              <a:rPr lang="zh-CN" altLang="zh-CN" dirty="0"/>
              <a:t>而在只需同步更新变量的场合，使用计算属性能使程序代码更加简洁，并且具有更好的运行性能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r>
              <a:rPr lang="zh-CN" altLang="zh-CN" dirty="0"/>
              <a:t>计算属性比</a:t>
            </a:r>
            <a:r>
              <a:rPr lang="en-US" altLang="zh-CN" dirty="0"/>
              <a:t>watch</a:t>
            </a:r>
            <a:r>
              <a:rPr lang="zh-CN" altLang="zh-CN" dirty="0"/>
              <a:t>选项具有更好的运行性能。如果在页面上不需要显示和计算属性有关的数据，那么即使它所依赖的变量发生变化，</a:t>
            </a:r>
            <a:r>
              <a:rPr lang="en-US" altLang="zh-CN" dirty="0"/>
              <a:t>Vue</a:t>
            </a:r>
            <a:r>
              <a:rPr lang="zh-CN" altLang="zh-CN" dirty="0"/>
              <a:t>框架也不会调用计算属性的</a:t>
            </a:r>
            <a:r>
              <a:rPr lang="en-US" altLang="zh-CN" dirty="0"/>
              <a:t>get</a:t>
            </a:r>
            <a:r>
              <a:rPr lang="zh-CN" altLang="zh-CN" dirty="0"/>
              <a:t>函数。</a:t>
            </a:r>
          </a:p>
          <a:p>
            <a:endParaRPr lang="zh-CN" altLang="zh-CN" dirty="0"/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508936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</a:t>
            </a:r>
            <a:r>
              <a:rPr lang="en-US" altLang="zh-CN" dirty="0"/>
              <a:t>4</a:t>
            </a:r>
            <a:r>
              <a:rPr lang="zh-CN" altLang="en-US" dirty="0"/>
              <a:t>章  绑定表单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3600" dirty="0" smtClean="0"/>
              <a:t>4.1  </a:t>
            </a:r>
            <a:r>
              <a:rPr lang="zh-CN" altLang="en-US" sz="3600" dirty="0"/>
              <a:t>绑定文本域	</a:t>
            </a:r>
            <a:endParaRPr lang="en-US" altLang="zh-CN" sz="3600" dirty="0"/>
          </a:p>
          <a:p>
            <a:r>
              <a:rPr lang="en-US" altLang="zh-CN" sz="3600" dirty="0"/>
              <a:t>4.2  </a:t>
            </a:r>
            <a:r>
              <a:rPr lang="zh-CN" altLang="en-US" sz="3600" dirty="0"/>
              <a:t>绑定单选按钮	</a:t>
            </a:r>
            <a:endParaRPr lang="en-US" altLang="zh-CN" sz="3600" dirty="0"/>
          </a:p>
          <a:p>
            <a:r>
              <a:rPr lang="en-US" altLang="zh-CN" sz="3600" dirty="0"/>
              <a:t>4.3  </a:t>
            </a:r>
            <a:r>
              <a:rPr lang="zh-CN" altLang="en-US" sz="3600" dirty="0"/>
              <a:t>绑定复选框	</a:t>
            </a:r>
            <a:endParaRPr lang="en-US" altLang="zh-CN" sz="3600" dirty="0"/>
          </a:p>
          <a:p>
            <a:r>
              <a:rPr lang="en-US" altLang="zh-CN" sz="3600" dirty="0"/>
              <a:t>4.4  </a:t>
            </a:r>
            <a:r>
              <a:rPr lang="zh-CN" altLang="en-US" sz="3600" dirty="0"/>
              <a:t>下拉列表	</a:t>
            </a:r>
            <a:endParaRPr lang="en-US" altLang="zh-CN" sz="3600" dirty="0"/>
          </a:p>
          <a:p>
            <a:r>
              <a:rPr lang="en-US" altLang="zh-CN" sz="3600" dirty="0"/>
              <a:t>4.5  </a:t>
            </a:r>
            <a:r>
              <a:rPr lang="zh-CN" altLang="en-US" sz="3600" dirty="0"/>
              <a:t>把对象</a:t>
            </a:r>
            <a:r>
              <a:rPr lang="zh-CN" altLang="en-US" sz="3600" dirty="0" smtClean="0"/>
              <a:t>与表单</a:t>
            </a:r>
            <a:r>
              <a:rPr lang="zh-CN" altLang="en-US" sz="3600" dirty="0"/>
              <a:t>绑定	</a:t>
            </a:r>
            <a:endParaRPr lang="en-US" altLang="zh-CN" sz="3600" dirty="0"/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1217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4.1  </a:t>
            </a:r>
            <a:r>
              <a:rPr lang="zh-CN" altLang="en-US" dirty="0"/>
              <a:t>绑定文本域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zh-CN" dirty="0" smtClean="0">
                <a:latin typeface="+mn-ea"/>
              </a:rPr>
              <a:t>    </a:t>
            </a:r>
            <a:r>
              <a:rPr lang="zh-CN" altLang="zh-CN" dirty="0" smtClean="0">
                <a:latin typeface="+mn-ea"/>
              </a:rPr>
              <a:t>&lt;</a:t>
            </a:r>
            <a:r>
              <a:rPr lang="zh-CN" altLang="zh-CN" dirty="0">
                <a:latin typeface="+mn-ea"/>
              </a:rPr>
              <a:t>div id="app"&gt;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   &lt;h3&gt;好书推荐：&lt;/h3&gt;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   &lt;textarea </a:t>
            </a:r>
            <a:r>
              <a:rPr lang="zh-CN" altLang="zh-CN" b="1" dirty="0">
                <a:latin typeface="+mn-ea"/>
              </a:rPr>
              <a:t>v-model="message" </a:t>
            </a:r>
            <a:r>
              <a:rPr lang="zh-CN" altLang="zh-CN" dirty="0">
                <a:latin typeface="+mn-ea"/>
              </a:rPr>
              <a:t> rows="3"  cols="40" &gt;&lt;/textarea&gt;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   &lt;p&gt;</a:t>
            </a:r>
            <a:r>
              <a:rPr lang="zh-CN" altLang="zh-CN" b="1" dirty="0">
                <a:latin typeface="+mn-ea"/>
              </a:rPr>
              <a:t>{{message}}</a:t>
            </a:r>
            <a:r>
              <a:rPr lang="zh-CN" altLang="zh-CN" dirty="0">
                <a:latin typeface="+mn-ea"/>
              </a:rPr>
              <a:t>&lt;/p&gt;   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 &lt;/div&gt;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 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 &lt;script&gt;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   const vm=Vue.createApp({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     data(){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       return{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        </a:t>
            </a:r>
            <a:r>
              <a:rPr lang="zh-CN" altLang="zh-CN" b="1" dirty="0">
                <a:latin typeface="+mn-ea"/>
              </a:rPr>
              <a:t> message</a:t>
            </a:r>
            <a:r>
              <a:rPr lang="zh-CN" altLang="zh-CN" dirty="0">
                <a:latin typeface="+mn-ea"/>
              </a:rPr>
              <a:t>: '《精通Vue.js:Web前端开发技术详解》非常棒！！！'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       }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     } 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   }).mount('#app')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 &lt;/script&gt;</a:t>
            </a:r>
          </a:p>
          <a:p>
            <a:endParaRPr lang="zh-CN" altLang="en-US" dirty="0"/>
          </a:p>
        </p:txBody>
      </p:sp>
      <p:pic>
        <p:nvPicPr>
          <p:cNvPr id="4" name="图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157192"/>
            <a:ext cx="4673600" cy="15176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6156176" y="2996952"/>
            <a:ext cx="1685077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/>
              <a:t>textarea</a:t>
            </a:r>
            <a:r>
              <a:rPr lang="zh-CN" altLang="zh-CN" dirty="0" smtClean="0"/>
              <a:t>.html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-31459" y="6553781"/>
            <a:ext cx="5555831" cy="304219"/>
          </a:xfrm>
        </p:spPr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1079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4.2  </a:t>
            </a:r>
            <a:r>
              <a:rPr lang="zh-CN" altLang="en-US" dirty="0"/>
              <a:t>绑定单选按钮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000" dirty="0" smtClean="0">
                <a:latin typeface="+mn-ea"/>
              </a:rPr>
              <a:t>    </a:t>
            </a:r>
            <a:r>
              <a:rPr lang="zh-CN" altLang="zh-CN" sz="2000" dirty="0" smtClean="0">
                <a:latin typeface="+mn-ea"/>
              </a:rPr>
              <a:t>&lt;</a:t>
            </a:r>
            <a:r>
              <a:rPr lang="zh-CN" altLang="zh-CN" sz="2000" dirty="0">
                <a:latin typeface="+mn-ea"/>
              </a:rPr>
              <a:t>div id="app"&gt;</a:t>
            </a:r>
          </a:p>
          <a:p>
            <a:pPr marL="0" indent="0">
              <a:buNone/>
            </a:pPr>
            <a:r>
              <a:rPr lang="zh-CN" altLang="zh-CN" sz="2000" dirty="0">
                <a:latin typeface="+mn-ea"/>
              </a:rPr>
              <a:t>      &lt;h3&gt;性别：&lt;/h3&gt;</a:t>
            </a:r>
          </a:p>
          <a:p>
            <a:pPr marL="0" indent="0">
              <a:buNone/>
            </a:pPr>
            <a:r>
              <a:rPr lang="zh-CN" altLang="zh-CN" sz="2000" dirty="0">
                <a:latin typeface="+mn-ea"/>
              </a:rPr>
              <a:t>      &lt;input type="radio" value="1" </a:t>
            </a:r>
            <a:r>
              <a:rPr lang="zh-CN" altLang="zh-CN" sz="2000" b="1" dirty="0">
                <a:latin typeface="+mn-ea"/>
              </a:rPr>
              <a:t>v-model="gender" </a:t>
            </a:r>
            <a:r>
              <a:rPr lang="zh-CN" altLang="zh-CN" sz="2000" dirty="0">
                <a:latin typeface="+mn-ea"/>
              </a:rPr>
              <a:t>/&gt;</a:t>
            </a:r>
          </a:p>
          <a:p>
            <a:pPr marL="0" indent="0">
              <a:buNone/>
            </a:pPr>
            <a:r>
              <a:rPr lang="zh-CN" altLang="zh-CN" sz="2000" dirty="0">
                <a:latin typeface="+mn-ea"/>
              </a:rPr>
              <a:t>      &lt;label&gt;男&lt;/label&gt;</a:t>
            </a:r>
          </a:p>
          <a:p>
            <a:pPr marL="0" indent="0">
              <a:buNone/>
            </a:pPr>
            <a:r>
              <a:rPr lang="zh-CN" altLang="zh-CN" sz="2000" dirty="0">
                <a:latin typeface="+mn-ea"/>
              </a:rPr>
              <a:t>      &lt;input type="radio" value="0" </a:t>
            </a:r>
            <a:r>
              <a:rPr lang="zh-CN" altLang="zh-CN" sz="2000" b="1" dirty="0">
                <a:latin typeface="+mn-ea"/>
              </a:rPr>
              <a:t>v-model="gender"</a:t>
            </a:r>
            <a:r>
              <a:rPr lang="zh-CN" altLang="zh-CN" sz="2000" dirty="0">
                <a:latin typeface="+mn-ea"/>
              </a:rPr>
              <a:t> /&gt;</a:t>
            </a:r>
          </a:p>
          <a:p>
            <a:pPr marL="0" indent="0">
              <a:buNone/>
            </a:pPr>
            <a:r>
              <a:rPr lang="zh-CN" altLang="zh-CN" sz="2000" dirty="0">
                <a:latin typeface="+mn-ea"/>
              </a:rPr>
              <a:t>      &lt;label&gt;女&lt;/label&gt;</a:t>
            </a:r>
          </a:p>
          <a:p>
            <a:pPr marL="0" indent="0">
              <a:buNone/>
            </a:pPr>
            <a:r>
              <a:rPr lang="zh-CN" altLang="zh-CN" sz="2000" dirty="0">
                <a:latin typeface="+mn-ea"/>
              </a:rPr>
              <a:t>      &lt;br&gt;&lt;br&gt;</a:t>
            </a:r>
          </a:p>
          <a:p>
            <a:pPr marL="0" indent="0">
              <a:buNone/>
            </a:pPr>
            <a:r>
              <a:rPr lang="zh-CN" altLang="zh-CN" sz="2000" dirty="0">
                <a:latin typeface="+mn-ea"/>
              </a:rPr>
              <a:t>      &lt;span&gt;性别：{{ showGender() }}&lt;/span&gt;	  </a:t>
            </a:r>
          </a:p>
          <a:p>
            <a:pPr marL="0" indent="0">
              <a:buNone/>
            </a:pPr>
            <a:r>
              <a:rPr lang="zh-CN" altLang="zh-CN" sz="2000" dirty="0">
                <a:latin typeface="+mn-ea"/>
              </a:rPr>
              <a:t>    &lt;/div&gt;</a:t>
            </a:r>
          </a:p>
          <a:p>
            <a:pPr marL="0" indent="0">
              <a:buNone/>
            </a:pPr>
            <a:r>
              <a:rPr lang="zh-CN" altLang="zh-CN" sz="2000" dirty="0"/>
              <a:t> </a:t>
            </a:r>
          </a:p>
        </p:txBody>
      </p:sp>
      <p:pic>
        <p:nvPicPr>
          <p:cNvPr id="4" name="图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157192"/>
            <a:ext cx="3943350" cy="11557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6372200" y="1700808"/>
            <a:ext cx="133882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/>
              <a:t>radio</a:t>
            </a:r>
            <a:r>
              <a:rPr lang="zh-CN" altLang="zh-CN" dirty="0" smtClean="0"/>
              <a:t>.html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1668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4.2  </a:t>
            </a:r>
            <a:r>
              <a:rPr lang="zh-CN" altLang="en-US" dirty="0"/>
              <a:t>绑定单选按钮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zh-CN" altLang="zh-CN" sz="1600" dirty="0">
                <a:latin typeface="+mn-ea"/>
              </a:rPr>
              <a:t> </a:t>
            </a:r>
            <a:r>
              <a:rPr lang="zh-CN" altLang="zh-CN" sz="1600" dirty="0" smtClean="0">
                <a:latin typeface="+mn-ea"/>
              </a:rPr>
              <a:t>   </a:t>
            </a:r>
            <a:r>
              <a:rPr lang="zh-CN" altLang="zh-CN" sz="1600" dirty="0">
                <a:latin typeface="+mn-ea"/>
              </a:rPr>
              <a:t>&lt;script&gt;</a:t>
            </a:r>
          </a:p>
          <a:p>
            <a:pPr marL="0" indent="0">
              <a:buNone/>
            </a:pPr>
            <a:r>
              <a:rPr lang="zh-CN" altLang="zh-CN" sz="1600" dirty="0">
                <a:latin typeface="+mn-ea"/>
              </a:rPr>
              <a:t>      const vm=Vue.createApp({</a:t>
            </a:r>
          </a:p>
          <a:p>
            <a:pPr marL="0" indent="0">
              <a:buNone/>
            </a:pPr>
            <a:r>
              <a:rPr lang="zh-CN" altLang="zh-CN" sz="1600" dirty="0">
                <a:latin typeface="+mn-ea"/>
              </a:rPr>
              <a:t>        data</a:t>
            </a:r>
            <a:r>
              <a:rPr lang="zh-CN" altLang="zh-CN" sz="1600" dirty="0" smtClean="0">
                <a:latin typeface="+mn-ea"/>
              </a:rPr>
              <a:t>(){</a:t>
            </a:r>
            <a:r>
              <a:rPr lang="en-US" altLang="zh-CN" sz="1600" dirty="0" smtClean="0">
                <a:latin typeface="+mn-ea"/>
              </a:rPr>
              <a:t> </a:t>
            </a:r>
            <a:r>
              <a:rPr lang="zh-CN" altLang="zh-CN" sz="1600" dirty="0" smtClean="0">
                <a:latin typeface="+mn-ea"/>
              </a:rPr>
              <a:t>  </a:t>
            </a:r>
            <a:r>
              <a:rPr lang="zh-CN" altLang="zh-CN" sz="1600" dirty="0">
                <a:latin typeface="+mn-ea"/>
              </a:rPr>
              <a:t>return</a:t>
            </a:r>
            <a:r>
              <a:rPr lang="zh-CN" altLang="zh-CN" sz="1600" dirty="0" smtClean="0">
                <a:latin typeface="+mn-ea"/>
              </a:rPr>
              <a:t>{</a:t>
            </a:r>
            <a:r>
              <a:rPr lang="en-US" altLang="zh-CN" sz="1600" dirty="0" smtClean="0">
                <a:latin typeface="+mn-ea"/>
              </a:rPr>
              <a:t> </a:t>
            </a:r>
            <a:r>
              <a:rPr lang="zh-CN" altLang="zh-CN" sz="1600" b="1" dirty="0" smtClean="0">
                <a:latin typeface="+mn-ea"/>
              </a:rPr>
              <a:t> </a:t>
            </a:r>
            <a:r>
              <a:rPr lang="zh-CN" altLang="zh-CN" sz="1600" b="1" dirty="0">
                <a:latin typeface="+mn-ea"/>
              </a:rPr>
              <a:t>gender: </a:t>
            </a:r>
            <a:r>
              <a:rPr lang="zh-CN" altLang="zh-CN" sz="1600" b="1" dirty="0" smtClean="0">
                <a:latin typeface="+mn-ea"/>
              </a:rPr>
              <a:t>''</a:t>
            </a:r>
            <a:r>
              <a:rPr lang="en-US" altLang="zh-CN" sz="1600" b="1" dirty="0" smtClean="0">
                <a:latin typeface="+mn-ea"/>
              </a:rPr>
              <a:t>  </a:t>
            </a:r>
            <a:r>
              <a:rPr lang="zh-CN" altLang="zh-CN" sz="1600" dirty="0" smtClean="0">
                <a:latin typeface="+mn-ea"/>
              </a:rPr>
              <a:t>  }</a:t>
            </a:r>
            <a:r>
              <a:rPr lang="en-US" altLang="zh-CN" sz="1600" dirty="0" smtClean="0">
                <a:latin typeface="+mn-ea"/>
              </a:rPr>
              <a:t> </a:t>
            </a:r>
            <a:r>
              <a:rPr lang="zh-CN" altLang="zh-CN" sz="1600" dirty="0" smtClean="0">
                <a:latin typeface="+mn-ea"/>
              </a:rPr>
              <a:t>   </a:t>
            </a:r>
            <a:r>
              <a:rPr lang="zh-CN" altLang="zh-CN" sz="1600" dirty="0">
                <a:latin typeface="+mn-ea"/>
              </a:rPr>
              <a:t>},</a:t>
            </a:r>
          </a:p>
          <a:p>
            <a:pPr marL="0" indent="0">
              <a:buNone/>
            </a:pPr>
            <a:r>
              <a:rPr lang="zh-CN" altLang="zh-CN" sz="1600" dirty="0">
                <a:latin typeface="+mn-ea"/>
              </a:rPr>
              <a:t>        methods:{</a:t>
            </a:r>
          </a:p>
          <a:p>
            <a:pPr marL="0" indent="0">
              <a:buNone/>
            </a:pPr>
            <a:r>
              <a:rPr lang="zh-CN" altLang="zh-CN" sz="1600" dirty="0">
                <a:latin typeface="+mn-ea"/>
              </a:rPr>
              <a:t>          showGender(){</a:t>
            </a:r>
          </a:p>
          <a:p>
            <a:pPr marL="0" indent="0">
              <a:buNone/>
            </a:pPr>
            <a:r>
              <a:rPr lang="zh-CN" altLang="zh-CN" sz="1600" dirty="0">
                <a:latin typeface="+mn-ea"/>
              </a:rPr>
              <a:t>            if(this.gender==='1')</a:t>
            </a:r>
          </a:p>
          <a:p>
            <a:pPr marL="0" indent="0">
              <a:buNone/>
            </a:pPr>
            <a:r>
              <a:rPr lang="zh-CN" altLang="zh-CN" sz="1600" dirty="0">
                <a:latin typeface="+mn-ea"/>
              </a:rPr>
              <a:t>              return '男'</a:t>
            </a:r>
          </a:p>
          <a:p>
            <a:pPr marL="0" indent="0">
              <a:buNone/>
            </a:pPr>
            <a:r>
              <a:rPr lang="zh-CN" altLang="zh-CN" sz="1600" dirty="0">
                <a:latin typeface="+mn-ea"/>
              </a:rPr>
              <a:t>            else if(this.gender==='0')</a:t>
            </a:r>
          </a:p>
          <a:p>
            <a:pPr marL="0" indent="0">
              <a:buNone/>
            </a:pPr>
            <a:r>
              <a:rPr lang="zh-CN" altLang="zh-CN" sz="1600" dirty="0">
                <a:latin typeface="+mn-ea"/>
              </a:rPr>
              <a:t>              return '女'</a:t>
            </a:r>
          </a:p>
          <a:p>
            <a:pPr marL="0" indent="0">
              <a:buNone/>
            </a:pPr>
            <a:r>
              <a:rPr lang="zh-CN" altLang="zh-CN" sz="1600" dirty="0">
                <a:latin typeface="+mn-ea"/>
              </a:rPr>
              <a:t>            else</a:t>
            </a:r>
          </a:p>
          <a:p>
            <a:pPr marL="0" indent="0">
              <a:buNone/>
            </a:pPr>
            <a:r>
              <a:rPr lang="zh-CN" altLang="zh-CN" sz="1600" dirty="0">
                <a:latin typeface="+mn-ea"/>
              </a:rPr>
              <a:t>              return ''</a:t>
            </a:r>
          </a:p>
          <a:p>
            <a:pPr marL="0" indent="0">
              <a:buNone/>
            </a:pPr>
            <a:r>
              <a:rPr lang="zh-CN" altLang="zh-CN" sz="1600" dirty="0">
                <a:latin typeface="+mn-ea"/>
              </a:rPr>
              <a:t>          }</a:t>
            </a:r>
          </a:p>
          <a:p>
            <a:pPr marL="0" indent="0">
              <a:buNone/>
            </a:pPr>
            <a:r>
              <a:rPr lang="zh-CN" altLang="zh-CN" sz="1600" dirty="0">
                <a:latin typeface="+mn-ea"/>
              </a:rPr>
              <a:t>        }</a:t>
            </a:r>
          </a:p>
          <a:p>
            <a:pPr marL="0" indent="0">
              <a:buNone/>
            </a:pPr>
            <a:r>
              <a:rPr lang="en-US" altLang="zh-CN" sz="1600" dirty="0" smtClean="0">
                <a:latin typeface="+mn-ea"/>
              </a:rPr>
              <a:t>      </a:t>
            </a:r>
            <a:r>
              <a:rPr lang="zh-CN" altLang="zh-CN" sz="1600" dirty="0" smtClean="0">
                <a:latin typeface="+mn-ea"/>
              </a:rPr>
              <a:t>}).</a:t>
            </a:r>
            <a:r>
              <a:rPr lang="zh-CN" altLang="zh-CN" sz="1600" dirty="0">
                <a:latin typeface="+mn-ea"/>
              </a:rPr>
              <a:t>mount('#app')</a:t>
            </a:r>
          </a:p>
          <a:p>
            <a:pPr marL="0" indent="0">
              <a:buNone/>
            </a:pPr>
            <a:r>
              <a:rPr lang="zh-CN" altLang="zh-CN" sz="1600" dirty="0">
                <a:latin typeface="+mn-ea"/>
              </a:rPr>
              <a:t>    &lt;/script&gt;</a:t>
            </a:r>
            <a:endParaRPr lang="zh-CN" altLang="en-US" sz="1600" dirty="0"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471183" y="1772816"/>
            <a:ext cx="133882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/>
              <a:t>radio</a:t>
            </a:r>
            <a:r>
              <a:rPr lang="zh-CN" altLang="zh-CN" dirty="0" smtClean="0"/>
              <a:t>.html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0038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4.3  </a:t>
            </a:r>
            <a:r>
              <a:rPr lang="zh-CN" altLang="en-US" dirty="0"/>
              <a:t>绑定复选框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zh-CN" sz="2100" dirty="0" smtClean="0">
                <a:latin typeface="+mn-ea"/>
              </a:rPr>
              <a:t>   </a:t>
            </a:r>
            <a:r>
              <a:rPr lang="zh-CN" altLang="zh-CN" sz="2100" dirty="0" smtClean="0">
                <a:latin typeface="+mn-ea"/>
              </a:rPr>
              <a:t>&lt;</a:t>
            </a:r>
            <a:r>
              <a:rPr lang="zh-CN" altLang="zh-CN" sz="2100" dirty="0">
                <a:latin typeface="+mn-ea"/>
              </a:rPr>
              <a:t>div id="app"&gt;</a:t>
            </a:r>
          </a:p>
          <a:p>
            <a:pPr marL="0" indent="0">
              <a:buNone/>
            </a:pPr>
            <a:r>
              <a:rPr lang="zh-CN" altLang="zh-CN" sz="2100" dirty="0">
                <a:latin typeface="+mn-ea"/>
              </a:rPr>
              <a:t>      &lt;h3&gt;选修课：&lt;/h3&gt;</a:t>
            </a:r>
          </a:p>
          <a:p>
            <a:pPr marL="0" indent="0">
              <a:buNone/>
            </a:pPr>
            <a:r>
              <a:rPr lang="zh-CN" altLang="zh-CN" sz="2100" dirty="0">
                <a:latin typeface="+mn-ea"/>
              </a:rPr>
              <a:t>      &lt;input  type="checkbox" value="唱歌" </a:t>
            </a:r>
            <a:r>
              <a:rPr lang="zh-CN" altLang="zh-CN" sz="2100" b="1" dirty="0">
                <a:latin typeface="+mn-ea"/>
              </a:rPr>
              <a:t>v-model="lessons"</a:t>
            </a:r>
            <a:r>
              <a:rPr lang="zh-CN" altLang="zh-CN" sz="2100" dirty="0">
                <a:latin typeface="+mn-ea"/>
              </a:rPr>
              <a:t> /&gt;</a:t>
            </a:r>
          </a:p>
          <a:p>
            <a:pPr marL="0" indent="0">
              <a:buNone/>
            </a:pPr>
            <a:r>
              <a:rPr lang="zh-CN" altLang="zh-CN" sz="2100" dirty="0">
                <a:latin typeface="+mn-ea"/>
              </a:rPr>
              <a:t>      &lt;label&gt;唱歌&lt;/label&gt;</a:t>
            </a:r>
          </a:p>
          <a:p>
            <a:pPr marL="0" indent="0">
              <a:buNone/>
            </a:pPr>
            <a:r>
              <a:rPr lang="zh-CN" altLang="zh-CN" sz="2100" dirty="0">
                <a:latin typeface="+mn-ea"/>
              </a:rPr>
              <a:t>      &lt;input  type="checkbox" value="美术" </a:t>
            </a:r>
            <a:r>
              <a:rPr lang="zh-CN" altLang="zh-CN" sz="2100" b="1" dirty="0">
                <a:latin typeface="+mn-ea"/>
              </a:rPr>
              <a:t>v-model="lessons"</a:t>
            </a:r>
            <a:r>
              <a:rPr lang="zh-CN" altLang="zh-CN" sz="2100" dirty="0">
                <a:latin typeface="+mn-ea"/>
              </a:rPr>
              <a:t> /&gt;</a:t>
            </a:r>
          </a:p>
          <a:p>
            <a:pPr marL="0" indent="0">
              <a:buNone/>
            </a:pPr>
            <a:r>
              <a:rPr lang="zh-CN" altLang="zh-CN" sz="2100" dirty="0">
                <a:latin typeface="+mn-ea"/>
              </a:rPr>
              <a:t>      &lt;label&gt;美术&lt;/label&gt;</a:t>
            </a:r>
          </a:p>
          <a:p>
            <a:pPr marL="0" indent="0">
              <a:buNone/>
            </a:pPr>
            <a:r>
              <a:rPr lang="zh-CN" altLang="zh-CN" sz="2100" dirty="0">
                <a:latin typeface="+mn-ea"/>
              </a:rPr>
              <a:t>      &lt;input type="checkbox"  value="篮球" </a:t>
            </a:r>
            <a:r>
              <a:rPr lang="zh-CN" altLang="zh-CN" sz="2100" b="1" dirty="0">
                <a:latin typeface="+mn-ea"/>
              </a:rPr>
              <a:t>v-model="lessons"</a:t>
            </a:r>
            <a:r>
              <a:rPr lang="zh-CN" altLang="zh-CN" sz="2100" dirty="0">
                <a:latin typeface="+mn-ea"/>
              </a:rPr>
              <a:t> /&gt;</a:t>
            </a:r>
          </a:p>
          <a:p>
            <a:pPr marL="0" indent="0">
              <a:buNone/>
            </a:pPr>
            <a:r>
              <a:rPr lang="zh-CN" altLang="zh-CN" sz="2100" dirty="0">
                <a:latin typeface="+mn-ea"/>
              </a:rPr>
              <a:t>      &lt;label&gt;篮球&lt;/label&gt;</a:t>
            </a:r>
          </a:p>
          <a:p>
            <a:pPr marL="0" indent="0">
              <a:buNone/>
            </a:pPr>
            <a:r>
              <a:rPr lang="zh-CN" altLang="zh-CN" sz="2100" dirty="0">
                <a:latin typeface="+mn-ea"/>
              </a:rPr>
              <a:t>      &lt;input type="checkbox"  value="舞蹈" </a:t>
            </a:r>
            <a:r>
              <a:rPr lang="zh-CN" altLang="zh-CN" sz="2100" b="1" dirty="0">
                <a:latin typeface="+mn-ea"/>
              </a:rPr>
              <a:t>v-model="lessons" </a:t>
            </a:r>
            <a:r>
              <a:rPr lang="zh-CN" altLang="zh-CN" sz="2100" dirty="0">
                <a:latin typeface="+mn-ea"/>
              </a:rPr>
              <a:t>/&gt;</a:t>
            </a:r>
          </a:p>
          <a:p>
            <a:pPr marL="0" indent="0">
              <a:buNone/>
            </a:pPr>
            <a:r>
              <a:rPr lang="zh-CN" altLang="zh-CN" sz="2100" dirty="0">
                <a:latin typeface="+mn-ea"/>
              </a:rPr>
              <a:t>      &lt;label&gt;舞蹈&lt;/label&gt;</a:t>
            </a:r>
          </a:p>
          <a:p>
            <a:pPr marL="0" indent="0">
              <a:buNone/>
            </a:pPr>
            <a:r>
              <a:rPr lang="zh-CN" altLang="zh-CN" sz="2100" dirty="0">
                <a:latin typeface="+mn-ea"/>
              </a:rPr>
              <a:t>	  </a:t>
            </a:r>
          </a:p>
          <a:p>
            <a:pPr marL="0" indent="0">
              <a:buNone/>
            </a:pPr>
            <a:r>
              <a:rPr lang="zh-CN" altLang="zh-CN" sz="2100" dirty="0">
                <a:latin typeface="+mn-ea"/>
              </a:rPr>
              <a:t>      &lt;p&gt;你的选修课: {{ lessons.length===0?'':lessons }}&lt;/p&gt;</a:t>
            </a:r>
          </a:p>
          <a:p>
            <a:pPr marL="0" indent="0">
              <a:buNone/>
            </a:pPr>
            <a:r>
              <a:rPr lang="zh-CN" altLang="zh-CN" sz="2100" dirty="0">
                <a:latin typeface="+mn-ea"/>
              </a:rPr>
              <a:t>    &lt;/div&gt;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 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 </a:t>
            </a:r>
            <a:endParaRPr lang="zh-CN" altLang="en-US" dirty="0">
              <a:latin typeface="+mn-ea"/>
            </a:endParaRPr>
          </a:p>
        </p:txBody>
      </p:sp>
      <p:pic>
        <p:nvPicPr>
          <p:cNvPr id="4" name="图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229200"/>
            <a:ext cx="4229100" cy="13779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6878441" y="1588150"/>
            <a:ext cx="1685077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/>
              <a:t>checkbox</a:t>
            </a:r>
            <a:r>
              <a:rPr lang="zh-CN" altLang="zh-CN" dirty="0" smtClean="0"/>
              <a:t>.html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3400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1.1  MVVM</a:t>
            </a:r>
            <a:r>
              <a:rPr lang="zh-CN" altLang="en-US" dirty="0"/>
              <a:t>设计模式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MVVM（Model-View-ViewModel，模型-视图-视图模型）设计模式能够建立视图和模型的双向绑定：</a:t>
            </a:r>
          </a:p>
          <a:p>
            <a:pPr lvl="1"/>
            <a:r>
              <a:rPr lang="zh-CN" altLang="zh-CN" dirty="0"/>
              <a:t>（1）视图中数据的变化会及时反映到模型中。</a:t>
            </a:r>
          </a:p>
          <a:p>
            <a:pPr lvl="1"/>
            <a:r>
              <a:rPr lang="zh-CN" altLang="zh-CN" dirty="0"/>
              <a:t>（2）模型中数据的变化会及时反映到视图中。</a:t>
            </a:r>
          </a:p>
          <a:p>
            <a:endParaRPr lang="zh-CN" altLang="en-US" dirty="0"/>
          </a:p>
        </p:txBody>
      </p:sp>
      <p:pic>
        <p:nvPicPr>
          <p:cNvPr id="8" name="图片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17032"/>
            <a:ext cx="7416824" cy="18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4902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4.3  </a:t>
            </a:r>
            <a:r>
              <a:rPr lang="zh-CN" altLang="en-US" dirty="0"/>
              <a:t>绑定复选框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zh-CN" dirty="0" smtClean="0"/>
              <a:t> </a:t>
            </a:r>
            <a:r>
              <a:rPr lang="zh-CN" altLang="zh-CN" sz="2000" dirty="0" smtClean="0">
                <a:latin typeface="+mn-ea"/>
              </a:rPr>
              <a:t>   </a:t>
            </a:r>
            <a:r>
              <a:rPr lang="zh-CN" altLang="zh-CN" sz="2000" dirty="0">
                <a:latin typeface="+mn-ea"/>
              </a:rPr>
              <a:t>&lt;script&gt;</a:t>
            </a:r>
          </a:p>
          <a:p>
            <a:pPr marL="0" indent="0">
              <a:buNone/>
            </a:pPr>
            <a:r>
              <a:rPr lang="zh-CN" altLang="zh-CN" sz="2000" dirty="0">
                <a:latin typeface="+mn-ea"/>
              </a:rPr>
              <a:t>      const vm=Vue.createApp({</a:t>
            </a:r>
          </a:p>
          <a:p>
            <a:pPr marL="0" indent="0">
              <a:buNone/>
            </a:pPr>
            <a:r>
              <a:rPr lang="zh-CN" altLang="zh-CN" sz="2000" dirty="0">
                <a:latin typeface="+mn-ea"/>
              </a:rPr>
              <a:t>        data(){</a:t>
            </a:r>
          </a:p>
          <a:p>
            <a:pPr marL="0" indent="0">
              <a:buNone/>
            </a:pPr>
            <a:r>
              <a:rPr lang="zh-CN" altLang="zh-CN" sz="2000" dirty="0">
                <a:latin typeface="+mn-ea"/>
              </a:rPr>
              <a:t>          return{</a:t>
            </a:r>
          </a:p>
          <a:p>
            <a:pPr marL="0" indent="0">
              <a:buNone/>
            </a:pPr>
            <a:r>
              <a:rPr lang="zh-CN" altLang="zh-CN" sz="2000" dirty="0">
                <a:latin typeface="+mn-ea"/>
              </a:rPr>
              <a:t>       </a:t>
            </a:r>
            <a:r>
              <a:rPr lang="zh-CN" altLang="zh-CN" sz="2000" b="1" dirty="0">
                <a:latin typeface="+mn-ea"/>
              </a:rPr>
              <a:t>     lessons: []</a:t>
            </a:r>
            <a:endParaRPr lang="zh-CN" altLang="zh-CN" sz="2000" dirty="0">
              <a:latin typeface="+mn-ea"/>
            </a:endParaRPr>
          </a:p>
          <a:p>
            <a:pPr marL="0" indent="0">
              <a:buNone/>
            </a:pPr>
            <a:r>
              <a:rPr lang="zh-CN" altLang="zh-CN" sz="2000" dirty="0">
                <a:latin typeface="+mn-ea"/>
              </a:rPr>
              <a:t>          }</a:t>
            </a:r>
          </a:p>
          <a:p>
            <a:pPr marL="0" indent="0">
              <a:buNone/>
            </a:pPr>
            <a:r>
              <a:rPr lang="zh-CN" altLang="zh-CN" sz="2000" dirty="0">
                <a:latin typeface="+mn-ea"/>
              </a:rPr>
              <a:t>        } </a:t>
            </a:r>
          </a:p>
          <a:p>
            <a:pPr marL="0" indent="0">
              <a:buNone/>
            </a:pPr>
            <a:r>
              <a:rPr lang="zh-CN" altLang="zh-CN" sz="2000" dirty="0">
                <a:latin typeface="+mn-ea"/>
              </a:rPr>
              <a:t>      }).mount('#app')</a:t>
            </a:r>
          </a:p>
          <a:p>
            <a:pPr marL="0" indent="0">
              <a:buNone/>
            </a:pPr>
            <a:r>
              <a:rPr lang="zh-CN" altLang="zh-CN" sz="2000" dirty="0">
                <a:latin typeface="+mn-ea"/>
              </a:rPr>
              <a:t>    &lt;/script&gt;</a:t>
            </a:r>
            <a:endParaRPr lang="zh-CN" altLang="en-US" sz="2000" dirty="0"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471183" y="1772816"/>
            <a:ext cx="1685077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/>
              <a:t>checkbox</a:t>
            </a:r>
            <a:r>
              <a:rPr lang="zh-CN" altLang="zh-CN" dirty="0" smtClean="0"/>
              <a:t>.html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9425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4.4  </a:t>
            </a:r>
            <a:r>
              <a:rPr lang="zh-CN" altLang="en-US" dirty="0"/>
              <a:t>下拉列</a:t>
            </a:r>
            <a:r>
              <a:rPr lang="zh-CN" altLang="en-US" dirty="0" smtClean="0"/>
              <a:t>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</a:t>
            </a:r>
            <a:r>
              <a:rPr lang="en-US" altLang="zh-CN" sz="2900" dirty="0" smtClean="0"/>
              <a:t>&lt;</a:t>
            </a:r>
            <a:r>
              <a:rPr lang="en-US" altLang="zh-CN" sz="2900" dirty="0"/>
              <a:t>div id="app"&gt;</a:t>
            </a:r>
            <a:endParaRPr lang="zh-CN" altLang="zh-CN" sz="2900" dirty="0"/>
          </a:p>
          <a:p>
            <a:pPr marL="0" indent="0">
              <a:buNone/>
            </a:pPr>
            <a:r>
              <a:rPr lang="en-US" altLang="zh-CN" sz="2900" dirty="0"/>
              <a:t>      &lt;h3&gt;</a:t>
            </a:r>
            <a:r>
              <a:rPr lang="zh-CN" altLang="zh-CN" sz="2900" dirty="0"/>
              <a:t>单选下拉列表</a:t>
            </a:r>
            <a:r>
              <a:rPr lang="en-US" altLang="zh-CN" sz="2900" dirty="0"/>
              <a:t>&lt;/h3&gt;</a:t>
            </a:r>
            <a:endParaRPr lang="zh-CN" altLang="zh-CN" sz="2900" dirty="0"/>
          </a:p>
          <a:p>
            <a:pPr marL="0" indent="0">
              <a:buNone/>
            </a:pPr>
            <a:r>
              <a:rPr lang="en-US" altLang="zh-CN" sz="2900" dirty="0"/>
              <a:t>      &lt;select</a:t>
            </a:r>
            <a:r>
              <a:rPr lang="en-US" altLang="zh-CN" sz="2900" b="1" dirty="0"/>
              <a:t> v-model="work"</a:t>
            </a:r>
            <a:r>
              <a:rPr lang="en-US" altLang="zh-CN" sz="2900" dirty="0"/>
              <a:t>&gt;</a:t>
            </a:r>
            <a:endParaRPr lang="zh-CN" altLang="zh-CN" sz="2900" dirty="0"/>
          </a:p>
          <a:p>
            <a:pPr marL="0" indent="0">
              <a:buNone/>
            </a:pPr>
            <a:r>
              <a:rPr lang="en-US" altLang="zh-CN" sz="2900" dirty="0"/>
              <a:t>        &lt;option disabled value</a:t>
            </a:r>
            <a:r>
              <a:rPr lang="en-US" altLang="zh-CN" sz="2900" dirty="0" smtClean="0"/>
              <a:t>=""&gt;</a:t>
            </a:r>
          </a:p>
          <a:p>
            <a:pPr marL="0" indent="0">
              <a:buNone/>
            </a:pPr>
            <a:r>
              <a:rPr lang="en-US" altLang="zh-CN" sz="2900" dirty="0" smtClean="0"/>
              <a:t>          </a:t>
            </a:r>
            <a:r>
              <a:rPr lang="zh-CN" altLang="zh-CN" sz="2900" dirty="0" smtClean="0"/>
              <a:t>请</a:t>
            </a:r>
            <a:r>
              <a:rPr lang="zh-CN" altLang="zh-CN" sz="2900" dirty="0"/>
              <a:t>选择您的岗</a:t>
            </a:r>
            <a:r>
              <a:rPr lang="zh-CN" altLang="zh-CN" sz="2900" dirty="0" smtClean="0"/>
              <a:t>位</a:t>
            </a:r>
            <a:endParaRPr lang="en-US" altLang="zh-CN" sz="2900" dirty="0" smtClean="0"/>
          </a:p>
          <a:p>
            <a:pPr marL="0" indent="0">
              <a:buNone/>
            </a:pPr>
            <a:r>
              <a:rPr lang="en-US" altLang="zh-CN" sz="2900" dirty="0" smtClean="0"/>
              <a:t>        &lt;/</a:t>
            </a:r>
            <a:r>
              <a:rPr lang="en-US" altLang="zh-CN" sz="2900" dirty="0"/>
              <a:t>option&gt;</a:t>
            </a:r>
            <a:endParaRPr lang="zh-CN" altLang="zh-CN" sz="2900" dirty="0"/>
          </a:p>
          <a:p>
            <a:pPr marL="0" indent="0">
              <a:buNone/>
            </a:pPr>
            <a:r>
              <a:rPr lang="en-US" altLang="zh-CN" sz="2900" dirty="0"/>
              <a:t>        &lt;option&gt;</a:t>
            </a:r>
            <a:r>
              <a:rPr lang="zh-CN" altLang="zh-CN" sz="2900" dirty="0"/>
              <a:t>前端开发</a:t>
            </a:r>
            <a:r>
              <a:rPr lang="en-US" altLang="zh-CN" sz="2900" dirty="0"/>
              <a:t>&lt;/option&gt;</a:t>
            </a:r>
            <a:endParaRPr lang="zh-CN" altLang="zh-CN" sz="2900" dirty="0"/>
          </a:p>
          <a:p>
            <a:pPr marL="0" indent="0">
              <a:buNone/>
            </a:pPr>
            <a:r>
              <a:rPr lang="en-US" altLang="zh-CN" sz="2900" dirty="0"/>
              <a:t>        &lt;option&gt;</a:t>
            </a:r>
            <a:r>
              <a:rPr lang="zh-CN" altLang="zh-CN" sz="2900" dirty="0"/>
              <a:t>后端开发</a:t>
            </a:r>
            <a:r>
              <a:rPr lang="en-US" altLang="zh-CN" sz="2900" dirty="0"/>
              <a:t>&lt;/option&gt;</a:t>
            </a:r>
            <a:endParaRPr lang="zh-CN" altLang="zh-CN" sz="2900" dirty="0"/>
          </a:p>
          <a:p>
            <a:pPr marL="0" indent="0">
              <a:buNone/>
            </a:pPr>
            <a:r>
              <a:rPr lang="en-US" altLang="zh-CN" sz="2900" dirty="0"/>
              <a:t>        &lt;option&gt;</a:t>
            </a:r>
            <a:r>
              <a:rPr lang="zh-CN" altLang="zh-CN" sz="2900" dirty="0"/>
              <a:t>测试</a:t>
            </a:r>
            <a:r>
              <a:rPr lang="en-US" altLang="zh-CN" sz="2900" dirty="0"/>
              <a:t>&lt;/option&gt;</a:t>
            </a:r>
            <a:endParaRPr lang="zh-CN" altLang="zh-CN" sz="2900" dirty="0"/>
          </a:p>
          <a:p>
            <a:pPr marL="0" indent="0">
              <a:buNone/>
            </a:pPr>
            <a:r>
              <a:rPr lang="en-US" altLang="zh-CN" sz="2900" dirty="0"/>
              <a:t>        &lt;option&gt;</a:t>
            </a:r>
            <a:r>
              <a:rPr lang="zh-CN" altLang="zh-CN" sz="2900" dirty="0"/>
              <a:t>分析设计</a:t>
            </a:r>
            <a:r>
              <a:rPr lang="en-US" altLang="zh-CN" sz="2900" dirty="0"/>
              <a:t>&lt;/option&gt;</a:t>
            </a:r>
            <a:endParaRPr lang="zh-CN" altLang="zh-CN" sz="2900" dirty="0"/>
          </a:p>
          <a:p>
            <a:pPr marL="0" indent="0">
              <a:buNone/>
            </a:pPr>
            <a:r>
              <a:rPr lang="en-US" altLang="zh-CN" sz="2900" dirty="0"/>
              <a:t>      &lt;/select&gt;</a:t>
            </a:r>
            <a:endParaRPr lang="zh-CN" altLang="zh-CN" sz="2900" dirty="0"/>
          </a:p>
          <a:p>
            <a:pPr marL="0" indent="0">
              <a:buNone/>
            </a:pPr>
            <a:r>
              <a:rPr lang="en-US" altLang="zh-CN" sz="2900" dirty="0"/>
              <a:t>      &lt;p&gt;</a:t>
            </a:r>
            <a:r>
              <a:rPr lang="zh-CN" altLang="zh-CN" sz="2900" dirty="0"/>
              <a:t>您的岗位是：</a:t>
            </a:r>
            <a:r>
              <a:rPr lang="en-US" altLang="zh-CN" sz="2900" dirty="0"/>
              <a:t>{{ work }}&lt;/p&gt;</a:t>
            </a:r>
            <a:endParaRPr lang="zh-CN" altLang="zh-CN" sz="2900" dirty="0"/>
          </a:p>
          <a:p>
            <a:pPr marL="0" indent="0">
              <a:buNone/>
            </a:pPr>
            <a:r>
              <a:rPr lang="en-US" altLang="zh-CN" sz="2900" dirty="0"/>
              <a:t> </a:t>
            </a:r>
            <a:endParaRPr lang="zh-CN" altLang="zh-CN" sz="2900" dirty="0"/>
          </a:p>
          <a:p>
            <a:pPr marL="0" indent="0">
              <a:buNone/>
            </a:pPr>
            <a:r>
              <a:rPr lang="en-US" altLang="zh-CN" sz="2900" dirty="0"/>
              <a:t>      &lt;h3&gt;</a:t>
            </a:r>
            <a:r>
              <a:rPr lang="zh-CN" altLang="zh-CN" sz="2900" dirty="0"/>
              <a:t>多选下拉列表</a:t>
            </a:r>
            <a:r>
              <a:rPr lang="en-US" altLang="zh-CN" sz="2900" dirty="0"/>
              <a:t>&lt;/h3&gt;</a:t>
            </a:r>
            <a:endParaRPr lang="zh-CN" altLang="zh-CN" sz="2900" dirty="0"/>
          </a:p>
          <a:p>
            <a:pPr marL="0" indent="0">
              <a:buNone/>
            </a:pPr>
            <a:r>
              <a:rPr lang="en-US" altLang="zh-CN" sz="2900" dirty="0"/>
              <a:t>      &lt;select </a:t>
            </a:r>
            <a:r>
              <a:rPr lang="en-US" altLang="zh-CN" sz="2900" b="1" dirty="0"/>
              <a:t>v-model="websites" multiple</a:t>
            </a:r>
            <a:r>
              <a:rPr lang="en-US" altLang="zh-CN" sz="2900" dirty="0"/>
              <a:t>&gt;</a:t>
            </a:r>
            <a:endParaRPr lang="zh-CN" altLang="zh-CN" sz="2900" dirty="0"/>
          </a:p>
          <a:p>
            <a:pPr marL="0" indent="0">
              <a:buNone/>
            </a:pPr>
            <a:r>
              <a:rPr lang="en-US" altLang="zh-CN" sz="2900" dirty="0"/>
              <a:t>        &lt;option value="javathinker.net"&gt;JavaThinker&lt;/option&gt;</a:t>
            </a:r>
            <a:endParaRPr lang="zh-CN" altLang="zh-CN" sz="2900" dirty="0"/>
          </a:p>
          <a:p>
            <a:pPr marL="0" indent="0">
              <a:buNone/>
            </a:pPr>
            <a:r>
              <a:rPr lang="en-US" altLang="zh-CN" sz="2900" dirty="0"/>
              <a:t>        &lt;option value="csdn.com"&gt;CSDN&lt;/option&gt;</a:t>
            </a:r>
            <a:endParaRPr lang="zh-CN" altLang="zh-CN" sz="2900" dirty="0"/>
          </a:p>
          <a:p>
            <a:pPr marL="0" indent="0">
              <a:buNone/>
            </a:pPr>
            <a:r>
              <a:rPr lang="en-US" altLang="zh-CN" sz="2900" dirty="0"/>
              <a:t>        &lt;option value="51cto.com"&gt;51CTO&lt;/option&gt;</a:t>
            </a:r>
            <a:endParaRPr lang="zh-CN" altLang="zh-CN" sz="2900" dirty="0"/>
          </a:p>
          <a:p>
            <a:pPr marL="0" indent="0">
              <a:buNone/>
            </a:pPr>
            <a:r>
              <a:rPr lang="en-US" altLang="zh-CN" sz="2900" dirty="0"/>
              <a:t>      &lt;/select&gt;</a:t>
            </a:r>
            <a:endParaRPr lang="zh-CN" altLang="zh-CN" sz="2900" dirty="0"/>
          </a:p>
          <a:p>
            <a:pPr marL="0" indent="0">
              <a:buNone/>
            </a:pPr>
            <a:r>
              <a:rPr lang="en-US" altLang="zh-CN" sz="2900" dirty="0"/>
              <a:t>      &lt;p&gt;</a:t>
            </a:r>
            <a:r>
              <a:rPr lang="zh-CN" altLang="zh-CN" sz="2900" dirty="0"/>
              <a:t>您喜欢的技术网站包括：</a:t>
            </a:r>
            <a:r>
              <a:rPr lang="en-US" altLang="zh-CN" sz="2900" dirty="0"/>
              <a:t>{{websites.length===0 ? '' : websites}} &lt;/p&gt;</a:t>
            </a:r>
            <a:endParaRPr lang="zh-CN" altLang="zh-CN" sz="2900" dirty="0"/>
          </a:p>
          <a:p>
            <a:pPr marL="0" indent="0">
              <a:buNone/>
            </a:pPr>
            <a:r>
              <a:rPr lang="en-US" altLang="zh-CN" sz="2900" dirty="0"/>
              <a:t> </a:t>
            </a:r>
            <a:endParaRPr lang="zh-CN" altLang="zh-CN" sz="2900" dirty="0"/>
          </a:p>
          <a:p>
            <a:pPr marL="0" indent="0">
              <a:buNone/>
            </a:pPr>
            <a:r>
              <a:rPr lang="en-US" altLang="zh-CN" sz="2900" dirty="0"/>
              <a:t>    &lt;/div&gt;</a:t>
            </a:r>
            <a:endParaRPr lang="zh-CN" altLang="zh-CN" sz="2900" dirty="0"/>
          </a:p>
          <a:p>
            <a:pPr marL="0" indent="0">
              <a:buNone/>
            </a:pPr>
            <a:r>
              <a:rPr lang="en-US" altLang="zh-CN" sz="2900" dirty="0"/>
              <a:t> </a:t>
            </a:r>
            <a:endParaRPr lang="zh-CN" altLang="zh-CN" sz="2900" dirty="0"/>
          </a:p>
        </p:txBody>
      </p:sp>
      <p:pic>
        <p:nvPicPr>
          <p:cNvPr id="5" name="图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456" y="2132856"/>
            <a:ext cx="3240360" cy="187220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矩形 5"/>
          <p:cNvSpPr/>
          <p:nvPr/>
        </p:nvSpPr>
        <p:spPr>
          <a:xfrm>
            <a:off x="6948264" y="1628800"/>
            <a:ext cx="145424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/>
              <a:t>select</a:t>
            </a:r>
            <a:r>
              <a:rPr lang="zh-CN" altLang="zh-CN" dirty="0" smtClean="0"/>
              <a:t>.html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4232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4.4  </a:t>
            </a:r>
            <a:r>
              <a:rPr lang="zh-CN" altLang="en-US" dirty="0"/>
              <a:t>下拉列</a:t>
            </a:r>
            <a:r>
              <a:rPr lang="zh-CN" altLang="en-US" dirty="0" smtClean="0"/>
              <a:t>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>
                <a:latin typeface="+mn-ea"/>
              </a:rPr>
              <a:t> </a:t>
            </a:r>
            <a:r>
              <a:rPr lang="en-US" altLang="zh-CN" dirty="0" smtClean="0">
                <a:latin typeface="+mn-ea"/>
              </a:rPr>
              <a:t>   </a:t>
            </a:r>
            <a:r>
              <a:rPr lang="en-US" altLang="zh-CN" dirty="0">
                <a:latin typeface="+mn-ea"/>
              </a:rPr>
              <a:t>&lt;script&gt;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const vm=Vue.createApp({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data(){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  return{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</a:t>
            </a:r>
            <a:r>
              <a:rPr lang="en-US" altLang="zh-CN" b="1" dirty="0">
                <a:latin typeface="+mn-ea"/>
              </a:rPr>
              <a:t>     work: '',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b="1" dirty="0">
                <a:latin typeface="+mn-ea"/>
              </a:rPr>
              <a:t>            websites: []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  }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} 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}).mount('#app')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&lt;/script&gt;</a:t>
            </a:r>
            <a:endParaRPr lang="zh-CN" altLang="en-US" dirty="0"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471183" y="1772816"/>
            <a:ext cx="145424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/>
              <a:t>select</a:t>
            </a:r>
            <a:r>
              <a:rPr lang="zh-CN" altLang="zh-CN" dirty="0" smtClean="0"/>
              <a:t>.html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4676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effectLst/>
              </a:rPr>
              <a:t>4.5  </a:t>
            </a:r>
            <a:r>
              <a:rPr lang="zh-CN" altLang="zh-CN" b="1" dirty="0">
                <a:effectLst/>
              </a:rPr>
              <a:t>把对象与表单绑</a:t>
            </a:r>
            <a:r>
              <a:rPr lang="zh-CN" altLang="zh-CN" b="1" dirty="0" smtClean="0">
                <a:effectLst/>
              </a:rPr>
              <a:t>定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1200" dirty="0">
                <a:latin typeface="+mn-ea"/>
              </a:rPr>
              <a:t> </a:t>
            </a:r>
            <a:r>
              <a:rPr lang="en-US" altLang="zh-CN" sz="1200" dirty="0" smtClean="0">
                <a:latin typeface="+mn-ea"/>
              </a:rPr>
              <a:t>   &lt;</a:t>
            </a:r>
            <a:r>
              <a:rPr lang="en-US" altLang="zh-CN" sz="1200" dirty="0">
                <a:latin typeface="+mn-ea"/>
              </a:rPr>
              <a:t>div id="app"&gt;</a:t>
            </a:r>
            <a:endParaRPr lang="zh-CN" altLang="zh-CN" sz="1200" dirty="0">
              <a:latin typeface="+mn-ea"/>
            </a:endParaRPr>
          </a:p>
          <a:p>
            <a:pPr marL="0" indent="0">
              <a:buNone/>
            </a:pPr>
            <a:r>
              <a:rPr lang="en-US" altLang="zh-CN" sz="1200" dirty="0">
                <a:latin typeface="+mn-ea"/>
              </a:rPr>
              <a:t>      &lt;form&gt;</a:t>
            </a:r>
            <a:endParaRPr lang="zh-CN" altLang="zh-CN" sz="1200" dirty="0">
              <a:latin typeface="+mn-ea"/>
            </a:endParaRPr>
          </a:p>
          <a:p>
            <a:pPr marL="0" indent="0">
              <a:buNone/>
            </a:pPr>
            <a:r>
              <a:rPr lang="en-US" altLang="zh-CN" sz="1200" dirty="0">
                <a:latin typeface="+mn-ea"/>
              </a:rPr>
              <a:t>        &lt;table border="0"&gt;</a:t>
            </a:r>
            <a:endParaRPr lang="zh-CN" altLang="zh-CN" sz="1200" dirty="0">
              <a:latin typeface="+mn-ea"/>
            </a:endParaRPr>
          </a:p>
          <a:p>
            <a:pPr marL="0" indent="0">
              <a:buNone/>
            </a:pPr>
            <a:r>
              <a:rPr lang="en-US" altLang="zh-CN" sz="1200" dirty="0">
                <a:latin typeface="+mn-ea"/>
              </a:rPr>
              <a:t>          &lt;tr</a:t>
            </a:r>
            <a:r>
              <a:rPr lang="en-US" altLang="zh-CN" sz="1200" dirty="0" smtClean="0">
                <a:latin typeface="+mn-ea"/>
              </a:rPr>
              <a:t>&gt; &lt;</a:t>
            </a:r>
            <a:r>
              <a:rPr lang="en-US" altLang="zh-CN" sz="1200" dirty="0">
                <a:latin typeface="+mn-ea"/>
              </a:rPr>
              <a:t>td&gt;</a:t>
            </a:r>
            <a:r>
              <a:rPr lang="zh-CN" altLang="zh-CN" sz="1200" dirty="0">
                <a:latin typeface="+mn-ea"/>
              </a:rPr>
              <a:t>用户名</a:t>
            </a:r>
            <a:r>
              <a:rPr lang="en-US" altLang="zh-CN" sz="1200" dirty="0">
                <a:latin typeface="+mn-ea"/>
              </a:rPr>
              <a:t>:&lt;/td</a:t>
            </a:r>
            <a:r>
              <a:rPr lang="en-US" altLang="zh-CN" sz="1200" dirty="0" smtClean="0">
                <a:latin typeface="+mn-ea"/>
              </a:rPr>
              <a:t>&gt;  </a:t>
            </a:r>
            <a:r>
              <a:rPr lang="en-US" altLang="zh-CN" sz="1200" dirty="0">
                <a:latin typeface="+mn-ea"/>
              </a:rPr>
              <a:t>&lt;td</a:t>
            </a:r>
            <a:r>
              <a:rPr lang="en-US" altLang="zh-CN" sz="1200" dirty="0" smtClean="0">
                <a:latin typeface="+mn-ea"/>
              </a:rPr>
              <a:t>&gt;&lt;</a:t>
            </a:r>
            <a:r>
              <a:rPr lang="en-US" altLang="zh-CN" sz="1200" dirty="0">
                <a:latin typeface="+mn-ea"/>
              </a:rPr>
              <a:t>input type="text" </a:t>
            </a:r>
            <a:r>
              <a:rPr lang="en-US" altLang="zh-CN" sz="1200" b="1" dirty="0">
                <a:latin typeface="+mn-ea"/>
              </a:rPr>
              <a:t>v-model="user.username"</a:t>
            </a:r>
            <a:r>
              <a:rPr lang="en-US" altLang="zh-CN" sz="1200" dirty="0">
                <a:latin typeface="+mn-ea"/>
              </a:rPr>
              <a:t> </a:t>
            </a:r>
            <a:r>
              <a:rPr lang="en-US" altLang="zh-CN" sz="1200" dirty="0" smtClean="0">
                <a:latin typeface="+mn-ea"/>
              </a:rPr>
              <a:t>/&gt;&lt;/</a:t>
            </a:r>
            <a:r>
              <a:rPr lang="en-US" altLang="zh-CN" sz="1200" dirty="0">
                <a:latin typeface="+mn-ea"/>
              </a:rPr>
              <a:t>td</a:t>
            </a:r>
            <a:r>
              <a:rPr lang="en-US" altLang="zh-CN" sz="1200" dirty="0" smtClean="0">
                <a:latin typeface="+mn-ea"/>
              </a:rPr>
              <a:t>&gt; &lt;/</a:t>
            </a:r>
            <a:r>
              <a:rPr lang="en-US" altLang="zh-CN" sz="1200" dirty="0">
                <a:latin typeface="+mn-ea"/>
              </a:rPr>
              <a:t>tr&gt;</a:t>
            </a:r>
            <a:endParaRPr lang="zh-CN" altLang="zh-CN" sz="1200" dirty="0">
              <a:latin typeface="+mn-ea"/>
            </a:endParaRPr>
          </a:p>
          <a:p>
            <a:pPr marL="0" indent="0">
              <a:buNone/>
            </a:pPr>
            <a:r>
              <a:rPr lang="en-US" altLang="zh-CN" sz="1200" dirty="0">
                <a:latin typeface="+mn-ea"/>
              </a:rPr>
              <a:t>          &lt;tr</a:t>
            </a:r>
            <a:r>
              <a:rPr lang="en-US" altLang="zh-CN" sz="1200" dirty="0" smtClean="0">
                <a:latin typeface="+mn-ea"/>
              </a:rPr>
              <a:t>&gt; &lt;</a:t>
            </a:r>
            <a:r>
              <a:rPr lang="en-US" altLang="zh-CN" sz="1200" dirty="0">
                <a:latin typeface="+mn-ea"/>
              </a:rPr>
              <a:t>td&gt;</a:t>
            </a:r>
            <a:r>
              <a:rPr lang="zh-CN" altLang="zh-CN" sz="1200" dirty="0">
                <a:latin typeface="+mn-ea"/>
              </a:rPr>
              <a:t>密码</a:t>
            </a:r>
            <a:r>
              <a:rPr lang="en-US" altLang="zh-CN" sz="1200" dirty="0">
                <a:latin typeface="+mn-ea"/>
              </a:rPr>
              <a:t>:&lt;/td</a:t>
            </a:r>
            <a:r>
              <a:rPr lang="en-US" altLang="zh-CN" sz="1200" dirty="0" smtClean="0">
                <a:latin typeface="+mn-ea"/>
              </a:rPr>
              <a:t>&gt;  </a:t>
            </a:r>
            <a:r>
              <a:rPr lang="en-US" altLang="zh-CN" sz="1200" dirty="0">
                <a:latin typeface="+mn-ea"/>
              </a:rPr>
              <a:t>&lt;td</a:t>
            </a:r>
            <a:r>
              <a:rPr lang="en-US" altLang="zh-CN" sz="1200" dirty="0" smtClean="0">
                <a:latin typeface="+mn-ea"/>
              </a:rPr>
              <a:t>&gt;&lt;</a:t>
            </a:r>
            <a:r>
              <a:rPr lang="en-US" altLang="zh-CN" sz="1200" dirty="0">
                <a:latin typeface="+mn-ea"/>
              </a:rPr>
              <a:t>input type="password" </a:t>
            </a:r>
            <a:r>
              <a:rPr lang="en-US" altLang="zh-CN" sz="1200" b="1" dirty="0">
                <a:latin typeface="+mn-ea"/>
              </a:rPr>
              <a:t>v-model="user.password" </a:t>
            </a:r>
            <a:r>
              <a:rPr lang="en-US" altLang="zh-CN" sz="1200" dirty="0" smtClean="0">
                <a:latin typeface="+mn-ea"/>
              </a:rPr>
              <a:t>/&gt;&lt;/</a:t>
            </a:r>
            <a:r>
              <a:rPr lang="en-US" altLang="zh-CN" sz="1200" dirty="0">
                <a:latin typeface="+mn-ea"/>
              </a:rPr>
              <a:t>td</a:t>
            </a:r>
            <a:r>
              <a:rPr lang="en-US" altLang="zh-CN" sz="1200" dirty="0" smtClean="0">
                <a:latin typeface="+mn-ea"/>
              </a:rPr>
              <a:t>&gt; </a:t>
            </a:r>
            <a:r>
              <a:rPr lang="en-US" altLang="zh-CN" sz="1200" dirty="0">
                <a:latin typeface="+mn-ea"/>
              </a:rPr>
              <a:t>&lt;/tr&gt;</a:t>
            </a:r>
            <a:endParaRPr lang="zh-CN" altLang="zh-CN" sz="1200" dirty="0">
              <a:latin typeface="+mn-ea"/>
            </a:endParaRPr>
          </a:p>
          <a:p>
            <a:pPr marL="0" indent="0">
              <a:buNone/>
            </a:pPr>
            <a:r>
              <a:rPr lang="en-US" altLang="zh-CN" sz="1200" dirty="0">
                <a:latin typeface="+mn-ea"/>
              </a:rPr>
              <a:t>          &lt;tr&gt;</a:t>
            </a:r>
            <a:endParaRPr lang="zh-CN" altLang="zh-CN" sz="1200" dirty="0">
              <a:latin typeface="+mn-ea"/>
            </a:endParaRPr>
          </a:p>
          <a:p>
            <a:pPr marL="0" indent="0">
              <a:buNone/>
            </a:pPr>
            <a:r>
              <a:rPr lang="en-US" altLang="zh-CN" sz="1200" dirty="0">
                <a:latin typeface="+mn-ea"/>
              </a:rPr>
              <a:t>            &lt;td&gt;</a:t>
            </a:r>
            <a:r>
              <a:rPr lang="zh-CN" altLang="zh-CN" sz="1200" dirty="0">
                <a:latin typeface="+mn-ea"/>
              </a:rPr>
              <a:t>性别：</a:t>
            </a:r>
            <a:r>
              <a:rPr lang="en-US" altLang="zh-CN" sz="1200" dirty="0">
                <a:latin typeface="+mn-ea"/>
              </a:rPr>
              <a:t>&lt;/td&gt;</a:t>
            </a:r>
            <a:endParaRPr lang="zh-CN" altLang="zh-CN" sz="1200" dirty="0">
              <a:latin typeface="+mn-ea"/>
            </a:endParaRPr>
          </a:p>
          <a:p>
            <a:pPr marL="0" indent="0">
              <a:buNone/>
            </a:pPr>
            <a:r>
              <a:rPr lang="en-US" altLang="zh-CN" sz="1200" dirty="0">
                <a:latin typeface="+mn-ea"/>
              </a:rPr>
              <a:t>            &lt;td&gt;</a:t>
            </a:r>
            <a:endParaRPr lang="zh-CN" altLang="zh-CN" sz="1200" dirty="0">
              <a:latin typeface="+mn-ea"/>
            </a:endParaRPr>
          </a:p>
          <a:p>
            <a:pPr marL="0" indent="0">
              <a:buNone/>
            </a:pPr>
            <a:r>
              <a:rPr lang="en-US" altLang="zh-CN" sz="1200" dirty="0">
                <a:latin typeface="+mn-ea"/>
              </a:rPr>
              <a:t>              &lt;input type="radio" value="1" </a:t>
            </a:r>
            <a:r>
              <a:rPr lang="en-US" altLang="zh-CN" sz="1200" b="1" dirty="0">
                <a:latin typeface="+mn-ea"/>
              </a:rPr>
              <a:t>v-model="user.gender" </a:t>
            </a:r>
            <a:r>
              <a:rPr lang="en-US" altLang="zh-CN" sz="1200" dirty="0">
                <a:latin typeface="+mn-ea"/>
              </a:rPr>
              <a:t>/&gt;</a:t>
            </a:r>
            <a:r>
              <a:rPr lang="zh-CN" altLang="zh-CN" sz="1200" dirty="0">
                <a:latin typeface="+mn-ea"/>
              </a:rPr>
              <a:t>男</a:t>
            </a:r>
          </a:p>
          <a:p>
            <a:pPr marL="0" indent="0">
              <a:buNone/>
            </a:pPr>
            <a:r>
              <a:rPr lang="en-US" altLang="zh-CN" sz="1200" dirty="0">
                <a:latin typeface="+mn-ea"/>
              </a:rPr>
              <a:t>              &lt;input type="radio"  value="0"</a:t>
            </a:r>
            <a:r>
              <a:rPr lang="en-US" altLang="zh-CN" sz="1200" b="1" dirty="0">
                <a:latin typeface="+mn-ea"/>
              </a:rPr>
              <a:t> v-model="user.gender"</a:t>
            </a:r>
            <a:r>
              <a:rPr lang="en-US" altLang="zh-CN" sz="1200" dirty="0">
                <a:latin typeface="+mn-ea"/>
              </a:rPr>
              <a:t> /&gt;</a:t>
            </a:r>
            <a:r>
              <a:rPr lang="zh-CN" altLang="zh-CN" sz="1200" dirty="0">
                <a:latin typeface="+mn-ea"/>
              </a:rPr>
              <a:t>女</a:t>
            </a:r>
          </a:p>
          <a:p>
            <a:pPr marL="0" indent="0">
              <a:buNone/>
            </a:pPr>
            <a:r>
              <a:rPr lang="en-US" altLang="zh-CN" sz="1200" dirty="0">
                <a:latin typeface="+mn-ea"/>
              </a:rPr>
              <a:t>            &lt;/td&gt;</a:t>
            </a:r>
            <a:endParaRPr lang="zh-CN" altLang="zh-CN" sz="1200" dirty="0">
              <a:latin typeface="+mn-ea"/>
            </a:endParaRPr>
          </a:p>
          <a:p>
            <a:pPr marL="0" indent="0">
              <a:buNone/>
            </a:pPr>
            <a:r>
              <a:rPr lang="en-US" altLang="zh-CN" sz="1200" dirty="0">
                <a:latin typeface="+mn-ea"/>
              </a:rPr>
              <a:t>          &lt;/tr&gt;</a:t>
            </a:r>
            <a:endParaRPr lang="zh-CN" altLang="zh-CN" sz="1200" dirty="0">
              <a:latin typeface="+mn-ea"/>
            </a:endParaRPr>
          </a:p>
          <a:p>
            <a:pPr marL="0" indent="0">
              <a:buNone/>
            </a:pPr>
            <a:r>
              <a:rPr lang="en-US" altLang="zh-CN" sz="1200" dirty="0">
                <a:latin typeface="+mn-ea"/>
              </a:rPr>
              <a:t>          &lt;</a:t>
            </a:r>
            <a:r>
              <a:rPr lang="en-US" altLang="zh-CN" sz="1200" dirty="0" smtClean="0">
                <a:latin typeface="+mn-ea"/>
              </a:rPr>
              <a:t>tr&gt; &lt;td&gt;EMail</a:t>
            </a:r>
            <a:r>
              <a:rPr lang="zh-CN" altLang="zh-CN" sz="1200" dirty="0">
                <a:latin typeface="+mn-ea"/>
              </a:rPr>
              <a:t>：</a:t>
            </a:r>
            <a:r>
              <a:rPr lang="en-US" altLang="zh-CN" sz="1200" dirty="0">
                <a:latin typeface="+mn-ea"/>
              </a:rPr>
              <a:t>&lt;/td</a:t>
            </a:r>
            <a:r>
              <a:rPr lang="en-US" altLang="zh-CN" sz="1200" dirty="0" smtClean="0">
                <a:latin typeface="+mn-ea"/>
              </a:rPr>
              <a:t>&gt;  </a:t>
            </a:r>
            <a:r>
              <a:rPr lang="en-US" altLang="zh-CN" sz="1200" dirty="0">
                <a:latin typeface="+mn-ea"/>
              </a:rPr>
              <a:t>&lt;td</a:t>
            </a:r>
            <a:r>
              <a:rPr lang="en-US" altLang="zh-CN" sz="1200" dirty="0" smtClean="0">
                <a:latin typeface="+mn-ea"/>
              </a:rPr>
              <a:t>&gt; </a:t>
            </a:r>
            <a:r>
              <a:rPr lang="en-US" altLang="zh-CN" sz="1200" dirty="0">
                <a:latin typeface="+mn-ea"/>
              </a:rPr>
              <a:t>&lt;input type="text" </a:t>
            </a:r>
            <a:r>
              <a:rPr lang="en-US" altLang="zh-CN" sz="1200" b="1" dirty="0">
                <a:latin typeface="+mn-ea"/>
              </a:rPr>
              <a:t>v-model="user.email"</a:t>
            </a:r>
            <a:r>
              <a:rPr lang="en-US" altLang="zh-CN" sz="1200" dirty="0">
                <a:latin typeface="+mn-ea"/>
              </a:rPr>
              <a:t> </a:t>
            </a:r>
            <a:r>
              <a:rPr lang="en-US" altLang="zh-CN" sz="1200" dirty="0" smtClean="0">
                <a:latin typeface="+mn-ea"/>
              </a:rPr>
              <a:t>/&gt; </a:t>
            </a:r>
            <a:r>
              <a:rPr lang="en-US" altLang="zh-CN" sz="1200" dirty="0">
                <a:latin typeface="+mn-ea"/>
              </a:rPr>
              <a:t>&lt;/td</a:t>
            </a:r>
            <a:r>
              <a:rPr lang="en-US" altLang="zh-CN" sz="1200" dirty="0" smtClean="0">
                <a:latin typeface="+mn-ea"/>
              </a:rPr>
              <a:t>&gt; &lt;/</a:t>
            </a:r>
            <a:r>
              <a:rPr lang="en-US" altLang="zh-CN" sz="1200" dirty="0">
                <a:latin typeface="+mn-ea"/>
              </a:rPr>
              <a:t>tr&gt;</a:t>
            </a:r>
            <a:endParaRPr lang="zh-CN" altLang="zh-CN" sz="1200" dirty="0">
              <a:latin typeface="+mn-ea"/>
            </a:endParaRPr>
          </a:p>
          <a:p>
            <a:pPr marL="0" indent="0">
              <a:buNone/>
            </a:pPr>
            <a:r>
              <a:rPr lang="en-US" altLang="zh-CN" sz="1200" dirty="0" smtClean="0">
                <a:latin typeface="+mn-ea"/>
              </a:rPr>
              <a:t>          &lt;</a:t>
            </a:r>
            <a:r>
              <a:rPr lang="en-US" altLang="zh-CN" sz="1200" dirty="0">
                <a:latin typeface="+mn-ea"/>
              </a:rPr>
              <a:t>tr&gt;</a:t>
            </a:r>
            <a:endParaRPr lang="zh-CN" altLang="zh-CN" sz="1200" dirty="0">
              <a:latin typeface="+mn-ea"/>
            </a:endParaRPr>
          </a:p>
          <a:p>
            <a:pPr marL="0" indent="0">
              <a:buNone/>
            </a:pPr>
            <a:r>
              <a:rPr lang="en-US" altLang="zh-CN" sz="1200" dirty="0">
                <a:latin typeface="+mn-ea"/>
              </a:rPr>
              <a:t>            &lt;td</a:t>
            </a:r>
            <a:r>
              <a:rPr lang="en-US" altLang="zh-CN" sz="1200" dirty="0" smtClean="0">
                <a:latin typeface="+mn-ea"/>
              </a:rPr>
              <a:t>&gt; &lt;</a:t>
            </a:r>
            <a:r>
              <a:rPr lang="en-US" altLang="zh-CN" sz="1200" dirty="0">
                <a:latin typeface="+mn-ea"/>
              </a:rPr>
              <a:t>input type="submit" value="</a:t>
            </a:r>
            <a:r>
              <a:rPr lang="zh-CN" altLang="zh-CN" sz="1200" dirty="0">
                <a:latin typeface="+mn-ea"/>
              </a:rPr>
              <a:t>注册</a:t>
            </a:r>
            <a:r>
              <a:rPr lang="en-US" altLang="zh-CN" sz="1200" dirty="0">
                <a:latin typeface="+mn-ea"/>
              </a:rPr>
              <a:t>" </a:t>
            </a:r>
            <a:r>
              <a:rPr lang="en-US" altLang="zh-CN" sz="1200" b="1" dirty="0" smtClean="0">
                <a:latin typeface="+mn-ea"/>
              </a:rPr>
              <a:t> </a:t>
            </a:r>
            <a:r>
              <a:rPr lang="en-US" altLang="zh-CN" sz="1200" b="1" dirty="0">
                <a:latin typeface="+mn-ea"/>
              </a:rPr>
              <a:t>@click.prevent="register" </a:t>
            </a:r>
            <a:r>
              <a:rPr lang="en-US" altLang="zh-CN" sz="1200" dirty="0" smtClean="0">
                <a:latin typeface="+mn-ea"/>
              </a:rPr>
              <a:t>/&gt; &lt;/</a:t>
            </a:r>
            <a:r>
              <a:rPr lang="en-US" altLang="zh-CN" sz="1200" dirty="0">
                <a:latin typeface="+mn-ea"/>
              </a:rPr>
              <a:t>td&gt;</a:t>
            </a:r>
            <a:endParaRPr lang="zh-CN" altLang="zh-CN" sz="1200" dirty="0">
              <a:latin typeface="+mn-ea"/>
            </a:endParaRPr>
          </a:p>
          <a:p>
            <a:pPr marL="0" indent="0">
              <a:buNone/>
            </a:pPr>
            <a:r>
              <a:rPr lang="en-US" altLang="zh-CN" sz="1200" dirty="0">
                <a:latin typeface="+mn-ea"/>
              </a:rPr>
              <a:t>            &lt;td</a:t>
            </a:r>
            <a:r>
              <a:rPr lang="en-US" altLang="zh-CN" sz="1200" dirty="0" smtClean="0">
                <a:latin typeface="+mn-ea"/>
              </a:rPr>
              <a:t>&gt; &lt;</a:t>
            </a:r>
            <a:r>
              <a:rPr lang="en-US" altLang="zh-CN" sz="1200" dirty="0">
                <a:latin typeface="+mn-ea"/>
              </a:rPr>
              <a:t>input type="reset" value="</a:t>
            </a:r>
            <a:r>
              <a:rPr lang="zh-CN" altLang="zh-CN" sz="1200" dirty="0">
                <a:latin typeface="+mn-ea"/>
              </a:rPr>
              <a:t>重</a:t>
            </a:r>
            <a:r>
              <a:rPr lang="zh-CN" altLang="zh-CN" sz="1200" dirty="0" smtClean="0">
                <a:latin typeface="+mn-ea"/>
              </a:rPr>
              <a:t>填</a:t>
            </a:r>
            <a:r>
              <a:rPr lang="en-US" altLang="zh-CN" sz="1200" dirty="0" smtClean="0">
                <a:latin typeface="+mn-ea"/>
              </a:rPr>
              <a:t>“  </a:t>
            </a:r>
            <a:r>
              <a:rPr lang="en-US" altLang="zh-CN" sz="1200" dirty="0">
                <a:latin typeface="+mn-ea"/>
              </a:rPr>
              <a:t>@click.prevent="clear" </a:t>
            </a:r>
            <a:r>
              <a:rPr lang="en-US" altLang="zh-CN" sz="1200" dirty="0" smtClean="0">
                <a:latin typeface="+mn-ea"/>
              </a:rPr>
              <a:t>/&gt; </a:t>
            </a:r>
            <a:r>
              <a:rPr lang="en-US" altLang="zh-CN" sz="1200" dirty="0">
                <a:latin typeface="+mn-ea"/>
              </a:rPr>
              <a:t>&lt;/td&gt;</a:t>
            </a:r>
            <a:endParaRPr lang="zh-CN" altLang="zh-CN" sz="1200" dirty="0">
              <a:latin typeface="+mn-ea"/>
            </a:endParaRPr>
          </a:p>
          <a:p>
            <a:pPr marL="0" indent="0">
              <a:buNone/>
            </a:pPr>
            <a:r>
              <a:rPr lang="en-US" altLang="zh-CN" sz="1200" dirty="0">
                <a:latin typeface="+mn-ea"/>
              </a:rPr>
              <a:t>          &lt;/tr&gt;</a:t>
            </a:r>
            <a:endParaRPr lang="zh-CN" altLang="zh-CN" sz="1200" dirty="0">
              <a:latin typeface="+mn-ea"/>
            </a:endParaRPr>
          </a:p>
          <a:p>
            <a:pPr marL="0" indent="0">
              <a:buNone/>
            </a:pPr>
            <a:r>
              <a:rPr lang="en-US" altLang="zh-CN" sz="1200" dirty="0">
                <a:latin typeface="+mn-ea"/>
              </a:rPr>
              <a:t>        &lt;/table&gt;</a:t>
            </a:r>
            <a:endParaRPr lang="zh-CN" altLang="zh-CN" sz="1200" dirty="0">
              <a:latin typeface="+mn-ea"/>
            </a:endParaRPr>
          </a:p>
          <a:p>
            <a:pPr marL="0" indent="0">
              <a:buNone/>
            </a:pPr>
            <a:r>
              <a:rPr lang="en-US" altLang="zh-CN" sz="1200" dirty="0">
                <a:latin typeface="+mn-ea"/>
              </a:rPr>
              <a:t>      &lt;/form&gt;</a:t>
            </a:r>
            <a:endParaRPr lang="zh-CN" altLang="zh-CN" sz="1200" dirty="0">
              <a:latin typeface="+mn-ea"/>
            </a:endParaRPr>
          </a:p>
          <a:p>
            <a:pPr marL="0" indent="0">
              <a:buNone/>
            </a:pPr>
            <a:r>
              <a:rPr lang="en-US" altLang="zh-CN" sz="1200" dirty="0">
                <a:latin typeface="+mn-ea"/>
              </a:rPr>
              <a:t>      {{user}}</a:t>
            </a:r>
            <a:endParaRPr lang="zh-CN" altLang="zh-CN" sz="1200" dirty="0">
              <a:latin typeface="+mn-ea"/>
            </a:endParaRPr>
          </a:p>
          <a:p>
            <a:pPr marL="0" indent="0">
              <a:buNone/>
            </a:pPr>
            <a:r>
              <a:rPr lang="en-US" altLang="zh-CN" sz="1100" dirty="0" smtClean="0">
                <a:latin typeface="+mn-ea"/>
              </a:rPr>
              <a:t>     &lt;/</a:t>
            </a:r>
            <a:r>
              <a:rPr lang="en-US" altLang="zh-CN" sz="1100" dirty="0">
                <a:latin typeface="+mn-ea"/>
              </a:rPr>
              <a:t>div&gt;</a:t>
            </a:r>
            <a:endParaRPr lang="zh-CN" altLang="zh-CN" sz="1100" dirty="0">
              <a:latin typeface="+mn-ea"/>
            </a:endParaRPr>
          </a:p>
          <a:p>
            <a:pPr marL="0" indent="0">
              <a:buNone/>
            </a:pPr>
            <a:r>
              <a:rPr lang="en-US" altLang="zh-CN" sz="900" dirty="0"/>
              <a:t> </a:t>
            </a:r>
            <a:endParaRPr lang="zh-CN" altLang="zh-CN" sz="900" dirty="0"/>
          </a:p>
        </p:txBody>
      </p:sp>
      <p:sp>
        <p:nvSpPr>
          <p:cNvPr id="4" name="矩形 3"/>
          <p:cNvSpPr/>
          <p:nvPr/>
        </p:nvSpPr>
        <p:spPr>
          <a:xfrm>
            <a:off x="6471183" y="1772816"/>
            <a:ext cx="1685077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/>
              <a:t>register</a:t>
            </a:r>
            <a:r>
              <a:rPr lang="zh-CN" altLang="zh-CN" dirty="0" smtClean="0"/>
              <a:t>.html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863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effectLst/>
              </a:rPr>
              <a:t>4.5  </a:t>
            </a:r>
            <a:r>
              <a:rPr lang="zh-CN" altLang="zh-CN" b="1" dirty="0">
                <a:effectLst/>
              </a:rPr>
              <a:t>把对象与表单绑</a:t>
            </a:r>
            <a:r>
              <a:rPr lang="zh-CN" altLang="zh-CN" b="1" dirty="0" smtClean="0">
                <a:effectLst/>
              </a:rPr>
              <a:t>定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altLang="zh-CN" dirty="0">
                <a:latin typeface="+mn-ea"/>
              </a:rPr>
              <a:t> </a:t>
            </a:r>
            <a:r>
              <a:rPr lang="en-US" altLang="zh-CN" dirty="0" smtClean="0">
                <a:latin typeface="+mn-ea"/>
              </a:rPr>
              <a:t>   &lt;</a:t>
            </a:r>
            <a:r>
              <a:rPr lang="en-US" altLang="zh-CN" dirty="0">
                <a:latin typeface="+mn-ea"/>
              </a:rPr>
              <a:t>script&gt;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const vm=Vue.createApp({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data() {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  return{ 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    user : </a:t>
            </a:r>
            <a:r>
              <a:rPr lang="en-US" altLang="zh-CN" dirty="0" smtClean="0">
                <a:latin typeface="+mn-ea"/>
              </a:rPr>
              <a:t>{ </a:t>
            </a:r>
            <a:r>
              <a:rPr lang="en-US" altLang="zh-CN" dirty="0">
                <a:latin typeface="+mn-ea"/>
              </a:rPr>
              <a:t>username: </a:t>
            </a:r>
            <a:r>
              <a:rPr lang="en-US" altLang="zh-CN" dirty="0" smtClean="0">
                <a:latin typeface="+mn-ea"/>
              </a:rPr>
              <a:t>'', </a:t>
            </a:r>
            <a:r>
              <a:rPr lang="en-US" altLang="zh-CN" dirty="0">
                <a:latin typeface="+mn-ea"/>
              </a:rPr>
              <a:t>password: </a:t>
            </a:r>
            <a:r>
              <a:rPr lang="en-US" altLang="zh-CN" dirty="0" smtClean="0">
                <a:latin typeface="+mn-ea"/>
              </a:rPr>
              <a:t>'', </a:t>
            </a:r>
            <a:r>
              <a:rPr lang="en-US" altLang="zh-CN" dirty="0">
                <a:latin typeface="+mn-ea"/>
              </a:rPr>
              <a:t>gender: </a:t>
            </a:r>
            <a:r>
              <a:rPr lang="en-US" altLang="zh-CN" dirty="0" smtClean="0">
                <a:latin typeface="+mn-ea"/>
              </a:rPr>
              <a:t>'', </a:t>
            </a:r>
            <a:r>
              <a:rPr lang="en-US" altLang="zh-CN" dirty="0">
                <a:latin typeface="+mn-ea"/>
              </a:rPr>
              <a:t>email: </a:t>
            </a:r>
            <a:r>
              <a:rPr lang="en-US" altLang="zh-CN" dirty="0" smtClean="0">
                <a:latin typeface="+mn-ea"/>
              </a:rPr>
              <a:t>''}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  }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},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methods: {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  register(){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    //</a:t>
            </a:r>
            <a:r>
              <a:rPr lang="zh-CN" altLang="zh-CN" dirty="0">
                <a:latin typeface="+mn-ea"/>
              </a:rPr>
              <a:t>向服务器发送</a:t>
            </a:r>
            <a:r>
              <a:rPr lang="en-US" altLang="zh-CN" dirty="0">
                <a:latin typeface="+mn-ea"/>
              </a:rPr>
              <a:t>this.user</a:t>
            </a:r>
            <a:r>
              <a:rPr lang="zh-CN" altLang="zh-CN" dirty="0">
                <a:latin typeface="+mn-ea"/>
              </a:rPr>
              <a:t>对象</a:t>
            </a: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    //……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    console.log(this.user)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  },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  clear(){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    this.user.username=''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    this.user.password=''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    this.user.gender=''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    this.user.email='' 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  }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}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}).mount('#app')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&lt;/script&gt;</a:t>
            </a:r>
            <a:endParaRPr lang="zh-CN" altLang="en-US" dirty="0">
              <a:latin typeface="+mn-ea"/>
            </a:endParaRPr>
          </a:p>
        </p:txBody>
      </p:sp>
      <p:pic>
        <p:nvPicPr>
          <p:cNvPr id="4" name="图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221088"/>
            <a:ext cx="4876800" cy="18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6471183" y="1772816"/>
            <a:ext cx="1685077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/>
              <a:t>register</a:t>
            </a:r>
            <a:r>
              <a:rPr lang="zh-CN" altLang="zh-CN" dirty="0" smtClean="0"/>
              <a:t>.html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6509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</a:t>
            </a:r>
            <a:r>
              <a:rPr lang="en-US" altLang="zh-CN" dirty="0"/>
              <a:t>5</a:t>
            </a:r>
            <a:r>
              <a:rPr lang="zh-CN" altLang="en-US" dirty="0"/>
              <a:t>章  绑定</a:t>
            </a:r>
            <a:r>
              <a:rPr lang="en-US" altLang="zh-CN" dirty="0"/>
              <a:t>CSS</a:t>
            </a:r>
            <a:r>
              <a:rPr lang="zh-CN" altLang="en-US" dirty="0"/>
              <a:t>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5.1  </a:t>
            </a:r>
            <a:r>
              <a:rPr lang="zh-CN" altLang="en-US" dirty="0"/>
              <a:t>绑定</a:t>
            </a:r>
            <a:r>
              <a:rPr lang="en-US" altLang="zh-CN" dirty="0"/>
              <a:t>class</a:t>
            </a:r>
            <a:r>
              <a:rPr lang="zh-CN" altLang="en-US" dirty="0"/>
              <a:t>属性	</a:t>
            </a:r>
            <a:endParaRPr lang="en-US" altLang="zh-CN" dirty="0"/>
          </a:p>
          <a:p>
            <a:pPr lvl="1"/>
            <a:r>
              <a:rPr lang="en-US" altLang="zh-CN" dirty="0"/>
              <a:t>5.1.1  </a:t>
            </a:r>
            <a:r>
              <a:rPr lang="zh-CN" altLang="en-US" dirty="0"/>
              <a:t>绑定对象类型的变量	</a:t>
            </a:r>
            <a:endParaRPr lang="en-US" altLang="zh-CN" dirty="0"/>
          </a:p>
          <a:p>
            <a:pPr lvl="1"/>
            <a:r>
              <a:rPr lang="en-US" altLang="zh-CN" dirty="0"/>
              <a:t>5.1.2  </a:t>
            </a:r>
            <a:r>
              <a:rPr lang="zh-CN" altLang="en-US" dirty="0"/>
              <a:t>绑定计算属性	</a:t>
            </a:r>
            <a:endParaRPr lang="en-US" altLang="zh-CN" dirty="0"/>
          </a:p>
          <a:p>
            <a:pPr lvl="1"/>
            <a:r>
              <a:rPr lang="en-US" altLang="zh-CN" dirty="0"/>
              <a:t>5.1.3  </a:t>
            </a:r>
            <a:r>
              <a:rPr lang="zh-CN" altLang="en-US" dirty="0"/>
              <a:t>绑定数组	</a:t>
            </a:r>
            <a:endParaRPr lang="en-US" altLang="zh-CN" dirty="0"/>
          </a:p>
          <a:p>
            <a:pPr lvl="1"/>
            <a:r>
              <a:rPr lang="en-US" altLang="zh-CN" dirty="0"/>
              <a:t>5.1.4  </a:t>
            </a:r>
            <a:r>
              <a:rPr lang="zh-CN" altLang="en-US" dirty="0"/>
              <a:t>为</a:t>
            </a:r>
            <a:r>
              <a:rPr lang="en-US" altLang="zh-CN" dirty="0"/>
              <a:t>Vue</a:t>
            </a:r>
            <a:r>
              <a:rPr lang="zh-CN" altLang="en-US" dirty="0"/>
              <a:t>组件绑定</a:t>
            </a:r>
            <a:r>
              <a:rPr lang="en-US" altLang="zh-CN" dirty="0"/>
              <a:t>CSS</a:t>
            </a:r>
            <a:r>
              <a:rPr lang="zh-CN" altLang="en-US" dirty="0"/>
              <a:t>样</a:t>
            </a:r>
            <a:r>
              <a:rPr lang="zh-CN" altLang="en-US" dirty="0" smtClean="0"/>
              <a:t>式</a:t>
            </a:r>
            <a:endParaRPr lang="en-US" altLang="zh-CN" dirty="0"/>
          </a:p>
          <a:p>
            <a:r>
              <a:rPr lang="en-US" altLang="zh-CN" dirty="0"/>
              <a:t>5.2  </a:t>
            </a:r>
            <a:r>
              <a:rPr lang="zh-CN" altLang="en-US" dirty="0"/>
              <a:t>绑定</a:t>
            </a:r>
            <a:r>
              <a:rPr lang="en-US" altLang="zh-CN" dirty="0"/>
              <a:t>style</a:t>
            </a:r>
            <a:r>
              <a:rPr lang="zh-CN" altLang="en-US" dirty="0"/>
              <a:t>属性	</a:t>
            </a:r>
            <a:endParaRPr lang="en-US" altLang="zh-CN" dirty="0"/>
          </a:p>
          <a:p>
            <a:pPr lvl="1"/>
            <a:r>
              <a:rPr lang="en-US" altLang="zh-CN" dirty="0"/>
              <a:t>5.2.1  </a:t>
            </a:r>
            <a:r>
              <a:rPr lang="zh-CN" altLang="en-US" dirty="0"/>
              <a:t>绑定对象类型的变量	</a:t>
            </a:r>
            <a:endParaRPr lang="en-US" altLang="zh-CN" dirty="0"/>
          </a:p>
          <a:p>
            <a:pPr lvl="1"/>
            <a:r>
              <a:rPr lang="en-US" altLang="zh-CN" dirty="0"/>
              <a:t>5.2.2  </a:t>
            </a:r>
            <a:r>
              <a:rPr lang="zh-CN" altLang="en-US" dirty="0"/>
              <a:t>绑定数组	</a:t>
            </a:r>
            <a:endParaRPr lang="en-US" altLang="zh-CN" dirty="0"/>
          </a:p>
          <a:p>
            <a:r>
              <a:rPr lang="en-US" altLang="zh-CN" dirty="0" smtClean="0"/>
              <a:t>5.3  </a:t>
            </a:r>
            <a:r>
              <a:rPr lang="zh-CN" altLang="zh-CN" dirty="0"/>
              <a:t>范例：变换表格奇偶行的样式</a:t>
            </a:r>
            <a:r>
              <a:rPr lang="zh-CN" altLang="en-US" dirty="0"/>
              <a:t>	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0723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5.1  </a:t>
            </a:r>
            <a:r>
              <a:rPr lang="zh-CN" altLang="en-US" dirty="0"/>
              <a:t>绑定</a:t>
            </a:r>
            <a:r>
              <a:rPr lang="en-US" altLang="zh-CN" dirty="0"/>
              <a:t>class</a:t>
            </a:r>
            <a:r>
              <a:rPr lang="zh-CN" altLang="en-US" dirty="0"/>
              <a:t>属性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DOM</a:t>
            </a:r>
            <a:r>
              <a:rPr lang="zh-CN" altLang="zh-CN" dirty="0"/>
              <a:t>元素的</a:t>
            </a:r>
            <a:r>
              <a:rPr lang="en-US" altLang="zh-CN" dirty="0"/>
              <a:t>class</a:t>
            </a:r>
            <a:r>
              <a:rPr lang="zh-CN" altLang="zh-CN" dirty="0"/>
              <a:t>属性和</a:t>
            </a:r>
            <a:r>
              <a:rPr lang="en-US" altLang="zh-CN" dirty="0"/>
              <a:t>style</a:t>
            </a:r>
            <a:r>
              <a:rPr lang="zh-CN" altLang="zh-CN" dirty="0"/>
              <a:t>属性都用于设定</a:t>
            </a:r>
            <a:r>
              <a:rPr lang="en-US" altLang="zh-CN" dirty="0"/>
              <a:t>CSS</a:t>
            </a:r>
            <a:r>
              <a:rPr lang="zh-CN" altLang="zh-CN" dirty="0"/>
              <a:t>样式。例如以下</a:t>
            </a:r>
            <a:r>
              <a:rPr lang="en-US" altLang="zh-CN" dirty="0"/>
              <a:t>&lt;div&gt;</a:t>
            </a:r>
            <a:r>
              <a:rPr lang="zh-CN" altLang="zh-CN" dirty="0"/>
              <a:t>元素的</a:t>
            </a:r>
            <a:r>
              <a:rPr lang="en-US" altLang="zh-CN" dirty="0"/>
              <a:t>class</a:t>
            </a:r>
            <a:r>
              <a:rPr lang="zh-CN" altLang="zh-CN" dirty="0"/>
              <a:t>属性设定字体为红色：</a:t>
            </a:r>
          </a:p>
          <a:p>
            <a:pPr marL="0" indent="0">
              <a:buNone/>
            </a:pPr>
            <a:r>
              <a:rPr lang="en-US" altLang="zh-CN" dirty="0">
                <a:solidFill>
                  <a:srgbClr val="0070C0"/>
                </a:solidFill>
                <a:latin typeface="+mn-ea"/>
              </a:rPr>
              <a:t>&lt;style&gt;</a:t>
            </a:r>
            <a:endParaRPr lang="zh-CN" altLang="zh-CN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rgbClr val="0070C0"/>
                </a:solidFill>
                <a:latin typeface="+mn-ea"/>
              </a:rPr>
              <a:t>  .redtext {color: red}</a:t>
            </a:r>
            <a:endParaRPr lang="zh-CN" altLang="zh-CN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rgbClr val="0070C0"/>
                </a:solidFill>
                <a:latin typeface="+mn-ea"/>
              </a:rPr>
              <a:t>&lt;/style&gt;</a:t>
            </a:r>
            <a:endParaRPr lang="zh-CN" altLang="zh-CN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rgbClr val="0070C0"/>
                </a:solidFill>
                <a:latin typeface="+mn-ea"/>
              </a:rPr>
              <a:t> </a:t>
            </a:r>
            <a:endParaRPr lang="zh-CN" altLang="zh-CN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rgbClr val="0070C0"/>
                </a:solidFill>
                <a:latin typeface="+mn-ea"/>
              </a:rPr>
              <a:t>&lt;div  </a:t>
            </a:r>
            <a:r>
              <a:rPr lang="en-US" altLang="zh-CN" b="1" dirty="0">
                <a:solidFill>
                  <a:srgbClr val="0070C0"/>
                </a:solidFill>
                <a:latin typeface="+mn-ea"/>
              </a:rPr>
              <a:t>class="redtext" </a:t>
            </a:r>
            <a:r>
              <a:rPr lang="en-US" altLang="zh-CN" dirty="0">
                <a:solidFill>
                  <a:srgbClr val="0070C0"/>
                </a:solidFill>
                <a:latin typeface="+mn-ea"/>
              </a:rPr>
              <a:t>&gt;Hello&lt;/div</a:t>
            </a:r>
            <a:r>
              <a:rPr lang="en-US" altLang="zh-CN" dirty="0" smtClean="0">
                <a:solidFill>
                  <a:srgbClr val="0070C0"/>
                </a:solidFill>
                <a:latin typeface="+mn-ea"/>
              </a:rPr>
              <a:t>&gt;</a:t>
            </a:r>
          </a:p>
          <a:p>
            <a:pPr marL="0" indent="0">
              <a:buNone/>
            </a:pPr>
            <a:endParaRPr lang="zh-CN" altLang="zh-CN" dirty="0">
              <a:solidFill>
                <a:srgbClr val="0070C0"/>
              </a:solidFill>
              <a:latin typeface="+mn-ea"/>
            </a:endParaRPr>
          </a:p>
          <a:p>
            <a:r>
              <a:rPr lang="zh-CN" altLang="zh-CN" dirty="0"/>
              <a:t>以下</a:t>
            </a:r>
            <a:r>
              <a:rPr lang="en-US" altLang="zh-CN" dirty="0"/>
              <a:t>&lt;div&gt;</a:t>
            </a:r>
            <a:r>
              <a:rPr lang="zh-CN" altLang="zh-CN" dirty="0"/>
              <a:t>元素的</a:t>
            </a:r>
            <a:r>
              <a:rPr lang="en-US" altLang="zh-CN" dirty="0"/>
              <a:t>style</a:t>
            </a:r>
            <a:r>
              <a:rPr lang="zh-CN" altLang="zh-CN" dirty="0"/>
              <a:t>属性设定字体为红色：</a:t>
            </a:r>
          </a:p>
          <a:p>
            <a:pPr marL="0" indent="0">
              <a:buNone/>
            </a:pPr>
            <a:r>
              <a:rPr lang="en-US" altLang="zh-CN" dirty="0">
                <a:solidFill>
                  <a:srgbClr val="0070C0"/>
                </a:solidFill>
              </a:rPr>
              <a:t>&lt;div </a:t>
            </a:r>
            <a:r>
              <a:rPr lang="en-US" altLang="zh-CN" b="1" dirty="0">
                <a:solidFill>
                  <a:srgbClr val="0070C0"/>
                </a:solidFill>
              </a:rPr>
              <a:t> style="color: red"</a:t>
            </a:r>
            <a:r>
              <a:rPr lang="en-US" altLang="zh-CN" dirty="0">
                <a:solidFill>
                  <a:srgbClr val="0070C0"/>
                </a:solidFill>
              </a:rPr>
              <a:t> &gt;Hello&lt;/div&gt;</a:t>
            </a:r>
            <a:endParaRPr lang="zh-CN" altLang="zh-CN" dirty="0">
              <a:solidFill>
                <a:srgbClr val="0070C0"/>
              </a:solidFill>
            </a:endParaRP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91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5.1  </a:t>
            </a:r>
            <a:r>
              <a:rPr lang="zh-CN" altLang="en-US" dirty="0"/>
              <a:t>绑定</a:t>
            </a:r>
            <a:r>
              <a:rPr lang="en-US" altLang="zh-CN" dirty="0"/>
              <a:t>class</a:t>
            </a:r>
            <a:r>
              <a:rPr lang="zh-CN" altLang="en-US" dirty="0"/>
              <a:t>属性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hangingPunct="0">
              <a:buNone/>
            </a:pPr>
            <a:r>
              <a:rPr lang="en-US" altLang="zh-CN" dirty="0" smtClean="0">
                <a:latin typeface="+mn-ea"/>
              </a:rPr>
              <a:t>    &lt;</a:t>
            </a:r>
            <a:r>
              <a:rPr lang="en-US" altLang="zh-CN" dirty="0">
                <a:latin typeface="+mn-ea"/>
              </a:rPr>
              <a:t>style&gt;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.static{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 width: 100px;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 height: 50px;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 text-align: center; 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 background: yellow 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} 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.redtext {color: red}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.bluetext{color: blue}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&lt;/style&gt;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 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&lt;div id="app"&gt;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&lt;div </a:t>
            </a:r>
            <a:r>
              <a:rPr lang="en-US" altLang="zh-CN" b="1" dirty="0">
                <a:latin typeface="+mn-ea"/>
              </a:rPr>
              <a:t> class="static redtext"</a:t>
            </a:r>
            <a:r>
              <a:rPr lang="en-US" altLang="zh-CN" dirty="0">
                <a:latin typeface="+mn-ea"/>
              </a:rPr>
              <a:t>&gt;Hello&lt;/div&gt;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&lt;/div&gt;</a:t>
            </a:r>
            <a:endParaRPr lang="zh-CN" altLang="zh-CN" dirty="0">
              <a:latin typeface="+mn-ea"/>
            </a:endParaRPr>
          </a:p>
          <a:p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6471183" y="1772816"/>
            <a:ext cx="1685077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/>
              <a:t>original</a:t>
            </a:r>
            <a:r>
              <a:rPr lang="zh-CN" altLang="zh-CN" dirty="0" smtClean="0"/>
              <a:t>.html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8710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5.1  </a:t>
            </a:r>
            <a:r>
              <a:rPr lang="zh-CN" altLang="en-US" dirty="0"/>
              <a:t>绑定</a:t>
            </a:r>
            <a:r>
              <a:rPr lang="en-US" altLang="zh-CN" dirty="0"/>
              <a:t>class</a:t>
            </a:r>
            <a:r>
              <a:rPr lang="zh-CN" altLang="en-US" dirty="0"/>
              <a:t>属性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800" dirty="0">
                <a:latin typeface="+mn-ea"/>
              </a:rPr>
              <a:t>&lt;div id="app"&gt;</a:t>
            </a:r>
            <a:endParaRPr lang="zh-CN" altLang="zh-CN" sz="1800" dirty="0"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>
                <a:latin typeface="+mn-ea"/>
              </a:rPr>
              <a:t>  &lt;div  class="static" </a:t>
            </a:r>
            <a:r>
              <a:rPr lang="en-US" altLang="zh-CN" sz="1800" b="1" dirty="0">
                <a:latin typeface="+mn-ea"/>
              </a:rPr>
              <a:t>:class="{ redtext: isActive }</a:t>
            </a:r>
            <a:r>
              <a:rPr lang="en-US" altLang="zh-CN" sz="1800" dirty="0">
                <a:latin typeface="+mn-ea"/>
              </a:rPr>
              <a:t>"&gt;Hello&lt;/div&gt;</a:t>
            </a:r>
            <a:endParaRPr lang="zh-CN" altLang="zh-CN" sz="1800" dirty="0"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>
                <a:latin typeface="+mn-ea"/>
              </a:rPr>
              <a:t>  &lt;button v-on:click="</a:t>
            </a:r>
            <a:r>
              <a:rPr lang="en-US" altLang="zh-CN" sz="1800" b="1" dirty="0">
                <a:latin typeface="+mn-ea"/>
              </a:rPr>
              <a:t>isActive=!isActive</a:t>
            </a:r>
            <a:r>
              <a:rPr lang="en-US" altLang="zh-CN" sz="1800" dirty="0">
                <a:latin typeface="+mn-ea"/>
              </a:rPr>
              <a:t>"&gt;</a:t>
            </a:r>
            <a:r>
              <a:rPr lang="zh-CN" altLang="zh-CN" sz="1800" dirty="0">
                <a:latin typeface="+mn-ea"/>
              </a:rPr>
              <a:t>切换字体颜色</a:t>
            </a:r>
            <a:r>
              <a:rPr lang="en-US" altLang="zh-CN" sz="1800" dirty="0">
                <a:latin typeface="+mn-ea"/>
              </a:rPr>
              <a:t>&lt;/button&gt;</a:t>
            </a:r>
            <a:endParaRPr lang="zh-CN" altLang="zh-CN" sz="1800" dirty="0"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>
                <a:latin typeface="+mn-ea"/>
              </a:rPr>
              <a:t>&lt;/div&gt;</a:t>
            </a:r>
            <a:endParaRPr lang="zh-CN" altLang="zh-CN" sz="1800" dirty="0"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>
                <a:latin typeface="+mn-ea"/>
              </a:rPr>
              <a:t> </a:t>
            </a:r>
            <a:endParaRPr lang="zh-CN" altLang="zh-CN" sz="1800" dirty="0"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>
                <a:latin typeface="+mn-ea"/>
              </a:rPr>
              <a:t>&lt;script&gt;</a:t>
            </a:r>
            <a:endParaRPr lang="zh-CN" altLang="zh-CN" sz="1800" dirty="0"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>
                <a:latin typeface="+mn-ea"/>
              </a:rPr>
              <a:t>  const vm=Vue.createApp({</a:t>
            </a:r>
            <a:endParaRPr lang="zh-CN" altLang="zh-CN" sz="1800" dirty="0"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>
                <a:latin typeface="+mn-ea"/>
              </a:rPr>
              <a:t>    data(){</a:t>
            </a:r>
            <a:endParaRPr lang="zh-CN" altLang="zh-CN" sz="1800" dirty="0"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>
                <a:latin typeface="+mn-ea"/>
              </a:rPr>
              <a:t>      return { </a:t>
            </a:r>
            <a:r>
              <a:rPr lang="en-US" altLang="zh-CN" sz="1800" b="1" dirty="0">
                <a:latin typeface="+mn-ea"/>
              </a:rPr>
              <a:t> isActive: false</a:t>
            </a:r>
            <a:r>
              <a:rPr lang="en-US" altLang="zh-CN" sz="1800" dirty="0">
                <a:latin typeface="+mn-ea"/>
              </a:rPr>
              <a:t>  }</a:t>
            </a:r>
            <a:endParaRPr lang="zh-CN" altLang="zh-CN" sz="1800" dirty="0"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>
                <a:latin typeface="+mn-ea"/>
              </a:rPr>
              <a:t>    }</a:t>
            </a:r>
            <a:endParaRPr lang="zh-CN" altLang="zh-CN" sz="1800" dirty="0"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>
                <a:latin typeface="+mn-ea"/>
              </a:rPr>
              <a:t>  }).mount('#app')</a:t>
            </a:r>
            <a:endParaRPr lang="zh-CN" altLang="zh-CN" sz="1800" dirty="0"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>
                <a:latin typeface="+mn-ea"/>
              </a:rPr>
              <a:t>&lt;/script&gt;</a:t>
            </a:r>
            <a:endParaRPr lang="zh-CN" altLang="en-US" sz="1800" dirty="0">
              <a:latin typeface="+mn-ea"/>
            </a:endParaRPr>
          </a:p>
        </p:txBody>
      </p:sp>
      <p:pic>
        <p:nvPicPr>
          <p:cNvPr id="4" name="图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392488" cy="22322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6768244" y="1588150"/>
            <a:ext cx="156966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/>
              <a:t>redtext</a:t>
            </a:r>
            <a:r>
              <a:rPr lang="zh-CN" altLang="zh-CN" dirty="0" smtClean="0"/>
              <a:t>.html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3155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5.1.1  </a:t>
            </a:r>
            <a:r>
              <a:rPr lang="zh-CN" altLang="en-US" dirty="0"/>
              <a:t>绑定对象类型的变量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CN" altLang="zh-CN" dirty="0">
                <a:latin typeface="+mn-ea"/>
              </a:rPr>
              <a:t> </a:t>
            </a:r>
            <a:r>
              <a:rPr lang="en-US" altLang="zh-CN" dirty="0" smtClean="0">
                <a:latin typeface="+mn-ea"/>
              </a:rPr>
              <a:t>   </a:t>
            </a:r>
            <a:r>
              <a:rPr lang="zh-CN" altLang="zh-CN" dirty="0" smtClean="0">
                <a:latin typeface="+mn-ea"/>
              </a:rPr>
              <a:t>&lt;</a:t>
            </a:r>
            <a:r>
              <a:rPr lang="zh-CN" altLang="zh-CN" dirty="0">
                <a:latin typeface="+mn-ea"/>
              </a:rPr>
              <a:t>div id="app"&gt;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   &lt;div  class="static" </a:t>
            </a:r>
            <a:r>
              <a:rPr lang="zh-CN" altLang="zh-CN" b="1" dirty="0">
                <a:latin typeface="+mn-ea"/>
              </a:rPr>
              <a:t>:class="textColor"</a:t>
            </a:r>
            <a:r>
              <a:rPr lang="zh-CN" altLang="zh-CN" dirty="0">
                <a:latin typeface="+mn-ea"/>
              </a:rPr>
              <a:t> &gt;Hello&lt;/div&gt;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 &lt;/div&gt;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 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 &lt;script&gt;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   const vm=Vue.createApp({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     data(){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       return { 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    </a:t>
            </a:r>
            <a:r>
              <a:rPr lang="zh-CN" altLang="zh-CN" b="1" dirty="0">
                <a:latin typeface="+mn-ea"/>
              </a:rPr>
              <a:t>     textColor: { redtext: true, bluetext:  false }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       }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     }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   }).mount('#app')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 &lt;/script&gt;</a:t>
            </a:r>
            <a:endParaRPr lang="zh-CN" altLang="en-US" dirty="0"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768244" y="2708920"/>
            <a:ext cx="2031325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/>
              <a:t>classobject</a:t>
            </a:r>
            <a:r>
              <a:rPr lang="zh-CN" altLang="zh-CN" dirty="0" smtClean="0"/>
              <a:t>.html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6126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1.2  Vue</a:t>
            </a:r>
            <a:r>
              <a:rPr lang="zh-CN" altLang="en-US" dirty="0" smtClean="0"/>
              <a:t>框架的设计模式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52936"/>
            <a:ext cx="7560840" cy="18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55576" y="1700808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dirty="0"/>
              <a:t>视图模型（ViewModel</a:t>
            </a:r>
            <a:r>
              <a:rPr lang="zh-CN" altLang="zh-CN" sz="2400" dirty="0" smtClean="0"/>
              <a:t>）是</a:t>
            </a:r>
            <a:r>
              <a:rPr lang="zh-CN" altLang="zh-CN" sz="2400" dirty="0"/>
              <a:t>指Vue组件，它是对视图和模型进行双向绑定的桥梁。</a:t>
            </a:r>
            <a:endParaRPr lang="zh-CN" altLang="en-US" sz="2400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0726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5.1.2  </a:t>
            </a:r>
            <a:r>
              <a:rPr lang="zh-CN" altLang="en-US" dirty="0"/>
              <a:t>绑定计算属性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1400" dirty="0" smtClean="0">
                <a:latin typeface="+mn-ea"/>
              </a:rPr>
              <a:t>    </a:t>
            </a:r>
            <a:r>
              <a:rPr lang="zh-CN" altLang="zh-CN" sz="1400" dirty="0" smtClean="0">
                <a:latin typeface="+mn-ea"/>
              </a:rPr>
              <a:t>&lt;</a:t>
            </a:r>
            <a:r>
              <a:rPr lang="zh-CN" altLang="zh-CN" sz="1400" dirty="0">
                <a:latin typeface="+mn-ea"/>
              </a:rPr>
              <a:t>div id="app"&gt;</a:t>
            </a:r>
          </a:p>
          <a:p>
            <a:pPr marL="0" indent="0">
              <a:buNone/>
            </a:pPr>
            <a:r>
              <a:rPr lang="zh-CN" altLang="zh-CN" sz="1400" dirty="0">
                <a:latin typeface="+mn-ea"/>
              </a:rPr>
              <a:t>      &lt;div  class="static" :class="textColor"&gt;Hello&lt;/div&gt;</a:t>
            </a:r>
          </a:p>
          <a:p>
            <a:pPr marL="0" indent="0">
              <a:buNone/>
            </a:pPr>
            <a:r>
              <a:rPr lang="zh-CN" altLang="zh-CN" sz="1400" dirty="0">
                <a:latin typeface="+mn-ea"/>
              </a:rPr>
              <a:t>      &lt;button v-on:click="isActive=!isActive</a:t>
            </a:r>
            <a:r>
              <a:rPr lang="zh-CN" altLang="zh-CN" sz="1400" dirty="0" smtClean="0">
                <a:latin typeface="+mn-ea"/>
              </a:rPr>
              <a:t>"&gt; </a:t>
            </a:r>
            <a:r>
              <a:rPr lang="zh-CN" altLang="zh-CN" sz="1400" dirty="0">
                <a:latin typeface="+mn-ea"/>
              </a:rPr>
              <a:t>切换字体颜色 </a:t>
            </a:r>
            <a:r>
              <a:rPr lang="zh-CN" altLang="zh-CN" sz="1400" dirty="0" smtClean="0">
                <a:latin typeface="+mn-ea"/>
              </a:rPr>
              <a:t>&lt;/</a:t>
            </a:r>
            <a:r>
              <a:rPr lang="zh-CN" altLang="zh-CN" sz="1400" dirty="0">
                <a:latin typeface="+mn-ea"/>
              </a:rPr>
              <a:t>button&gt;</a:t>
            </a:r>
          </a:p>
          <a:p>
            <a:pPr marL="0" indent="0">
              <a:buNone/>
            </a:pPr>
            <a:r>
              <a:rPr lang="zh-CN" altLang="zh-CN" sz="1400" dirty="0">
                <a:latin typeface="+mn-ea"/>
              </a:rPr>
              <a:t>    &lt;/div&gt;</a:t>
            </a:r>
          </a:p>
          <a:p>
            <a:pPr marL="0" indent="0">
              <a:buNone/>
            </a:pPr>
            <a:r>
              <a:rPr lang="zh-CN" altLang="zh-CN" sz="1400" dirty="0">
                <a:latin typeface="+mn-ea"/>
              </a:rPr>
              <a:t> </a:t>
            </a:r>
          </a:p>
          <a:p>
            <a:pPr marL="0" indent="0">
              <a:buNone/>
            </a:pPr>
            <a:r>
              <a:rPr lang="zh-CN" altLang="zh-CN" sz="1400" dirty="0">
                <a:latin typeface="+mn-ea"/>
              </a:rPr>
              <a:t>    &lt;script&gt;</a:t>
            </a:r>
          </a:p>
          <a:p>
            <a:pPr marL="0" indent="0">
              <a:buNone/>
            </a:pPr>
            <a:r>
              <a:rPr lang="zh-CN" altLang="zh-CN" sz="1400" dirty="0">
                <a:latin typeface="+mn-ea"/>
              </a:rPr>
              <a:t>      const vm=Vue.createApp({</a:t>
            </a:r>
          </a:p>
          <a:p>
            <a:pPr marL="0" indent="0">
              <a:buNone/>
            </a:pPr>
            <a:r>
              <a:rPr lang="zh-CN" altLang="zh-CN" sz="1400" dirty="0">
                <a:latin typeface="+mn-ea"/>
              </a:rPr>
              <a:t>        data(){</a:t>
            </a:r>
          </a:p>
          <a:p>
            <a:pPr marL="0" indent="0">
              <a:buNone/>
            </a:pPr>
            <a:r>
              <a:rPr lang="zh-CN" altLang="zh-CN" sz="1400" dirty="0">
                <a:latin typeface="+mn-ea"/>
              </a:rPr>
              <a:t>          return { </a:t>
            </a:r>
            <a:r>
              <a:rPr lang="zh-CN" altLang="zh-CN" sz="1400" dirty="0" smtClean="0">
                <a:latin typeface="+mn-ea"/>
              </a:rPr>
              <a:t>isActive</a:t>
            </a:r>
            <a:r>
              <a:rPr lang="zh-CN" altLang="zh-CN" sz="1400" dirty="0">
                <a:latin typeface="+mn-ea"/>
              </a:rPr>
              <a:t>: </a:t>
            </a:r>
            <a:r>
              <a:rPr lang="zh-CN" altLang="zh-CN" sz="1400" dirty="0" smtClean="0">
                <a:latin typeface="+mn-ea"/>
              </a:rPr>
              <a:t>false</a:t>
            </a:r>
            <a:r>
              <a:rPr lang="en-US" altLang="zh-CN" sz="1400" dirty="0" smtClean="0">
                <a:latin typeface="+mn-ea"/>
              </a:rPr>
              <a:t> </a:t>
            </a:r>
            <a:r>
              <a:rPr lang="zh-CN" altLang="zh-CN" sz="1400" dirty="0" smtClean="0">
                <a:latin typeface="+mn-ea"/>
              </a:rPr>
              <a:t>}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zh-CN" altLang="zh-CN" sz="1400" dirty="0">
                <a:latin typeface="+mn-ea"/>
              </a:rPr>
              <a:t>        },</a:t>
            </a:r>
          </a:p>
          <a:p>
            <a:pPr marL="0" indent="0">
              <a:buNone/>
            </a:pPr>
            <a:r>
              <a:rPr lang="zh-CN" altLang="zh-CN" sz="1400" dirty="0">
                <a:latin typeface="+mn-ea"/>
              </a:rPr>
              <a:t>        computed:{  //计算属性</a:t>
            </a:r>
          </a:p>
          <a:p>
            <a:pPr marL="0" indent="0">
              <a:buNone/>
            </a:pPr>
            <a:r>
              <a:rPr lang="zh-CN" altLang="zh-CN" sz="1400" dirty="0">
                <a:latin typeface="+mn-ea"/>
              </a:rPr>
              <a:t>          textColor(){  </a:t>
            </a:r>
          </a:p>
          <a:p>
            <a:pPr marL="0" indent="0">
              <a:buNone/>
            </a:pPr>
            <a:r>
              <a:rPr lang="zh-CN" altLang="zh-CN" sz="1400" dirty="0">
                <a:latin typeface="+mn-ea"/>
              </a:rPr>
              <a:t>            return {redtext:this.isActive,bluetext:!this.isActive } </a:t>
            </a:r>
          </a:p>
          <a:p>
            <a:pPr marL="0" indent="0">
              <a:buNone/>
            </a:pPr>
            <a:r>
              <a:rPr lang="zh-CN" altLang="zh-CN" sz="1400" dirty="0">
                <a:latin typeface="+mn-ea"/>
              </a:rPr>
              <a:t>          } </a:t>
            </a:r>
          </a:p>
          <a:p>
            <a:pPr marL="0" indent="0">
              <a:buNone/>
            </a:pPr>
            <a:r>
              <a:rPr lang="zh-CN" altLang="zh-CN" sz="1400" dirty="0">
                <a:latin typeface="+mn-ea"/>
              </a:rPr>
              <a:t>        }</a:t>
            </a:r>
          </a:p>
          <a:p>
            <a:pPr marL="0" indent="0">
              <a:buNone/>
            </a:pPr>
            <a:r>
              <a:rPr lang="zh-CN" altLang="zh-CN" sz="1400" dirty="0">
                <a:latin typeface="+mn-ea"/>
              </a:rPr>
              <a:t>      }).mount('#app')</a:t>
            </a:r>
          </a:p>
          <a:p>
            <a:pPr marL="0" indent="0">
              <a:buNone/>
            </a:pPr>
            <a:r>
              <a:rPr lang="zh-CN" altLang="zh-CN" sz="1400" dirty="0">
                <a:latin typeface="+mn-ea"/>
              </a:rPr>
              <a:t>    &lt;/script&gt;</a:t>
            </a:r>
            <a:endParaRPr lang="zh-CN" altLang="en-US" sz="1400" dirty="0"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768244" y="2708920"/>
            <a:ext cx="226215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/>
              <a:t>classcomputed</a:t>
            </a:r>
            <a:r>
              <a:rPr lang="zh-CN" altLang="zh-CN" dirty="0" smtClean="0"/>
              <a:t>.html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5101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5.1.3  </a:t>
            </a:r>
            <a:r>
              <a:rPr lang="zh-CN" altLang="en-US" dirty="0"/>
              <a:t>绑定数组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zh-CN" dirty="0" smtClean="0">
                <a:latin typeface="+mn-ea"/>
              </a:rPr>
              <a:t>    </a:t>
            </a:r>
            <a:r>
              <a:rPr lang="zh-CN" altLang="zh-CN" dirty="0" smtClean="0">
                <a:latin typeface="+mn-ea"/>
              </a:rPr>
              <a:t>&lt;</a:t>
            </a:r>
            <a:r>
              <a:rPr lang="zh-CN" altLang="zh-CN" dirty="0">
                <a:latin typeface="+mn-ea"/>
              </a:rPr>
              <a:t>div id="app"&gt;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   &lt;div  :class="</a:t>
            </a:r>
            <a:r>
              <a:rPr lang="zh-CN" altLang="zh-CN" b="1" dirty="0">
                <a:latin typeface="+mn-ea"/>
              </a:rPr>
              <a:t>[staticClass,redClass]</a:t>
            </a:r>
            <a:r>
              <a:rPr lang="zh-CN" altLang="zh-CN" dirty="0">
                <a:latin typeface="+mn-ea"/>
              </a:rPr>
              <a:t>"&gt;Hello&lt;/div&gt;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 &lt;/div&gt;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 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 &lt;script&gt;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   const vm=Vue.createApp({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     data(){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       return { 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   </a:t>
            </a:r>
            <a:r>
              <a:rPr lang="zh-CN" altLang="zh-CN" b="1" dirty="0">
                <a:latin typeface="+mn-ea"/>
              </a:rPr>
              <a:t>      staticClass: 'static',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zh-CN" altLang="zh-CN" b="1" dirty="0">
                <a:latin typeface="+mn-ea"/>
              </a:rPr>
              <a:t>            redClass: 'redtext' 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       }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     }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   }).mount('#app')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 &lt;/script&gt;</a:t>
            </a:r>
            <a:endParaRPr lang="zh-CN" altLang="en-US" dirty="0"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768244" y="2708920"/>
            <a:ext cx="1915909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/>
              <a:t>classarray</a:t>
            </a:r>
            <a:r>
              <a:rPr lang="zh-CN" altLang="zh-CN" dirty="0" smtClean="0"/>
              <a:t>.html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2935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zh-CN" sz="4400" dirty="0">
                <a:effectLst/>
              </a:rPr>
              <a:t>5.1.4  为Vue组件绑定CSS样式</a:t>
            </a:r>
            <a:endParaRPr lang="zh-CN" altLang="en-US" sz="4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zh-CN" dirty="0" smtClean="0">
                <a:latin typeface="+mn-ea"/>
              </a:rPr>
              <a:t>   </a:t>
            </a:r>
            <a:r>
              <a:rPr lang="zh-CN" altLang="zh-CN" dirty="0" smtClean="0">
                <a:latin typeface="+mn-ea"/>
              </a:rPr>
              <a:t>&lt;</a:t>
            </a:r>
            <a:r>
              <a:rPr lang="zh-CN" altLang="zh-CN" dirty="0">
                <a:latin typeface="+mn-ea"/>
              </a:rPr>
              <a:t>div id="app"&gt;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  &lt;item </a:t>
            </a:r>
            <a:r>
              <a:rPr lang="zh-CN" altLang="zh-CN" b="1" dirty="0">
                <a:latin typeface="+mn-ea"/>
              </a:rPr>
              <a:t>class="redtext"</a:t>
            </a:r>
            <a:r>
              <a:rPr lang="zh-CN" altLang="zh-CN" dirty="0">
                <a:latin typeface="+mn-ea"/>
              </a:rPr>
              <a:t>&gt;&lt;/item&gt;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  &lt;item </a:t>
            </a:r>
            <a:r>
              <a:rPr lang="zh-CN" altLang="zh-CN" b="1" dirty="0">
                <a:latin typeface="+mn-ea"/>
              </a:rPr>
              <a:t>:class="{bluetext: isActive}"</a:t>
            </a:r>
            <a:r>
              <a:rPr lang="zh-CN" altLang="zh-CN" dirty="0">
                <a:latin typeface="+mn-ea"/>
              </a:rPr>
              <a:t>&gt;&lt;/item&gt;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&lt;/div&gt;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 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&lt;script&gt;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  const app=Vue.createApp({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    data(){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      return { isActive: true }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    }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  })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 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  app.component('item',{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    template:'&lt;div </a:t>
            </a:r>
            <a:r>
              <a:rPr lang="zh-CN" altLang="zh-CN" b="1" dirty="0">
                <a:latin typeface="+mn-ea"/>
              </a:rPr>
              <a:t>class="static"</a:t>
            </a:r>
            <a:r>
              <a:rPr lang="zh-CN" altLang="zh-CN" dirty="0">
                <a:latin typeface="+mn-ea"/>
              </a:rPr>
              <a:t>&gt;Hello&lt;/div&gt; '  //item组件的模板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  })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  app.mount('#app')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&lt;/script&gt;</a:t>
            </a:r>
            <a:endParaRPr lang="zh-CN" altLang="en-US" dirty="0"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768244" y="2708920"/>
            <a:ext cx="1800493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/>
              <a:t>component</a:t>
            </a:r>
            <a:r>
              <a:rPr lang="zh-CN" altLang="zh-CN" dirty="0" smtClean="0"/>
              <a:t>.html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2774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5.2  </a:t>
            </a:r>
            <a:r>
              <a:rPr lang="zh-CN" altLang="en-US" dirty="0"/>
              <a:t>绑定</a:t>
            </a:r>
            <a:r>
              <a:rPr lang="en-US" altLang="zh-CN" dirty="0"/>
              <a:t>style</a:t>
            </a:r>
            <a:r>
              <a:rPr lang="zh-CN" altLang="en-US" dirty="0"/>
              <a:t>属</a:t>
            </a:r>
            <a:r>
              <a:rPr lang="zh-CN" altLang="en-US" dirty="0" smtClean="0"/>
              <a:t>性</a:t>
            </a: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zh-CN" altLang="zh-CN" dirty="0">
                <a:latin typeface="+mn-ea"/>
              </a:rPr>
              <a:t> </a:t>
            </a:r>
            <a:r>
              <a:rPr lang="en-US" altLang="zh-CN" dirty="0" smtClean="0">
                <a:latin typeface="+mn-ea"/>
              </a:rPr>
              <a:t>   </a:t>
            </a:r>
            <a:r>
              <a:rPr lang="zh-CN" altLang="zh-CN" dirty="0" smtClean="0">
                <a:latin typeface="+mn-ea"/>
              </a:rPr>
              <a:t>&lt;</a:t>
            </a:r>
            <a:r>
              <a:rPr lang="zh-CN" altLang="zh-CN" dirty="0">
                <a:latin typeface="+mn-ea"/>
              </a:rPr>
              <a:t>div id="app"&gt;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   &lt;div  :style="{ color: redColor,fontSize: size+'px' }"&gt;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     Hello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   &lt;/div&gt;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   &lt;button v-on:click="size++"&gt;字体变大&lt;/button&gt;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 &lt;/div&gt;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 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 &lt;script&gt;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   const vm=Vue.createApp({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     data(){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       return { 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         redColor: 'red',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         size:17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       }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     }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   }).mount('#app')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 &lt;/script&gt;</a:t>
            </a:r>
            <a:endParaRPr lang="zh-CN" altLang="en-US" dirty="0">
              <a:latin typeface="+mn-ea"/>
            </a:endParaRPr>
          </a:p>
        </p:txBody>
      </p:sp>
      <p:pic>
        <p:nvPicPr>
          <p:cNvPr id="4" name="图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21088"/>
            <a:ext cx="407035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6768244" y="2708920"/>
            <a:ext cx="1800493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/>
              <a:t>stylebind</a:t>
            </a:r>
            <a:r>
              <a:rPr lang="zh-CN" altLang="zh-CN" dirty="0" smtClean="0"/>
              <a:t>.html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7562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5.2.1  </a:t>
            </a:r>
            <a:r>
              <a:rPr lang="zh-CN" altLang="en-US" dirty="0"/>
              <a:t>绑定对象类型的变量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zh-CN" dirty="0" smtClean="0">
                <a:latin typeface="+mn-ea"/>
              </a:rPr>
              <a:t>    </a:t>
            </a:r>
            <a:r>
              <a:rPr lang="zh-CN" altLang="zh-CN" dirty="0" smtClean="0">
                <a:latin typeface="+mn-ea"/>
              </a:rPr>
              <a:t>&lt;</a:t>
            </a:r>
            <a:r>
              <a:rPr lang="zh-CN" altLang="zh-CN" dirty="0">
                <a:latin typeface="+mn-ea"/>
              </a:rPr>
              <a:t>div id="app"&gt;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   &lt;div </a:t>
            </a:r>
            <a:r>
              <a:rPr lang="zh-CN" altLang="zh-CN" b="1" dirty="0">
                <a:latin typeface="+mn-ea"/>
              </a:rPr>
              <a:t>:style="styleObject"</a:t>
            </a:r>
            <a:r>
              <a:rPr lang="zh-CN" altLang="zh-CN" dirty="0">
                <a:latin typeface="+mn-ea"/>
              </a:rPr>
              <a:t>&gt;Hello&lt;/div&gt;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 &lt;/div&gt;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 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 &lt;script&gt;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   const vm=Vue.createApp({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     data(){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       return { 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        </a:t>
            </a:r>
            <a:r>
              <a:rPr lang="zh-CN" altLang="zh-CN" b="1" dirty="0">
                <a:latin typeface="+mn-ea"/>
              </a:rPr>
              <a:t> styleObject: { color: 'red',fontSize: '17px' } 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       }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     }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   }).mount('#app')</a:t>
            </a:r>
          </a:p>
          <a:p>
            <a:pPr marL="0" indent="0">
              <a:buNone/>
            </a:pPr>
            <a:r>
              <a:rPr lang="zh-CN" altLang="zh-CN" dirty="0">
                <a:latin typeface="+mn-ea"/>
              </a:rPr>
              <a:t>    &lt;/script&gt;</a:t>
            </a:r>
            <a:endParaRPr lang="zh-CN" altLang="en-US" dirty="0"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768244" y="2708920"/>
            <a:ext cx="2031325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/>
              <a:t>styleobject</a:t>
            </a:r>
            <a:r>
              <a:rPr lang="zh-CN" altLang="zh-CN" dirty="0" smtClean="0"/>
              <a:t>.html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7679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>
                <a:effectLst/>
              </a:rPr>
              <a:t>5.2.2  绑定数组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1600" dirty="0" smtClean="0">
                <a:latin typeface="+mn-ea"/>
              </a:rPr>
              <a:t>    </a:t>
            </a:r>
            <a:r>
              <a:rPr lang="zh-CN" altLang="zh-CN" sz="1600" dirty="0" smtClean="0">
                <a:latin typeface="+mn-ea"/>
              </a:rPr>
              <a:t>&lt;</a:t>
            </a:r>
            <a:r>
              <a:rPr lang="zh-CN" altLang="zh-CN" sz="1600" dirty="0">
                <a:latin typeface="+mn-ea"/>
              </a:rPr>
              <a:t>div id="app</a:t>
            </a:r>
            <a:r>
              <a:rPr lang="zh-CN" altLang="zh-CN" sz="1600" dirty="0" smtClean="0">
                <a:latin typeface="+mn-ea"/>
              </a:rPr>
              <a:t>"&gt;</a:t>
            </a:r>
            <a:endParaRPr lang="en-US" altLang="zh-CN" sz="1600" dirty="0" smtClean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</a:t>
            </a:r>
            <a:r>
              <a:rPr lang="en-US" altLang="zh-CN" sz="1600" dirty="0" smtClean="0">
                <a:latin typeface="+mn-ea"/>
              </a:rPr>
              <a:t> </a:t>
            </a:r>
            <a:r>
              <a:rPr lang="zh-CN" altLang="zh-CN" sz="1600" dirty="0" smtClean="0">
                <a:latin typeface="+mn-ea"/>
              </a:rPr>
              <a:t>    &lt;</a:t>
            </a:r>
            <a:r>
              <a:rPr lang="zh-CN" altLang="zh-CN" sz="1600" dirty="0">
                <a:latin typeface="+mn-ea"/>
              </a:rPr>
              <a:t>div :style="[staticStyle, redStyle]"&gt;Hello&lt;/div&gt;</a:t>
            </a:r>
          </a:p>
          <a:p>
            <a:pPr marL="0" indent="0">
              <a:buNone/>
            </a:pPr>
            <a:r>
              <a:rPr lang="zh-CN" altLang="zh-CN" sz="1600" dirty="0">
                <a:latin typeface="+mn-ea"/>
              </a:rPr>
              <a:t>    &lt;/div&gt;</a:t>
            </a:r>
          </a:p>
          <a:p>
            <a:pPr marL="0" indent="0">
              <a:buNone/>
            </a:pPr>
            <a:r>
              <a:rPr lang="zh-CN" altLang="zh-CN" sz="1600" dirty="0">
                <a:latin typeface="+mn-ea"/>
              </a:rPr>
              <a:t> </a:t>
            </a:r>
            <a:r>
              <a:rPr lang="zh-CN" altLang="zh-CN" sz="1600" dirty="0" smtClean="0">
                <a:latin typeface="+mn-ea"/>
              </a:rPr>
              <a:t>    </a:t>
            </a:r>
            <a:r>
              <a:rPr lang="zh-CN" altLang="zh-CN" sz="1600" dirty="0">
                <a:latin typeface="+mn-ea"/>
              </a:rPr>
              <a:t>&lt;script&gt;</a:t>
            </a:r>
          </a:p>
          <a:p>
            <a:pPr marL="0" indent="0">
              <a:buNone/>
            </a:pPr>
            <a:r>
              <a:rPr lang="zh-CN" altLang="zh-CN" sz="1600" dirty="0">
                <a:latin typeface="+mn-ea"/>
              </a:rPr>
              <a:t>      const vm=Vue.createApp({</a:t>
            </a:r>
          </a:p>
          <a:p>
            <a:pPr marL="0" indent="0">
              <a:buNone/>
            </a:pPr>
            <a:r>
              <a:rPr lang="zh-CN" altLang="zh-CN" sz="1600" dirty="0">
                <a:latin typeface="+mn-ea"/>
              </a:rPr>
              <a:t>        data(){</a:t>
            </a:r>
          </a:p>
          <a:p>
            <a:pPr marL="0" indent="0">
              <a:buNone/>
            </a:pPr>
            <a:r>
              <a:rPr lang="zh-CN" altLang="zh-CN" sz="1600" dirty="0">
                <a:latin typeface="+mn-ea"/>
              </a:rPr>
              <a:t>          return { </a:t>
            </a:r>
          </a:p>
          <a:p>
            <a:pPr marL="0" indent="0">
              <a:buNone/>
            </a:pPr>
            <a:r>
              <a:rPr lang="zh-CN" altLang="zh-CN" sz="1600" dirty="0">
                <a:latin typeface="+mn-ea"/>
              </a:rPr>
              <a:t>            staticStyle: {</a:t>
            </a:r>
          </a:p>
          <a:p>
            <a:pPr marL="0" indent="0">
              <a:buNone/>
            </a:pPr>
            <a:r>
              <a:rPr lang="zh-CN" altLang="zh-CN" sz="1600" dirty="0">
                <a:latin typeface="+mn-ea"/>
              </a:rPr>
              <a:t>              width:'100px</a:t>
            </a:r>
            <a:r>
              <a:rPr lang="zh-CN" altLang="zh-CN" sz="1600" dirty="0" smtClean="0">
                <a:latin typeface="+mn-ea"/>
              </a:rPr>
              <a:t>', </a:t>
            </a:r>
            <a:r>
              <a:rPr lang="zh-CN" altLang="zh-CN" sz="1600" dirty="0">
                <a:latin typeface="+mn-ea"/>
              </a:rPr>
              <a:t>height:'50px',</a:t>
            </a:r>
          </a:p>
          <a:p>
            <a:pPr marL="0" indent="0">
              <a:buNone/>
            </a:pPr>
            <a:r>
              <a:rPr lang="zh-CN" altLang="zh-CN" sz="1600" dirty="0">
                <a:latin typeface="+mn-ea"/>
              </a:rPr>
              <a:t>              textAlign:'center</a:t>
            </a:r>
            <a:r>
              <a:rPr lang="zh-CN" altLang="zh-CN" sz="1600" dirty="0" smtClean="0">
                <a:latin typeface="+mn-ea"/>
              </a:rPr>
              <a:t>',</a:t>
            </a:r>
            <a:r>
              <a:rPr lang="en-US" altLang="zh-CN" sz="1600" dirty="0" smtClean="0">
                <a:latin typeface="+mn-ea"/>
              </a:rPr>
              <a:t> </a:t>
            </a:r>
            <a:r>
              <a:rPr lang="zh-CN" altLang="zh-CN" sz="1600" dirty="0" smtClean="0">
                <a:latin typeface="+mn-ea"/>
              </a:rPr>
              <a:t>background</a:t>
            </a:r>
            <a:r>
              <a:rPr lang="zh-CN" altLang="zh-CN" sz="1600" dirty="0">
                <a:latin typeface="+mn-ea"/>
              </a:rPr>
              <a:t>: 'yellow' </a:t>
            </a:r>
          </a:p>
          <a:p>
            <a:pPr marL="0" indent="0">
              <a:buNone/>
            </a:pPr>
            <a:r>
              <a:rPr lang="zh-CN" altLang="zh-CN" sz="1600" dirty="0">
                <a:latin typeface="+mn-ea"/>
              </a:rPr>
              <a:t>            },</a:t>
            </a:r>
          </a:p>
          <a:p>
            <a:pPr marL="0" indent="0">
              <a:buNone/>
            </a:pPr>
            <a:r>
              <a:rPr lang="zh-CN" altLang="zh-CN" sz="1600" dirty="0">
                <a:latin typeface="+mn-ea"/>
              </a:rPr>
              <a:t>            redStyle: {  color: 'red' }</a:t>
            </a:r>
          </a:p>
          <a:p>
            <a:pPr marL="0" indent="0">
              <a:buNone/>
            </a:pPr>
            <a:r>
              <a:rPr lang="zh-CN" altLang="zh-CN" sz="1600" dirty="0">
                <a:latin typeface="+mn-ea"/>
              </a:rPr>
              <a:t>          } </a:t>
            </a:r>
          </a:p>
          <a:p>
            <a:pPr marL="0" indent="0">
              <a:buNone/>
            </a:pPr>
            <a:r>
              <a:rPr lang="zh-CN" altLang="zh-CN" sz="1600" dirty="0">
                <a:latin typeface="+mn-ea"/>
              </a:rPr>
              <a:t>        }</a:t>
            </a:r>
          </a:p>
          <a:p>
            <a:pPr marL="0" indent="0">
              <a:buNone/>
            </a:pPr>
            <a:r>
              <a:rPr lang="zh-CN" altLang="zh-CN" sz="1600" dirty="0">
                <a:latin typeface="+mn-ea"/>
              </a:rPr>
              <a:t>      }).mount('#app')</a:t>
            </a:r>
          </a:p>
          <a:p>
            <a:pPr marL="0" indent="0">
              <a:buNone/>
            </a:pPr>
            <a:r>
              <a:rPr lang="zh-CN" altLang="zh-CN" sz="1600" dirty="0">
                <a:latin typeface="+mn-ea"/>
              </a:rPr>
              <a:t>    &lt;/script&gt;</a:t>
            </a:r>
            <a:endParaRPr lang="zh-CN" altLang="en-US" sz="1600" dirty="0"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768244" y="2708920"/>
            <a:ext cx="1915909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/>
              <a:t>stylearray</a:t>
            </a:r>
            <a:r>
              <a:rPr lang="zh-CN" altLang="zh-CN" dirty="0" smtClean="0"/>
              <a:t>.html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1226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4400" b="1" dirty="0" smtClean="0">
                <a:effectLst/>
              </a:rPr>
              <a:t/>
            </a:r>
            <a:br>
              <a:rPr lang="en-US" altLang="zh-CN" sz="4400" b="1" dirty="0" smtClean="0">
                <a:effectLst/>
              </a:rPr>
            </a:br>
            <a:r>
              <a:rPr lang="en-US" altLang="zh-CN" sz="4400" b="1" dirty="0" smtClean="0">
                <a:effectLst/>
              </a:rPr>
              <a:t>5.3  </a:t>
            </a:r>
            <a:r>
              <a:rPr lang="zh-CN" altLang="zh-CN" sz="4400" b="1" dirty="0">
                <a:effectLst/>
              </a:rPr>
              <a:t>范例：变换表格奇偶行的样式</a:t>
            </a:r>
            <a:r>
              <a:rPr lang="zh-CN" altLang="zh-CN" b="1" dirty="0">
                <a:effectLst/>
              </a:rPr>
              <a:t/>
            </a:r>
            <a:br>
              <a:rPr lang="zh-CN" altLang="zh-CN" b="1" dirty="0">
                <a:effectLst/>
              </a:rPr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zh-CN" dirty="0" smtClean="0">
                <a:latin typeface="+mn-ea"/>
              </a:rPr>
              <a:t>    &lt;</a:t>
            </a:r>
            <a:r>
              <a:rPr lang="en-US" altLang="zh-CN" dirty="0">
                <a:latin typeface="+mn-ea"/>
              </a:rPr>
              <a:t>style&gt;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 smtClean="0">
                <a:latin typeface="+mn-ea"/>
              </a:rPr>
              <a:t>      </a:t>
            </a:r>
            <a:r>
              <a:rPr lang="en-US" altLang="zh-CN" dirty="0">
                <a:latin typeface="+mn-ea"/>
              </a:rPr>
              <a:t>table {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border: 1px solid black;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width: 100%;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}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th { height: 50px;  }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th, td {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border-bottom: 1px solid #ddd;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text-align: center;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}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</a:t>
            </a:r>
            <a:r>
              <a:rPr lang="en-US" altLang="zh-CN" b="1" dirty="0">
                <a:latin typeface="+mn-ea"/>
              </a:rPr>
              <a:t>   .markline {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b="1" dirty="0">
                <a:latin typeface="+mn-ea"/>
              </a:rPr>
              <a:t>        background-color: #FFCC66;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b="1" dirty="0">
                <a:latin typeface="+mn-ea"/>
              </a:rPr>
              <a:t>      }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&lt;/style&gt;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/>
              <a:t>   </a:t>
            </a:r>
            <a:endParaRPr lang="zh-CN" altLang="zh-CN" dirty="0"/>
          </a:p>
        </p:txBody>
      </p:sp>
      <p:sp>
        <p:nvSpPr>
          <p:cNvPr id="5" name="矩形 4"/>
          <p:cNvSpPr/>
          <p:nvPr/>
        </p:nvSpPr>
        <p:spPr>
          <a:xfrm>
            <a:off x="6768244" y="2708920"/>
            <a:ext cx="133882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/>
              <a:t>books</a:t>
            </a:r>
            <a:r>
              <a:rPr lang="zh-CN" altLang="zh-CN" dirty="0" smtClean="0"/>
              <a:t>.html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326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4400" b="1" dirty="0" smtClean="0">
                <a:effectLst/>
              </a:rPr>
              <a:t/>
            </a:r>
            <a:br>
              <a:rPr lang="en-US" altLang="zh-CN" sz="4400" b="1" dirty="0" smtClean="0">
                <a:effectLst/>
              </a:rPr>
            </a:br>
            <a:r>
              <a:rPr lang="en-US" altLang="zh-CN" sz="4400" b="1" dirty="0" smtClean="0">
                <a:effectLst/>
              </a:rPr>
              <a:t>5.3  </a:t>
            </a:r>
            <a:r>
              <a:rPr lang="zh-CN" altLang="zh-CN" sz="4400" b="1" dirty="0">
                <a:effectLst/>
              </a:rPr>
              <a:t>范例：变换表格奇偶行的样式</a:t>
            </a:r>
            <a:r>
              <a:rPr lang="zh-CN" altLang="zh-CN" b="1" dirty="0">
                <a:effectLst/>
              </a:rPr>
              <a:t/>
            </a:r>
            <a:br>
              <a:rPr lang="zh-CN" altLang="zh-CN" b="1" dirty="0">
                <a:effectLst/>
              </a:rPr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zh-CN" dirty="0" smtClean="0">
                <a:latin typeface="+mn-ea"/>
              </a:rPr>
              <a:t>     </a:t>
            </a:r>
            <a:r>
              <a:rPr lang="en-US" altLang="zh-CN" dirty="0">
                <a:latin typeface="+mn-ea"/>
              </a:rPr>
              <a:t>&lt;div id = "app"&gt;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&lt;table&gt;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&lt;tr&gt; 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  &lt;th&gt;</a:t>
            </a:r>
            <a:r>
              <a:rPr lang="zh-CN" altLang="zh-CN" dirty="0">
                <a:latin typeface="+mn-ea"/>
              </a:rPr>
              <a:t>序号</a:t>
            </a:r>
            <a:r>
              <a:rPr lang="en-US" altLang="zh-CN" dirty="0">
                <a:latin typeface="+mn-ea"/>
              </a:rPr>
              <a:t>&lt;/th&gt; &lt;th&gt;</a:t>
            </a:r>
            <a:r>
              <a:rPr lang="zh-CN" altLang="zh-CN" dirty="0">
                <a:latin typeface="+mn-ea"/>
              </a:rPr>
              <a:t>书名</a:t>
            </a:r>
            <a:r>
              <a:rPr lang="en-US" altLang="zh-CN" dirty="0">
                <a:latin typeface="+mn-ea"/>
              </a:rPr>
              <a:t>&lt;/th&gt; &lt;th&gt;</a:t>
            </a:r>
            <a:r>
              <a:rPr lang="zh-CN" altLang="zh-CN" dirty="0">
                <a:latin typeface="+mn-ea"/>
              </a:rPr>
              <a:t>作者</a:t>
            </a:r>
            <a:r>
              <a:rPr lang="en-US" altLang="zh-CN" dirty="0">
                <a:latin typeface="+mn-ea"/>
              </a:rPr>
              <a:t>&lt;/th&gt; &lt;th&gt;</a:t>
            </a:r>
            <a:r>
              <a:rPr lang="zh-CN" altLang="zh-CN" dirty="0">
                <a:latin typeface="+mn-ea"/>
              </a:rPr>
              <a:t>出版社</a:t>
            </a:r>
            <a:r>
              <a:rPr lang="en-US" altLang="zh-CN" dirty="0">
                <a:latin typeface="+mn-ea"/>
              </a:rPr>
              <a:t>&lt;/th&gt;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&lt;/tr&gt;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</a:t>
            </a:r>
            <a:r>
              <a:rPr lang="en-US" altLang="zh-CN" b="1" dirty="0">
                <a:latin typeface="+mn-ea"/>
              </a:rPr>
              <a:t>      &lt;tr v-for="(book, index) in books" 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b="1" dirty="0">
                <a:latin typeface="+mn-ea"/>
              </a:rPr>
              <a:t>               :class="{markline : index % 2 !== 0}"&gt;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  &lt;td&gt;{{ index+1 }}&lt;/td&gt;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  &lt;td&gt;{{ book.title }}&lt;/td&gt;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  &lt;td&gt;{{ book.author }}&lt;/td&gt;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  &lt;td&gt;{{ book.publisher }}&lt;/td&gt;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&lt;/tr&gt;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&lt;/table&gt;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&lt;/div&gt;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/>
              <a:t> </a:t>
            </a:r>
            <a:endParaRPr lang="zh-CN" altLang="zh-CN" dirty="0"/>
          </a:p>
        </p:txBody>
      </p:sp>
      <p:pic>
        <p:nvPicPr>
          <p:cNvPr id="4" name="图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581128"/>
            <a:ext cx="3538192" cy="19442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7020272" y="1700808"/>
            <a:ext cx="133882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/>
              <a:t>books</a:t>
            </a:r>
            <a:r>
              <a:rPr lang="zh-CN" altLang="zh-CN" dirty="0" smtClean="0"/>
              <a:t>.html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4143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4400" b="1" dirty="0" smtClean="0">
                <a:effectLst/>
              </a:rPr>
              <a:t/>
            </a:r>
            <a:br>
              <a:rPr lang="en-US" altLang="zh-CN" sz="4400" b="1" dirty="0" smtClean="0">
                <a:effectLst/>
              </a:rPr>
            </a:br>
            <a:r>
              <a:rPr lang="en-US" altLang="zh-CN" sz="4400" b="1" dirty="0" smtClean="0">
                <a:effectLst/>
              </a:rPr>
              <a:t>5.3  </a:t>
            </a:r>
            <a:r>
              <a:rPr lang="zh-CN" altLang="zh-CN" sz="4400" b="1" dirty="0">
                <a:effectLst/>
              </a:rPr>
              <a:t>范例：变换表格奇偶行的样式</a:t>
            </a:r>
            <a:r>
              <a:rPr lang="zh-CN" altLang="zh-CN" b="1" dirty="0">
                <a:effectLst/>
              </a:rPr>
              <a:t/>
            </a:r>
            <a:br>
              <a:rPr lang="zh-CN" altLang="zh-CN" b="1" dirty="0">
                <a:effectLst/>
              </a:rPr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7261" y="126876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 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&lt;script&gt;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const vm=Vue.createApp({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  data(){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    return { 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      books: [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        { title: '</a:t>
            </a:r>
            <a:r>
              <a:rPr lang="zh-CN" altLang="zh-CN" sz="1600" dirty="0">
                <a:latin typeface="+mn-ea"/>
              </a:rPr>
              <a:t>《精通</a:t>
            </a:r>
            <a:r>
              <a:rPr lang="en-US" altLang="zh-CN" sz="1600" dirty="0">
                <a:latin typeface="+mn-ea"/>
              </a:rPr>
              <a:t>Vue.js</a:t>
            </a:r>
            <a:r>
              <a:rPr lang="zh-CN" altLang="zh-CN" sz="1600" dirty="0">
                <a:latin typeface="+mn-ea"/>
              </a:rPr>
              <a:t>：</a:t>
            </a:r>
            <a:r>
              <a:rPr lang="en-US" altLang="zh-CN" sz="1600" dirty="0">
                <a:latin typeface="+mn-ea"/>
              </a:rPr>
              <a:t>Web</a:t>
            </a:r>
            <a:r>
              <a:rPr lang="zh-CN" altLang="zh-CN" sz="1600" dirty="0">
                <a:latin typeface="+mn-ea"/>
              </a:rPr>
              <a:t>前端开发技术详解》</a:t>
            </a:r>
            <a:r>
              <a:rPr lang="en-US" altLang="zh-CN" sz="1600" dirty="0">
                <a:latin typeface="+mn-ea"/>
              </a:rPr>
              <a:t>',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          author: '</a:t>
            </a:r>
            <a:r>
              <a:rPr lang="zh-CN" altLang="zh-CN" sz="1600" dirty="0">
                <a:latin typeface="+mn-ea"/>
              </a:rPr>
              <a:t>孙卫琴</a:t>
            </a:r>
            <a:r>
              <a:rPr lang="en-US" altLang="zh-CN" sz="1600" dirty="0">
                <a:latin typeface="+mn-ea"/>
              </a:rPr>
              <a:t>',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          publisher: '</a:t>
            </a:r>
            <a:r>
              <a:rPr lang="zh-CN" altLang="zh-CN" sz="1600" dirty="0">
                <a:latin typeface="+mn-ea"/>
              </a:rPr>
              <a:t>清华大学出版社</a:t>
            </a:r>
            <a:r>
              <a:rPr lang="en-US" altLang="zh-CN" sz="1600" dirty="0">
                <a:latin typeface="+mn-ea"/>
              </a:rPr>
              <a:t>'},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        { title: '</a:t>
            </a:r>
            <a:r>
              <a:rPr lang="zh-CN" altLang="zh-CN" sz="1600" dirty="0">
                <a:latin typeface="+mn-ea"/>
              </a:rPr>
              <a:t>《精通</a:t>
            </a:r>
            <a:r>
              <a:rPr lang="en-US" altLang="zh-CN" sz="1600" dirty="0">
                <a:latin typeface="+mn-ea"/>
              </a:rPr>
              <a:t>Spring</a:t>
            </a:r>
            <a:r>
              <a:rPr lang="zh-CN" altLang="zh-CN" sz="1600" dirty="0">
                <a:latin typeface="+mn-ea"/>
              </a:rPr>
              <a:t>：</a:t>
            </a:r>
            <a:r>
              <a:rPr lang="en-US" altLang="zh-CN" sz="1600" dirty="0">
                <a:latin typeface="+mn-ea"/>
              </a:rPr>
              <a:t>Java Web</a:t>
            </a:r>
            <a:r>
              <a:rPr lang="zh-CN" altLang="zh-CN" sz="1600" dirty="0">
                <a:latin typeface="+mn-ea"/>
              </a:rPr>
              <a:t>开发技术详解》</a:t>
            </a:r>
            <a:r>
              <a:rPr lang="en-US" altLang="zh-CN" sz="1600" dirty="0">
                <a:latin typeface="+mn-ea"/>
              </a:rPr>
              <a:t>',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          author: '</a:t>
            </a:r>
            <a:r>
              <a:rPr lang="zh-CN" altLang="zh-CN" sz="1600" dirty="0">
                <a:latin typeface="+mn-ea"/>
              </a:rPr>
              <a:t>孙卫琴</a:t>
            </a:r>
            <a:r>
              <a:rPr lang="en-US" altLang="zh-CN" sz="1600" dirty="0">
                <a:latin typeface="+mn-ea"/>
              </a:rPr>
              <a:t>',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          publisher: '</a:t>
            </a:r>
            <a:r>
              <a:rPr lang="zh-CN" altLang="zh-CN" sz="1600" dirty="0">
                <a:latin typeface="+mn-ea"/>
              </a:rPr>
              <a:t>清华大学出版社</a:t>
            </a:r>
            <a:r>
              <a:rPr lang="en-US" altLang="zh-CN" sz="1600" dirty="0">
                <a:latin typeface="+mn-ea"/>
              </a:rPr>
              <a:t>'},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        ……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      ]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    }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  }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}).mount('#app')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&lt;/script&gt;</a:t>
            </a:r>
            <a:endParaRPr lang="zh-CN" altLang="en-US" sz="1600" dirty="0"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430762" y="1628800"/>
            <a:ext cx="133882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/>
              <a:t>books</a:t>
            </a:r>
            <a:r>
              <a:rPr lang="zh-CN" altLang="zh-CN" dirty="0" smtClean="0"/>
              <a:t>.html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4143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CN" b="1" dirty="0">
                <a:effectLst/>
              </a:rPr>
              <a:t>第</a:t>
            </a:r>
            <a:r>
              <a:rPr lang="en-US" altLang="zh-CN" b="1" dirty="0">
                <a:effectLst/>
              </a:rPr>
              <a:t>6</a:t>
            </a:r>
            <a:r>
              <a:rPr lang="zh-CN" altLang="zh-CN" b="1" dirty="0">
                <a:effectLst/>
              </a:rPr>
              <a:t>章</a:t>
            </a:r>
            <a:r>
              <a:rPr lang="en-US" altLang="zh-CN" b="1" dirty="0">
                <a:effectLst/>
              </a:rPr>
              <a:t>  CSS</a:t>
            </a:r>
            <a:r>
              <a:rPr lang="zh-CN" altLang="zh-CN" b="1" dirty="0">
                <a:effectLst/>
              </a:rPr>
              <a:t>过渡和动</a:t>
            </a:r>
            <a:r>
              <a:rPr lang="zh-CN" altLang="zh-CN" b="1" dirty="0" smtClean="0">
                <a:effectLst/>
              </a:rPr>
              <a:t>画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6.1  CSS</a:t>
            </a:r>
            <a:r>
              <a:rPr lang="zh-CN" altLang="en-US" dirty="0"/>
              <a:t>过渡	</a:t>
            </a:r>
            <a:endParaRPr lang="en-US" altLang="zh-CN" dirty="0"/>
          </a:p>
          <a:p>
            <a:pPr lvl="1"/>
            <a:r>
              <a:rPr lang="en-US" altLang="zh-CN" dirty="0"/>
              <a:t>6.1.1  </a:t>
            </a:r>
            <a:r>
              <a:rPr lang="zh-CN" altLang="en-US" dirty="0"/>
              <a:t>为</a:t>
            </a:r>
            <a:r>
              <a:rPr lang="en-US" altLang="zh-CN" dirty="0"/>
              <a:t>&lt;transition&gt;</a:t>
            </a:r>
            <a:r>
              <a:rPr lang="zh-CN" altLang="en-US" dirty="0"/>
              <a:t>组件设定名字	</a:t>
            </a:r>
            <a:endParaRPr lang="en-US" altLang="zh-CN" dirty="0"/>
          </a:p>
          <a:p>
            <a:pPr lvl="1"/>
            <a:r>
              <a:rPr lang="en-US" altLang="zh-CN" dirty="0"/>
              <a:t>6.1.2  </a:t>
            </a:r>
            <a:r>
              <a:rPr lang="zh-CN" altLang="en-US" dirty="0"/>
              <a:t>为</a:t>
            </a:r>
            <a:r>
              <a:rPr lang="en-US" altLang="zh-CN" dirty="0"/>
              <a:t>&lt;transition&gt;</a:t>
            </a:r>
            <a:r>
              <a:rPr lang="zh-CN" altLang="en-US" dirty="0"/>
              <a:t>组件显式指定过渡样式类型	</a:t>
            </a:r>
            <a:endParaRPr lang="en-US" altLang="zh-CN" dirty="0"/>
          </a:p>
          <a:p>
            <a:pPr lvl="1"/>
            <a:r>
              <a:rPr lang="en-US" altLang="zh-CN" dirty="0"/>
              <a:t>6.1.3  </a:t>
            </a:r>
            <a:r>
              <a:rPr lang="zh-CN" altLang="en-US" dirty="0"/>
              <a:t>使用钩子函数和</a:t>
            </a:r>
            <a:r>
              <a:rPr lang="en-US" altLang="zh-CN" dirty="0"/>
              <a:t>Velocity</a:t>
            </a:r>
            <a:r>
              <a:rPr lang="zh-CN" altLang="en-US" dirty="0"/>
              <a:t>函数库	</a:t>
            </a:r>
            <a:endParaRPr lang="en-US" altLang="zh-CN" dirty="0"/>
          </a:p>
          <a:p>
            <a:pPr lvl="1"/>
            <a:r>
              <a:rPr lang="en-US" altLang="zh-CN" dirty="0" smtClean="0"/>
              <a:t>6.1.4  </a:t>
            </a:r>
            <a:r>
              <a:rPr lang="zh-CN" altLang="en-US" dirty="0"/>
              <a:t>过渡模式	</a:t>
            </a:r>
            <a:endParaRPr lang="en-US" altLang="zh-CN" dirty="0"/>
          </a:p>
          <a:p>
            <a:r>
              <a:rPr lang="en-US" altLang="zh-CN" dirty="0" smtClean="0"/>
              <a:t>6.2  </a:t>
            </a:r>
            <a:r>
              <a:rPr lang="en-US" altLang="zh-CN" dirty="0"/>
              <a:t>CSS</a:t>
            </a:r>
            <a:r>
              <a:rPr lang="zh-CN" altLang="en-US" dirty="0"/>
              <a:t>动画	</a:t>
            </a:r>
            <a:r>
              <a:rPr lang="zh-CN" altLang="en-US" dirty="0" smtClean="0"/>
              <a:t>	</a:t>
            </a:r>
            <a:endParaRPr lang="en-US" altLang="zh-CN" dirty="0" smtClean="0"/>
          </a:p>
          <a:p>
            <a:r>
              <a:rPr lang="en-US" altLang="zh-CN" dirty="0" smtClean="0"/>
              <a:t>6.3  </a:t>
            </a:r>
            <a:r>
              <a:rPr lang="zh-CN" altLang="en-US" dirty="0" smtClean="0"/>
              <a:t>过渡组合组件</a:t>
            </a:r>
            <a:r>
              <a:rPr lang="en-US" altLang="zh-CN" dirty="0" smtClean="0"/>
              <a:t>&lt;transition-group&gt;	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6676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000" dirty="0"/>
              <a:t>1.3  </a:t>
            </a:r>
            <a:r>
              <a:rPr lang="zh-CN" altLang="en-US" sz="4000" dirty="0"/>
              <a:t>第一个</a:t>
            </a:r>
            <a:r>
              <a:rPr lang="en-US" altLang="zh-CN" sz="4000" dirty="0"/>
              <a:t>Vue</a:t>
            </a:r>
            <a:r>
              <a:rPr lang="zh-CN" altLang="en-US" sz="4000" dirty="0"/>
              <a:t>范</a:t>
            </a:r>
            <a:r>
              <a:rPr lang="zh-CN" altLang="en-US" sz="4000" dirty="0" smtClean="0"/>
              <a:t>例（</a:t>
            </a:r>
            <a:r>
              <a:rPr lang="en-US" altLang="zh-CN" sz="4000" dirty="0" smtClean="0"/>
              <a:t>hello.html</a:t>
            </a:r>
            <a:r>
              <a:rPr lang="zh-CN" altLang="en-US" sz="4000" dirty="0" smtClean="0"/>
              <a:t>）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zh-CN" sz="1600" dirty="0">
                <a:latin typeface="+mn-ea"/>
              </a:rPr>
              <a:t>&lt;html</a:t>
            </a:r>
            <a:r>
              <a:rPr lang="zh-CN" altLang="zh-CN" sz="1600" dirty="0" smtClean="0">
                <a:latin typeface="+mn-ea"/>
              </a:rPr>
              <a:t>&gt;  </a:t>
            </a:r>
            <a:r>
              <a:rPr lang="zh-CN" altLang="zh-CN" sz="1600" dirty="0">
                <a:latin typeface="+mn-ea"/>
              </a:rPr>
              <a:t>&lt;head</a:t>
            </a:r>
            <a:r>
              <a:rPr lang="zh-CN" altLang="zh-CN" sz="1600" dirty="0" smtClean="0">
                <a:latin typeface="+mn-ea"/>
              </a:rPr>
              <a:t>&gt;   </a:t>
            </a:r>
            <a:r>
              <a:rPr lang="zh-CN" altLang="zh-CN" sz="1600" dirty="0">
                <a:latin typeface="+mn-ea"/>
              </a:rPr>
              <a:t>&lt;meta charset="UTF-8</a:t>
            </a:r>
            <a:r>
              <a:rPr lang="zh-CN" altLang="zh-CN" sz="1600" dirty="0" smtClean="0">
                <a:latin typeface="+mn-ea"/>
              </a:rPr>
              <a:t>"&gt;    </a:t>
            </a:r>
            <a:r>
              <a:rPr lang="zh-CN" altLang="zh-CN" sz="1600" dirty="0">
                <a:latin typeface="+mn-ea"/>
              </a:rPr>
              <a:t>&lt;title&gt;Vue 范例&lt;/title&gt;</a:t>
            </a:r>
          </a:p>
          <a:p>
            <a:pPr marL="0" indent="0">
              <a:buNone/>
            </a:pPr>
            <a:r>
              <a:rPr lang="zh-CN" altLang="zh-CN" sz="1600" dirty="0">
                <a:latin typeface="+mn-ea"/>
              </a:rPr>
              <a:t>    &lt;script src="vue.js"&gt;&lt;/script&gt;</a:t>
            </a:r>
          </a:p>
          <a:p>
            <a:pPr marL="0" indent="0">
              <a:buNone/>
            </a:pPr>
            <a:r>
              <a:rPr lang="zh-CN" altLang="zh-CN" sz="1600" dirty="0">
                <a:latin typeface="+mn-ea"/>
              </a:rPr>
              <a:t>  &lt;/head</a:t>
            </a:r>
            <a:r>
              <a:rPr lang="zh-CN" altLang="zh-CN" sz="1600" dirty="0" smtClean="0">
                <a:latin typeface="+mn-ea"/>
              </a:rPr>
              <a:t>&gt;</a:t>
            </a:r>
            <a:endParaRPr lang="en-US" altLang="zh-CN" sz="1600" dirty="0" smtClean="0">
              <a:latin typeface="+mn-ea"/>
            </a:endParaRPr>
          </a:p>
          <a:p>
            <a:pPr marL="0" indent="0">
              <a:buNone/>
            </a:pP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zh-CN" altLang="zh-CN" sz="1600" dirty="0">
                <a:latin typeface="+mn-ea"/>
              </a:rPr>
              <a:t> </a:t>
            </a:r>
            <a:r>
              <a:rPr lang="zh-CN" altLang="zh-CN" sz="1600" dirty="0" smtClean="0">
                <a:latin typeface="+mn-ea"/>
              </a:rPr>
              <a:t> </a:t>
            </a:r>
            <a:r>
              <a:rPr lang="zh-CN" altLang="zh-CN" sz="1600" dirty="0">
                <a:latin typeface="+mn-ea"/>
              </a:rPr>
              <a:t>&lt;body&gt;</a:t>
            </a:r>
          </a:p>
          <a:p>
            <a:pPr marL="0" indent="0">
              <a:buNone/>
            </a:pPr>
            <a:r>
              <a:rPr lang="zh-CN" altLang="zh-CN" sz="1600" dirty="0">
                <a:latin typeface="+mn-ea"/>
              </a:rPr>
              <a:t>    &lt;div id="app</a:t>
            </a:r>
            <a:r>
              <a:rPr lang="zh-CN" altLang="zh-CN" sz="1600" dirty="0" smtClean="0">
                <a:latin typeface="+mn-ea"/>
              </a:rPr>
              <a:t>"&gt;</a:t>
            </a:r>
            <a:r>
              <a:rPr lang="en-US" altLang="zh-CN" sz="1600" dirty="0" smtClean="0">
                <a:latin typeface="+mn-ea"/>
              </a:rPr>
              <a:t> </a:t>
            </a:r>
            <a:r>
              <a:rPr lang="zh-CN" altLang="zh-CN" sz="1600" dirty="0" smtClean="0">
                <a:latin typeface="+mn-ea"/>
              </a:rPr>
              <a:t> </a:t>
            </a:r>
            <a:r>
              <a:rPr lang="zh-CN" altLang="zh-CN" sz="1600" dirty="0">
                <a:solidFill>
                  <a:srgbClr val="0070C0"/>
                </a:solidFill>
                <a:latin typeface="+mn-ea"/>
              </a:rPr>
              <a:t>&lt;p&gt;{{ message }}&lt;/p&gt;   </a:t>
            </a:r>
            <a:r>
              <a:rPr lang="zh-CN" altLang="zh-CN" sz="1600" dirty="0">
                <a:solidFill>
                  <a:srgbClr val="00B050"/>
                </a:solidFill>
                <a:latin typeface="+mn-ea"/>
              </a:rPr>
              <a:t>&lt;!-- View </a:t>
            </a:r>
            <a:r>
              <a:rPr lang="zh-CN" altLang="zh-CN" sz="1600" dirty="0" smtClean="0">
                <a:solidFill>
                  <a:srgbClr val="00B050"/>
                </a:solidFill>
                <a:latin typeface="+mn-ea"/>
              </a:rPr>
              <a:t>--&gt;</a:t>
            </a:r>
            <a:r>
              <a:rPr lang="en-US" altLang="zh-CN" sz="1600" dirty="0" smtClean="0">
                <a:latin typeface="+mn-ea"/>
              </a:rPr>
              <a:t> </a:t>
            </a:r>
            <a:r>
              <a:rPr lang="zh-CN" altLang="zh-CN" sz="1600" dirty="0" smtClean="0">
                <a:latin typeface="+mn-ea"/>
              </a:rPr>
              <a:t>&lt;/</a:t>
            </a:r>
            <a:r>
              <a:rPr lang="zh-CN" altLang="zh-CN" sz="1600" dirty="0">
                <a:latin typeface="+mn-ea"/>
              </a:rPr>
              <a:t>div</a:t>
            </a:r>
            <a:r>
              <a:rPr lang="zh-CN" altLang="zh-CN" sz="1600" dirty="0" smtClean="0">
                <a:latin typeface="+mn-ea"/>
              </a:rPr>
              <a:t>&gt;</a:t>
            </a:r>
            <a:endParaRPr lang="en-US" altLang="zh-CN" sz="1600" dirty="0" smtClean="0">
              <a:latin typeface="+mn-ea"/>
            </a:endParaRPr>
          </a:p>
          <a:p>
            <a:pPr marL="0" indent="0">
              <a:buNone/>
            </a:pP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zh-CN" altLang="zh-CN" sz="1600" dirty="0">
                <a:latin typeface="+mn-ea"/>
              </a:rPr>
              <a:t> </a:t>
            </a:r>
            <a:r>
              <a:rPr lang="zh-CN" altLang="zh-CN" sz="1600" dirty="0" smtClean="0">
                <a:latin typeface="+mn-ea"/>
              </a:rPr>
              <a:t>   </a:t>
            </a:r>
            <a:r>
              <a:rPr lang="zh-CN" altLang="zh-CN" sz="1600" dirty="0">
                <a:latin typeface="+mn-ea"/>
              </a:rPr>
              <a:t>&lt;script&gt;</a:t>
            </a:r>
          </a:p>
          <a:p>
            <a:pPr marL="0" indent="0">
              <a:buNone/>
            </a:pPr>
            <a:r>
              <a:rPr lang="zh-CN" altLang="zh-CN" sz="1600" dirty="0">
                <a:latin typeface="+mn-ea"/>
              </a:rPr>
              <a:t>      const  app=Vue.createApp({   </a:t>
            </a:r>
          </a:p>
          <a:p>
            <a:pPr marL="0" indent="0">
              <a:buNone/>
            </a:pPr>
            <a:r>
              <a:rPr lang="zh-CN" altLang="zh-CN" sz="1600" dirty="0">
                <a:latin typeface="+mn-ea"/>
              </a:rPr>
              <a:t>        data() {</a:t>
            </a:r>
          </a:p>
          <a:p>
            <a:pPr marL="0" indent="0">
              <a:buNone/>
            </a:pPr>
            <a:r>
              <a:rPr lang="zh-CN" altLang="zh-CN" sz="1600" dirty="0">
                <a:latin typeface="+mn-ea"/>
              </a:rPr>
              <a:t>          return </a:t>
            </a:r>
            <a:r>
              <a:rPr lang="zh-CN" altLang="zh-CN" sz="1600" dirty="0" smtClean="0">
                <a:latin typeface="+mn-ea"/>
              </a:rPr>
              <a:t>{</a:t>
            </a:r>
            <a:r>
              <a:rPr lang="en-US" altLang="zh-CN" sz="1600" dirty="0" smtClean="0">
                <a:latin typeface="+mn-ea"/>
              </a:rPr>
              <a:t> </a:t>
            </a:r>
            <a:r>
              <a:rPr lang="zh-CN" altLang="zh-CN" sz="1600" dirty="0" smtClean="0">
                <a:solidFill>
                  <a:srgbClr val="0070C0"/>
                </a:solidFill>
                <a:latin typeface="+mn-ea"/>
              </a:rPr>
              <a:t>message</a:t>
            </a:r>
            <a:r>
              <a:rPr lang="zh-CN" altLang="zh-CN" sz="1600" dirty="0">
                <a:solidFill>
                  <a:srgbClr val="0070C0"/>
                </a:solidFill>
                <a:latin typeface="+mn-ea"/>
              </a:rPr>
              <a:t>: '一起学习Vue开发</a:t>
            </a:r>
            <a:r>
              <a:rPr lang="zh-CN" altLang="zh-CN" sz="1600" dirty="0" smtClean="0">
                <a:solidFill>
                  <a:srgbClr val="0070C0"/>
                </a:solidFill>
                <a:latin typeface="+mn-ea"/>
              </a:rPr>
              <a:t>!'</a:t>
            </a:r>
            <a:r>
              <a:rPr lang="zh-CN" altLang="zh-CN" sz="1600" dirty="0" smtClean="0">
                <a:latin typeface="+mn-ea"/>
              </a:rPr>
              <a:t>}</a:t>
            </a:r>
            <a:r>
              <a:rPr lang="en-US" altLang="zh-CN" sz="1600" dirty="0" smtClean="0">
                <a:latin typeface="+mn-ea"/>
              </a:rPr>
              <a:t>  </a:t>
            </a:r>
            <a:r>
              <a:rPr lang="zh-CN" altLang="zh-CN" sz="1600" dirty="0" smtClean="0">
                <a:solidFill>
                  <a:srgbClr val="00B050"/>
                </a:solidFill>
                <a:latin typeface="+mn-ea"/>
              </a:rPr>
              <a:t>//</a:t>
            </a:r>
            <a:r>
              <a:rPr lang="zh-CN" altLang="zh-CN" sz="1600" dirty="0">
                <a:solidFill>
                  <a:srgbClr val="00B050"/>
                </a:solidFill>
                <a:latin typeface="+mn-ea"/>
              </a:rPr>
              <a:t>Model数据</a:t>
            </a:r>
            <a:r>
              <a:rPr lang="en-US" altLang="zh-CN" sz="1600" dirty="0">
                <a:solidFill>
                  <a:srgbClr val="00B050"/>
                </a:solidFill>
                <a:latin typeface="+mn-ea"/>
              </a:rPr>
              <a:t> </a:t>
            </a:r>
            <a:endParaRPr lang="zh-CN" altLang="zh-CN" sz="1600" dirty="0">
              <a:solidFill>
                <a:srgbClr val="00B050"/>
              </a:solidFill>
              <a:latin typeface="+mn-ea"/>
            </a:endParaRPr>
          </a:p>
          <a:p>
            <a:pPr marL="0" indent="0">
              <a:buNone/>
            </a:pPr>
            <a:r>
              <a:rPr lang="zh-CN" altLang="zh-CN" sz="1600" dirty="0">
                <a:latin typeface="+mn-ea"/>
              </a:rPr>
              <a:t>        }</a:t>
            </a:r>
          </a:p>
          <a:p>
            <a:pPr marL="0" indent="0">
              <a:buNone/>
            </a:pPr>
            <a:r>
              <a:rPr lang="zh-CN" altLang="zh-CN" sz="1600" dirty="0">
                <a:latin typeface="+mn-ea"/>
              </a:rPr>
              <a:t>      })</a:t>
            </a:r>
          </a:p>
          <a:p>
            <a:pPr marL="0" indent="0">
              <a:buNone/>
            </a:pPr>
            <a:r>
              <a:rPr lang="en-US" altLang="zh-CN" sz="1600" dirty="0" smtClean="0">
                <a:latin typeface="+mn-ea"/>
              </a:rPr>
              <a:t>      </a:t>
            </a:r>
            <a:r>
              <a:rPr lang="zh-CN" altLang="zh-CN" sz="1600" dirty="0" smtClean="0">
                <a:latin typeface="+mn-ea"/>
              </a:rPr>
              <a:t>const </a:t>
            </a:r>
            <a:r>
              <a:rPr lang="zh-CN" altLang="zh-CN" sz="1600" dirty="0">
                <a:latin typeface="+mn-ea"/>
              </a:rPr>
              <a:t>vm=app.mount('#app') </a:t>
            </a:r>
            <a:r>
              <a:rPr lang="zh-CN" altLang="zh-CN" sz="1600" dirty="0">
                <a:solidFill>
                  <a:srgbClr val="00B050"/>
                </a:solidFill>
                <a:latin typeface="+mn-ea"/>
              </a:rPr>
              <a:t>//ViewModel</a:t>
            </a:r>
          </a:p>
          <a:p>
            <a:pPr marL="0" indent="0">
              <a:buNone/>
            </a:pPr>
            <a:r>
              <a:rPr lang="zh-CN" altLang="zh-CN" sz="1600" dirty="0" smtClean="0">
                <a:latin typeface="+mn-ea"/>
              </a:rPr>
              <a:t>    </a:t>
            </a:r>
            <a:r>
              <a:rPr lang="zh-CN" altLang="zh-CN" sz="1600" dirty="0">
                <a:latin typeface="+mn-ea"/>
              </a:rPr>
              <a:t>&lt;/script</a:t>
            </a:r>
            <a:r>
              <a:rPr lang="zh-CN" altLang="zh-CN" sz="1600" dirty="0" smtClean="0">
                <a:latin typeface="+mn-ea"/>
              </a:rPr>
              <a:t>&gt;</a:t>
            </a:r>
            <a:endParaRPr lang="en-US" altLang="zh-CN" sz="1600" dirty="0" smtClean="0">
              <a:latin typeface="+mn-ea"/>
            </a:endParaRPr>
          </a:p>
          <a:p>
            <a:pPr marL="0" indent="0">
              <a:buNone/>
            </a:pP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 smtClean="0">
                <a:latin typeface="+mn-ea"/>
              </a:rPr>
              <a:t>  </a:t>
            </a:r>
            <a:r>
              <a:rPr lang="zh-CN" altLang="zh-CN" sz="1600" dirty="0" smtClean="0">
                <a:latin typeface="+mn-ea"/>
              </a:rPr>
              <a:t>&lt;/</a:t>
            </a:r>
            <a:r>
              <a:rPr lang="zh-CN" altLang="zh-CN" sz="1600" dirty="0">
                <a:latin typeface="+mn-ea"/>
              </a:rPr>
              <a:t>body&gt;</a:t>
            </a:r>
          </a:p>
          <a:p>
            <a:pPr marL="0" indent="0">
              <a:buNone/>
            </a:pPr>
            <a:r>
              <a:rPr lang="zh-CN" altLang="zh-CN" sz="1600" dirty="0">
                <a:latin typeface="+mn-ea"/>
              </a:rPr>
              <a:t>&lt;/html&gt;</a:t>
            </a:r>
            <a:endParaRPr lang="zh-CN" altLang="en-US" sz="1600" dirty="0">
              <a:latin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790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b="1" dirty="0">
                <a:effectLst/>
              </a:rPr>
              <a:t>第</a:t>
            </a:r>
            <a:r>
              <a:rPr lang="en-US" altLang="zh-CN" b="1" dirty="0">
                <a:effectLst/>
              </a:rPr>
              <a:t>6</a:t>
            </a:r>
            <a:r>
              <a:rPr lang="zh-CN" altLang="zh-CN" b="1" dirty="0">
                <a:effectLst/>
              </a:rPr>
              <a:t>章</a:t>
            </a:r>
            <a:r>
              <a:rPr lang="en-US" altLang="zh-CN" b="1" dirty="0">
                <a:effectLst/>
              </a:rPr>
              <a:t>  CSS</a:t>
            </a:r>
            <a:r>
              <a:rPr lang="zh-CN" altLang="zh-CN" b="1" dirty="0">
                <a:effectLst/>
              </a:rPr>
              <a:t>过渡和动画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dirty="0"/>
              <a:t>Vue</a:t>
            </a:r>
            <a:r>
              <a:rPr lang="zh-CN" altLang="zh-CN" sz="2800" dirty="0"/>
              <a:t>提供了一个</a:t>
            </a:r>
            <a:r>
              <a:rPr lang="en-US" altLang="zh-CN" sz="2800" dirty="0"/>
              <a:t>&lt;transition&gt;</a:t>
            </a:r>
            <a:r>
              <a:rPr lang="zh-CN" altLang="zh-CN" sz="2800" dirty="0"/>
              <a:t>组件，它会为所包裹的</a:t>
            </a:r>
            <a:r>
              <a:rPr lang="en-US" altLang="zh-CN" sz="2800" dirty="0"/>
              <a:t>DOM</a:t>
            </a:r>
            <a:r>
              <a:rPr lang="zh-CN" altLang="zh-CN" sz="2800" dirty="0"/>
              <a:t>元素制造过渡或动画效果。</a:t>
            </a:r>
          </a:p>
          <a:p>
            <a:r>
              <a:rPr lang="en-US" altLang="zh-CN" sz="2800" dirty="0"/>
              <a:t>DOM</a:t>
            </a:r>
            <a:r>
              <a:rPr lang="zh-CN" altLang="zh-CN" sz="2800" dirty="0"/>
              <a:t>元素的过渡过程发生在两个阶段：</a:t>
            </a:r>
          </a:p>
          <a:p>
            <a:pPr lvl="1"/>
            <a:r>
              <a:rPr lang="zh-CN" altLang="zh-CN" sz="2400" dirty="0"/>
              <a:t>（</a:t>
            </a:r>
            <a:r>
              <a:rPr lang="en-US" altLang="zh-CN" sz="2400" dirty="0"/>
              <a:t>1</a:t>
            </a:r>
            <a:r>
              <a:rPr lang="zh-CN" altLang="zh-CN" sz="2400" dirty="0"/>
              <a:t>）在网页上从无到有显示</a:t>
            </a:r>
            <a:r>
              <a:rPr lang="en-US" altLang="zh-CN" sz="2400" dirty="0"/>
              <a:t>DOM</a:t>
            </a:r>
            <a:r>
              <a:rPr lang="zh-CN" altLang="zh-CN" sz="2400" dirty="0"/>
              <a:t>元素的阶段，本书把这个阶段称作显示过渡阶段。</a:t>
            </a:r>
          </a:p>
          <a:p>
            <a:pPr lvl="1"/>
            <a:r>
              <a:rPr lang="zh-CN" altLang="zh-CN" sz="2400" dirty="0"/>
              <a:t>（</a:t>
            </a:r>
            <a:r>
              <a:rPr lang="en-US" altLang="zh-CN" sz="2400" dirty="0"/>
              <a:t>2</a:t>
            </a:r>
            <a:r>
              <a:rPr lang="zh-CN" altLang="zh-CN" sz="2400" dirty="0"/>
              <a:t>）在网页上从有到无隐藏</a:t>
            </a:r>
            <a:r>
              <a:rPr lang="en-US" altLang="zh-CN" sz="2400" dirty="0"/>
              <a:t>DOM</a:t>
            </a:r>
            <a:r>
              <a:rPr lang="zh-CN" altLang="zh-CN" sz="2400" dirty="0"/>
              <a:t>元素的阶段，本书把这个阶段称作隐藏过渡阶段。</a:t>
            </a: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153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CN" b="1" dirty="0">
                <a:effectLst/>
              </a:rPr>
              <a:t>6.1  CSS过</a:t>
            </a:r>
            <a:r>
              <a:rPr lang="zh-CN" altLang="zh-CN" b="1" dirty="0" smtClean="0">
                <a:effectLst/>
              </a:rPr>
              <a:t>渡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2107207"/>
              </p:ext>
            </p:extLst>
          </p:nvPr>
        </p:nvGraphicFramePr>
        <p:xfrm>
          <a:off x="395536" y="2708920"/>
          <a:ext cx="8064896" cy="2991992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604315"/>
                <a:gridCol w="6460581"/>
              </a:tblGrid>
              <a:tr h="430280">
                <a:tc>
                  <a:txBody>
                    <a:bodyPr/>
                    <a:lstStyle/>
                    <a:p>
                      <a:pPr indent="20955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CSS</a:t>
                      </a:r>
                      <a:r>
                        <a:rPr lang="zh-CN" sz="1400" dirty="0">
                          <a:effectLst/>
                        </a:rPr>
                        <a:t>过渡样式类型</a:t>
                      </a:r>
                      <a:endParaRPr lang="zh-CN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71755" marR="71755" marT="0" marB="0" anchor="ctr"/>
                </a:tc>
                <a:tc>
                  <a:txBody>
                    <a:bodyPr/>
                    <a:lstStyle/>
                    <a:p>
                      <a:pPr indent="131445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400">
                          <a:effectLst/>
                        </a:rPr>
                        <a:t>说明</a:t>
                      </a:r>
                      <a:endParaRPr lang="zh-CN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71755" marR="71755" marT="0" marB="0" anchor="ctr"/>
                </a:tc>
              </a:tr>
              <a:tr h="426952">
                <a:tc>
                  <a:txBody>
                    <a:bodyPr/>
                    <a:lstStyle/>
                    <a:p>
                      <a:pPr indent="107950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v-enter-from</a:t>
                      </a:r>
                      <a:endParaRPr lang="zh-CN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1755" marR="71755" marT="0" marB="0" anchor="ctr"/>
                </a:tc>
                <a:tc>
                  <a:txBody>
                    <a:bodyPr/>
                    <a:lstStyle/>
                    <a:p>
                      <a:pPr indent="107950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400" dirty="0">
                          <a:effectLst/>
                        </a:rPr>
                        <a:t>指定</a:t>
                      </a:r>
                      <a:r>
                        <a:rPr lang="en-US" sz="1400" dirty="0">
                          <a:effectLst/>
                        </a:rPr>
                        <a:t>DOM</a:t>
                      </a:r>
                      <a:r>
                        <a:rPr lang="zh-CN" sz="1400" dirty="0">
                          <a:effectLst/>
                        </a:rPr>
                        <a:t>元素在显示过渡阶段开始时的样式。</a:t>
                      </a:r>
                      <a:endParaRPr lang="zh-CN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1755" marR="71755" marT="0" marB="0" anchor="ctr"/>
                </a:tc>
              </a:tr>
              <a:tr h="426952">
                <a:tc>
                  <a:txBody>
                    <a:bodyPr/>
                    <a:lstStyle/>
                    <a:p>
                      <a:pPr indent="107950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v-enter-active</a:t>
                      </a:r>
                      <a:endParaRPr lang="zh-CN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1755" marR="71755" marT="0" marB="0" anchor="ctr"/>
                </a:tc>
                <a:tc>
                  <a:txBody>
                    <a:bodyPr/>
                    <a:lstStyle/>
                    <a:p>
                      <a:pPr indent="107950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400" dirty="0">
                          <a:effectLst/>
                        </a:rPr>
                        <a:t>指定</a:t>
                      </a:r>
                      <a:r>
                        <a:rPr lang="en-US" sz="1400" dirty="0">
                          <a:effectLst/>
                        </a:rPr>
                        <a:t>DOM</a:t>
                      </a:r>
                      <a:r>
                        <a:rPr lang="zh-CN" sz="1400" dirty="0">
                          <a:effectLst/>
                        </a:rPr>
                        <a:t>元素在显示过渡阶段的过渡效果，包括过渡时间和过渡速度等。</a:t>
                      </a:r>
                      <a:endParaRPr lang="zh-CN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1755" marR="71755" marT="0" marB="0" anchor="ctr"/>
                </a:tc>
              </a:tr>
              <a:tr h="426952">
                <a:tc>
                  <a:txBody>
                    <a:bodyPr/>
                    <a:lstStyle/>
                    <a:p>
                      <a:pPr indent="107950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v-enter-to</a:t>
                      </a:r>
                      <a:endParaRPr lang="zh-CN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1755" marR="71755" marT="0" marB="0" anchor="ctr"/>
                </a:tc>
                <a:tc>
                  <a:txBody>
                    <a:bodyPr/>
                    <a:lstStyle/>
                    <a:p>
                      <a:pPr indent="107950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400" dirty="0">
                          <a:effectLst/>
                        </a:rPr>
                        <a:t>指定</a:t>
                      </a:r>
                      <a:r>
                        <a:rPr lang="en-US" sz="1400" dirty="0">
                          <a:effectLst/>
                        </a:rPr>
                        <a:t>DOM</a:t>
                      </a:r>
                      <a:r>
                        <a:rPr lang="zh-CN" sz="1400" dirty="0">
                          <a:effectLst/>
                        </a:rPr>
                        <a:t>元素在显示过渡阶段结束时的样式。</a:t>
                      </a:r>
                      <a:endParaRPr lang="zh-CN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1755" marR="71755" marT="0" marB="0" anchor="ctr"/>
                </a:tc>
              </a:tr>
              <a:tr h="426952">
                <a:tc>
                  <a:txBody>
                    <a:bodyPr/>
                    <a:lstStyle/>
                    <a:p>
                      <a:pPr indent="107950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v-leave-from</a:t>
                      </a:r>
                      <a:endParaRPr lang="zh-CN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1755" marR="71755" marT="0" marB="0" anchor="ctr"/>
                </a:tc>
                <a:tc>
                  <a:txBody>
                    <a:bodyPr/>
                    <a:lstStyle/>
                    <a:p>
                      <a:pPr indent="107950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400" dirty="0">
                          <a:effectLst/>
                        </a:rPr>
                        <a:t>指定</a:t>
                      </a:r>
                      <a:r>
                        <a:rPr lang="en-US" sz="1400" dirty="0">
                          <a:effectLst/>
                        </a:rPr>
                        <a:t>DOM</a:t>
                      </a:r>
                      <a:r>
                        <a:rPr lang="zh-CN" sz="1400" dirty="0">
                          <a:effectLst/>
                        </a:rPr>
                        <a:t>元素在隐藏过渡阶段开始时的样式。</a:t>
                      </a:r>
                      <a:endParaRPr lang="zh-CN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1755" marR="71755" marT="0" marB="0" anchor="ctr"/>
                </a:tc>
              </a:tr>
              <a:tr h="426952">
                <a:tc>
                  <a:txBody>
                    <a:bodyPr/>
                    <a:lstStyle/>
                    <a:p>
                      <a:pPr indent="107950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v-leave-active</a:t>
                      </a:r>
                      <a:endParaRPr lang="zh-CN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1755" marR="71755" marT="0" marB="0" anchor="ctr"/>
                </a:tc>
                <a:tc>
                  <a:txBody>
                    <a:bodyPr/>
                    <a:lstStyle/>
                    <a:p>
                      <a:pPr indent="107950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400" dirty="0">
                          <a:effectLst/>
                        </a:rPr>
                        <a:t>指定</a:t>
                      </a:r>
                      <a:r>
                        <a:rPr lang="en-US" sz="1400" dirty="0">
                          <a:effectLst/>
                        </a:rPr>
                        <a:t>DOM</a:t>
                      </a:r>
                      <a:r>
                        <a:rPr lang="zh-CN" sz="1400" dirty="0">
                          <a:effectLst/>
                        </a:rPr>
                        <a:t>元素在隐藏过渡阶段的过渡效果，包括过渡时间和过渡速度等。</a:t>
                      </a:r>
                      <a:endParaRPr lang="zh-CN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1755" marR="71755" marT="0" marB="0" anchor="ctr"/>
                </a:tc>
              </a:tr>
              <a:tr h="426952">
                <a:tc>
                  <a:txBody>
                    <a:bodyPr/>
                    <a:lstStyle/>
                    <a:p>
                      <a:pPr indent="107950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v-leave-to</a:t>
                      </a:r>
                      <a:endParaRPr lang="zh-CN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1755" marR="71755" marT="0" marB="0" anchor="ctr"/>
                </a:tc>
                <a:tc>
                  <a:txBody>
                    <a:bodyPr/>
                    <a:lstStyle/>
                    <a:p>
                      <a:pPr indent="107950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400" dirty="0">
                          <a:effectLst/>
                        </a:rPr>
                        <a:t>指定</a:t>
                      </a:r>
                      <a:r>
                        <a:rPr lang="en-US" sz="1400" dirty="0">
                          <a:effectLst/>
                        </a:rPr>
                        <a:t>DOM</a:t>
                      </a:r>
                      <a:r>
                        <a:rPr lang="zh-CN" sz="1400" dirty="0">
                          <a:effectLst/>
                        </a:rPr>
                        <a:t>元素在隐藏过渡阶段结束时的样式。</a:t>
                      </a:r>
                      <a:endParaRPr lang="zh-CN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1755" marR="71755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19672" y="2057457"/>
            <a:ext cx="61321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317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marL="0" marR="0" lvl="0" indent="1317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默认情况下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&lt;transition&gt;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组件使用的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CSS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过渡样式类型</a:t>
            </a:r>
            <a:endParaRPr kumimoji="0" lang="zh-CN" alt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2825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b="1" dirty="0">
                <a:effectLst/>
              </a:rPr>
              <a:t>6.1  CSS过渡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1400" dirty="0" smtClean="0">
                <a:latin typeface="+mn-ea"/>
              </a:rPr>
              <a:t>   &lt;</a:t>
            </a:r>
            <a:r>
              <a:rPr lang="en-US" altLang="zh-CN" sz="1400" dirty="0">
                <a:latin typeface="+mn-ea"/>
              </a:rPr>
              <a:t>style&gt;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.redbox {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  width: 100px;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  height: 100px;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  background-color: red;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}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 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/* </a:t>
            </a:r>
            <a:r>
              <a:rPr lang="zh-CN" altLang="zh-CN" sz="1400" dirty="0">
                <a:latin typeface="+mn-ea"/>
              </a:rPr>
              <a:t>默认的过渡样式类型</a:t>
            </a:r>
            <a:r>
              <a:rPr lang="en-US" altLang="zh-CN" sz="1400" dirty="0">
                <a:latin typeface="+mn-ea"/>
              </a:rPr>
              <a:t> */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.v-enter-from </a:t>
            </a:r>
            <a:r>
              <a:rPr lang="en-US" altLang="zh-CN" sz="1400" dirty="0" smtClean="0">
                <a:latin typeface="+mn-ea"/>
              </a:rPr>
              <a:t>{     </a:t>
            </a:r>
            <a:r>
              <a:rPr lang="en-US" altLang="zh-CN" sz="1400" dirty="0">
                <a:latin typeface="+mn-ea"/>
              </a:rPr>
              <a:t>opacity: 0</a:t>
            </a:r>
            <a:r>
              <a:rPr lang="en-US" altLang="zh-CN" sz="1400" dirty="0" smtClean="0">
                <a:latin typeface="+mn-ea"/>
              </a:rPr>
              <a:t>;     </a:t>
            </a:r>
            <a:r>
              <a:rPr lang="en-US" altLang="zh-CN" sz="1400" dirty="0">
                <a:latin typeface="+mn-ea"/>
              </a:rPr>
              <a:t>}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.v-enter-active </a:t>
            </a:r>
            <a:r>
              <a:rPr lang="en-US" altLang="zh-CN" sz="1400" dirty="0" smtClean="0">
                <a:latin typeface="+mn-ea"/>
              </a:rPr>
              <a:t>{     </a:t>
            </a:r>
            <a:r>
              <a:rPr lang="en-US" altLang="zh-CN" sz="1400" dirty="0">
                <a:latin typeface="+mn-ea"/>
              </a:rPr>
              <a:t>transition: 3s linear</a:t>
            </a:r>
            <a:r>
              <a:rPr lang="en-US" altLang="zh-CN" sz="1400" dirty="0" smtClean="0">
                <a:latin typeface="+mn-ea"/>
              </a:rPr>
              <a:t>;     </a:t>
            </a:r>
            <a:r>
              <a:rPr lang="en-US" altLang="zh-CN" sz="1400" dirty="0">
                <a:latin typeface="+mn-ea"/>
              </a:rPr>
              <a:t>}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.v-enter-to </a:t>
            </a:r>
            <a:r>
              <a:rPr lang="en-US" altLang="zh-CN" sz="1400" dirty="0" smtClean="0">
                <a:latin typeface="+mn-ea"/>
              </a:rPr>
              <a:t>{     </a:t>
            </a:r>
            <a:r>
              <a:rPr lang="en-US" altLang="zh-CN" sz="1400" dirty="0">
                <a:latin typeface="+mn-ea"/>
              </a:rPr>
              <a:t>opacity: 1</a:t>
            </a:r>
            <a:r>
              <a:rPr lang="en-US" altLang="zh-CN" sz="1400" dirty="0" smtClean="0">
                <a:latin typeface="+mn-ea"/>
              </a:rPr>
              <a:t>;      </a:t>
            </a:r>
            <a:r>
              <a:rPr lang="en-US" altLang="zh-CN" sz="1400" dirty="0">
                <a:latin typeface="+mn-ea"/>
              </a:rPr>
              <a:t>}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 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.v-leave-from </a:t>
            </a:r>
            <a:r>
              <a:rPr lang="en-US" altLang="zh-CN" sz="1400" dirty="0" smtClean="0">
                <a:latin typeface="+mn-ea"/>
              </a:rPr>
              <a:t>{    </a:t>
            </a:r>
            <a:r>
              <a:rPr lang="en-US" altLang="zh-CN" sz="1400" dirty="0">
                <a:latin typeface="+mn-ea"/>
              </a:rPr>
              <a:t>opacity: 1</a:t>
            </a:r>
            <a:r>
              <a:rPr lang="en-US" altLang="zh-CN" sz="1400" dirty="0" smtClean="0">
                <a:latin typeface="+mn-ea"/>
              </a:rPr>
              <a:t>;    </a:t>
            </a:r>
            <a:r>
              <a:rPr lang="en-US" altLang="zh-CN" sz="1400" dirty="0">
                <a:latin typeface="+mn-ea"/>
              </a:rPr>
              <a:t>}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.v-leave-active </a:t>
            </a:r>
            <a:r>
              <a:rPr lang="en-US" altLang="zh-CN" sz="1400" dirty="0" smtClean="0">
                <a:latin typeface="+mn-ea"/>
              </a:rPr>
              <a:t>{      </a:t>
            </a:r>
            <a:r>
              <a:rPr lang="en-US" altLang="zh-CN" sz="1400" dirty="0">
                <a:latin typeface="+mn-ea"/>
              </a:rPr>
              <a:t>transition: 5s linear</a:t>
            </a:r>
            <a:r>
              <a:rPr lang="en-US" altLang="zh-CN" sz="1400" dirty="0" smtClean="0">
                <a:latin typeface="+mn-ea"/>
              </a:rPr>
              <a:t>;     </a:t>
            </a:r>
            <a:r>
              <a:rPr lang="en-US" altLang="zh-CN" sz="1400" dirty="0">
                <a:latin typeface="+mn-ea"/>
              </a:rPr>
              <a:t>}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.v-leave-to </a:t>
            </a:r>
            <a:r>
              <a:rPr lang="en-US" altLang="zh-CN" sz="1400" dirty="0" smtClean="0">
                <a:latin typeface="+mn-ea"/>
              </a:rPr>
              <a:t>{    </a:t>
            </a:r>
            <a:r>
              <a:rPr lang="en-US" altLang="zh-CN" sz="1400" dirty="0">
                <a:latin typeface="+mn-ea"/>
              </a:rPr>
              <a:t>opacity: 0</a:t>
            </a:r>
            <a:r>
              <a:rPr lang="en-US" altLang="zh-CN" sz="1400" dirty="0" smtClean="0">
                <a:latin typeface="+mn-ea"/>
              </a:rPr>
              <a:t>;      </a:t>
            </a:r>
            <a:r>
              <a:rPr lang="en-US" altLang="zh-CN" sz="1400" dirty="0">
                <a:latin typeface="+mn-ea"/>
              </a:rPr>
              <a:t>}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&lt;/style</a:t>
            </a:r>
            <a:r>
              <a:rPr lang="en-US" altLang="zh-CN" sz="1400" dirty="0" smtClean="0">
                <a:latin typeface="+mn-ea"/>
              </a:rPr>
              <a:t>&gt;</a:t>
            </a:r>
            <a:endParaRPr lang="zh-CN" altLang="zh-CN" sz="1400" dirty="0">
              <a:latin typeface="+mn-ea"/>
            </a:endParaRPr>
          </a:p>
        </p:txBody>
      </p:sp>
      <p:pic>
        <p:nvPicPr>
          <p:cNvPr id="4" name="图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204864"/>
            <a:ext cx="4800600" cy="12890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7430762" y="1628800"/>
            <a:ext cx="133882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/>
              <a:t>basic</a:t>
            </a:r>
            <a:r>
              <a:rPr lang="zh-CN" altLang="zh-CN" dirty="0" smtClean="0"/>
              <a:t>.html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144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b="1" dirty="0">
                <a:effectLst/>
              </a:rPr>
              <a:t>6.1  CSS过渡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zh-CN" dirty="0" smtClean="0">
                <a:latin typeface="+mn-ea"/>
              </a:rPr>
              <a:t>    &lt;</a:t>
            </a:r>
            <a:r>
              <a:rPr lang="en-US" altLang="zh-CN" dirty="0">
                <a:latin typeface="+mn-ea"/>
              </a:rPr>
              <a:t>div id="app"&gt;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&lt;button </a:t>
            </a:r>
            <a:r>
              <a:rPr lang="en-US" altLang="zh-CN" b="1" dirty="0">
                <a:latin typeface="+mn-ea"/>
              </a:rPr>
              <a:t>@click="isShow=!isShow"</a:t>
            </a:r>
            <a:r>
              <a:rPr lang="en-US" altLang="zh-CN" dirty="0">
                <a:latin typeface="+mn-ea"/>
              </a:rPr>
              <a:t>&gt;</a:t>
            </a:r>
            <a:r>
              <a:rPr lang="zh-CN" altLang="zh-CN" dirty="0">
                <a:latin typeface="+mn-ea"/>
              </a:rPr>
              <a:t>显示</a:t>
            </a:r>
            <a:r>
              <a:rPr lang="en-US" altLang="zh-CN" dirty="0">
                <a:latin typeface="+mn-ea"/>
              </a:rPr>
              <a:t>/</a:t>
            </a:r>
            <a:r>
              <a:rPr lang="zh-CN" altLang="zh-CN" dirty="0">
                <a:latin typeface="+mn-ea"/>
              </a:rPr>
              <a:t>隐藏</a:t>
            </a:r>
            <a:r>
              <a:rPr lang="en-US" altLang="zh-CN" dirty="0">
                <a:latin typeface="+mn-ea"/>
              </a:rPr>
              <a:t>&lt;/button&gt;     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&lt;hr/&gt;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</a:t>
            </a:r>
            <a:r>
              <a:rPr lang="en-US" altLang="zh-CN" b="1" dirty="0">
                <a:latin typeface="+mn-ea"/>
              </a:rPr>
              <a:t>&lt;transition&gt;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b="1" dirty="0">
                <a:latin typeface="+mn-ea"/>
              </a:rPr>
              <a:t>        &lt;div class="redbox" v-show="isShow"&gt;&lt;/div&gt;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b="1" dirty="0">
                <a:latin typeface="+mn-ea"/>
              </a:rPr>
              <a:t>      &lt;/transition&gt;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&lt;/div&gt;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 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&lt;script&gt;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const vm = Vue.createApp({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data() {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  return {isShow: true}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}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}).mount('#app')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&lt;/script&gt;</a:t>
            </a:r>
            <a:endParaRPr lang="zh-CN" altLang="en-US" dirty="0">
              <a:latin typeface="+mn-ea"/>
            </a:endParaRPr>
          </a:p>
        </p:txBody>
      </p:sp>
      <p:pic>
        <p:nvPicPr>
          <p:cNvPr id="4" name="图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581128"/>
            <a:ext cx="3695700" cy="18097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7668344" y="2420888"/>
            <a:ext cx="133882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/>
              <a:t>basic</a:t>
            </a:r>
            <a:r>
              <a:rPr lang="zh-CN" altLang="zh-CN" dirty="0" smtClean="0"/>
              <a:t>.html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60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600" dirty="0">
                <a:effectLst/>
              </a:rPr>
              <a:t>6.1.1  </a:t>
            </a:r>
            <a:r>
              <a:rPr lang="zh-CN" altLang="zh-CN" sz="3600" dirty="0">
                <a:effectLst/>
              </a:rPr>
              <a:t>为</a:t>
            </a:r>
            <a:r>
              <a:rPr lang="en-US" altLang="zh-CN" sz="3600" dirty="0">
                <a:effectLst/>
              </a:rPr>
              <a:t>&lt;transition&gt;</a:t>
            </a:r>
            <a:r>
              <a:rPr lang="zh-CN" altLang="zh-CN" sz="3600" dirty="0">
                <a:effectLst/>
              </a:rPr>
              <a:t>组件设定名字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zh-CN" dirty="0">
                <a:latin typeface="+mn-ea"/>
              </a:rPr>
              <a:t> </a:t>
            </a:r>
            <a:r>
              <a:rPr lang="en-US" altLang="zh-CN" dirty="0" smtClean="0">
                <a:latin typeface="+mn-ea"/>
              </a:rPr>
              <a:t>   &lt;</a:t>
            </a:r>
            <a:r>
              <a:rPr lang="en-US" altLang="zh-CN" dirty="0">
                <a:latin typeface="+mn-ea"/>
              </a:rPr>
              <a:t>style&gt;</a:t>
            </a: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.special-enter-from {……}</a:t>
            </a: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.special-enter-active {……}</a:t>
            </a: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.special-enter-to {……}</a:t>
            </a: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.special-leave-from {……}</a:t>
            </a: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.special-leave-active {……}</a:t>
            </a: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.special-leave-to {……}</a:t>
            </a: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&lt;/style&gt;</a:t>
            </a:r>
          </a:p>
          <a:p>
            <a:pPr marL="0" indent="0">
              <a:buNone/>
            </a:pPr>
            <a:endParaRPr lang="en-US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 smtClean="0">
                <a:latin typeface="+mn-ea"/>
              </a:rPr>
              <a:t>    </a:t>
            </a:r>
            <a:r>
              <a:rPr lang="en-US" altLang="zh-CN" dirty="0">
                <a:latin typeface="+mn-ea"/>
              </a:rPr>
              <a:t>&lt;div id="app"&gt;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&lt;button @click="isShow=!isShow"&gt;</a:t>
            </a:r>
            <a:r>
              <a:rPr lang="zh-CN" altLang="zh-CN" dirty="0">
                <a:latin typeface="+mn-ea"/>
              </a:rPr>
              <a:t>显示</a:t>
            </a:r>
            <a:r>
              <a:rPr lang="en-US" altLang="zh-CN" dirty="0">
                <a:latin typeface="+mn-ea"/>
              </a:rPr>
              <a:t>/</a:t>
            </a:r>
            <a:r>
              <a:rPr lang="zh-CN" altLang="zh-CN" dirty="0">
                <a:latin typeface="+mn-ea"/>
              </a:rPr>
              <a:t>隐藏</a:t>
            </a:r>
            <a:r>
              <a:rPr lang="en-US" altLang="zh-CN" dirty="0">
                <a:latin typeface="+mn-ea"/>
              </a:rPr>
              <a:t>&lt;/button&gt; 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&lt;hr/&gt;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&lt;transition name="special" 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&lt;div class="redbox" v-if="isShow"&gt;&lt;/div&gt;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&lt;/transition&gt;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</a:t>
            </a:r>
            <a:r>
              <a:rPr lang="en-US" altLang="zh-CN" dirty="0" smtClean="0">
                <a:latin typeface="+mn-ea"/>
              </a:rPr>
              <a:t>   </a:t>
            </a:r>
            <a:r>
              <a:rPr lang="en-US" altLang="zh-CN" dirty="0">
                <a:latin typeface="+mn-ea"/>
              </a:rPr>
              <a:t>&lt;/div&gt;</a:t>
            </a:r>
            <a:endParaRPr lang="zh-CN" altLang="en-US" dirty="0"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444208" y="1700808"/>
            <a:ext cx="156966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/>
              <a:t>special</a:t>
            </a:r>
            <a:r>
              <a:rPr lang="zh-CN" altLang="zh-CN" dirty="0" smtClean="0"/>
              <a:t>.html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4727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/>
              <a:t>6.1.2  </a:t>
            </a:r>
            <a:r>
              <a:rPr lang="zh-CN" altLang="en-US" sz="2800" dirty="0" smtClean="0"/>
              <a:t>为</a:t>
            </a:r>
            <a:r>
              <a:rPr lang="en-US" altLang="zh-CN" sz="2800" dirty="0"/>
              <a:t>&lt;transition&gt;</a:t>
            </a:r>
            <a:r>
              <a:rPr lang="zh-CN" altLang="en-US" sz="2800" dirty="0"/>
              <a:t>组件显式指定过渡样式类型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700808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zh-CN" dirty="0" smtClean="0">
                <a:latin typeface="+mn-ea"/>
              </a:rPr>
              <a:t>    &lt;</a:t>
            </a:r>
            <a:r>
              <a:rPr lang="en-US" altLang="zh-CN" dirty="0">
                <a:latin typeface="+mn-ea"/>
              </a:rPr>
              <a:t>div id="app"&gt;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&lt;button @click="isShow=!isShow"&gt;</a:t>
            </a:r>
            <a:r>
              <a:rPr lang="zh-CN" altLang="zh-CN" dirty="0">
                <a:latin typeface="+mn-ea"/>
              </a:rPr>
              <a:t>显示</a:t>
            </a:r>
            <a:r>
              <a:rPr lang="en-US" altLang="zh-CN" dirty="0">
                <a:latin typeface="+mn-ea"/>
              </a:rPr>
              <a:t>/</a:t>
            </a:r>
            <a:r>
              <a:rPr lang="zh-CN" altLang="zh-CN" dirty="0">
                <a:latin typeface="+mn-ea"/>
              </a:rPr>
              <a:t>隐藏</a:t>
            </a:r>
            <a:r>
              <a:rPr lang="en-US" altLang="zh-CN" dirty="0">
                <a:latin typeface="+mn-ea"/>
              </a:rPr>
              <a:t>&lt;/button&gt; 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&lt;hr/&gt;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&lt;transition  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b="1" dirty="0">
                <a:latin typeface="+mn-ea"/>
              </a:rPr>
              <a:t>        enter-from-class="special-enter-from"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b="1" dirty="0">
                <a:latin typeface="+mn-ea"/>
              </a:rPr>
              <a:t>        enter-active-class="special-enter-active"   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b="1" dirty="0">
                <a:latin typeface="+mn-ea"/>
              </a:rPr>
              <a:t>        enter-to-class="special-enter-to"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b="1" dirty="0">
                <a:latin typeface="+mn-ea"/>
              </a:rPr>
              <a:t>        leave-from-class="special-leave-from" 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b="1" dirty="0">
                <a:latin typeface="+mn-ea"/>
              </a:rPr>
              <a:t>        leave-active-class="special-leave-active" 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b="1" dirty="0">
                <a:latin typeface="+mn-ea"/>
              </a:rPr>
              <a:t>        leave-to-class="special-leave-to" 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 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&lt;div class="redbox" v-if="isShow"&gt;&lt;/div&gt;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&lt;/transition&gt;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&lt;/div&gt;</a:t>
            </a:r>
            <a:endParaRPr lang="zh-CN" altLang="en-US" dirty="0"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631577" y="1556792"/>
            <a:ext cx="214674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/>
              <a:t>specialclass</a:t>
            </a:r>
            <a:r>
              <a:rPr lang="zh-CN" altLang="zh-CN" dirty="0" smtClean="0"/>
              <a:t>.html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9400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4000" b="1" dirty="0" smtClean="0">
                <a:effectLst/>
              </a:rPr>
              <a:t/>
            </a:r>
            <a:br>
              <a:rPr lang="en-US" altLang="zh-CN" sz="4000" b="1" dirty="0" smtClean="0">
                <a:effectLst/>
              </a:rPr>
            </a:br>
            <a:r>
              <a:rPr lang="en-US" altLang="zh-CN" sz="4000" b="1" dirty="0" smtClean="0">
                <a:effectLst/>
              </a:rPr>
              <a:t>6.1.3  </a:t>
            </a:r>
            <a:r>
              <a:rPr lang="zh-CN" altLang="zh-CN" sz="4000" b="1" dirty="0">
                <a:effectLst/>
              </a:rPr>
              <a:t>使用钩子函数和</a:t>
            </a:r>
            <a:r>
              <a:rPr lang="en-US" altLang="zh-CN" sz="4000" b="1" dirty="0">
                <a:effectLst/>
              </a:rPr>
              <a:t>Velocity</a:t>
            </a:r>
            <a:r>
              <a:rPr lang="zh-CN" altLang="zh-CN" sz="4000" b="1" dirty="0">
                <a:effectLst/>
              </a:rPr>
              <a:t>函数库</a:t>
            </a:r>
            <a:r>
              <a:rPr lang="zh-CN" altLang="zh-CN" b="1" dirty="0">
                <a:effectLst/>
              </a:rPr>
              <a:t/>
            </a:r>
            <a:br>
              <a:rPr lang="zh-CN" altLang="zh-CN" b="1" dirty="0">
                <a:effectLst/>
              </a:rPr>
            </a:b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3625182"/>
              </p:ext>
            </p:extLst>
          </p:nvPr>
        </p:nvGraphicFramePr>
        <p:xfrm>
          <a:off x="827584" y="1988840"/>
          <a:ext cx="7488832" cy="3744419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015716"/>
                <a:gridCol w="5473116"/>
              </a:tblGrid>
              <a:tr h="762341">
                <a:tc>
                  <a:txBody>
                    <a:bodyPr/>
                    <a:lstStyle/>
                    <a:p>
                      <a:pPr indent="20955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600">
                          <a:effectLst/>
                        </a:rPr>
                        <a:t>指定过渡钩子函数的</a:t>
                      </a:r>
                      <a:r>
                        <a:rPr lang="en-US" sz="1600">
                          <a:effectLst/>
                        </a:rPr>
                        <a:t>v-on</a:t>
                      </a:r>
                      <a:r>
                        <a:rPr lang="zh-CN" sz="1600">
                          <a:effectLst/>
                        </a:rPr>
                        <a:t>指令参数</a:t>
                      </a:r>
                      <a:endParaRPr lang="zh-CN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71755" marR="71755" marT="0" marB="0" anchor="ctr"/>
                </a:tc>
                <a:tc>
                  <a:txBody>
                    <a:bodyPr/>
                    <a:lstStyle/>
                    <a:p>
                      <a:pPr indent="131445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600" dirty="0">
                          <a:effectLst/>
                        </a:rPr>
                        <a:t>钩子函数的调用时机</a:t>
                      </a:r>
                      <a:endParaRPr lang="zh-CN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黑体"/>
                      </a:endParaRPr>
                    </a:p>
                  </a:txBody>
                  <a:tcPr marL="71755" marR="71755" marT="0" marB="0" anchor="ctr"/>
                </a:tc>
              </a:tr>
              <a:tr h="356224">
                <a:tc>
                  <a:txBody>
                    <a:bodyPr/>
                    <a:lstStyle/>
                    <a:p>
                      <a:pPr indent="107950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before-enter</a:t>
                      </a:r>
                      <a:endParaRPr lang="zh-CN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1755" marR="71755" marT="0" marB="0" anchor="ctr"/>
                </a:tc>
                <a:tc>
                  <a:txBody>
                    <a:bodyPr/>
                    <a:lstStyle/>
                    <a:p>
                      <a:pPr indent="107950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600">
                          <a:effectLst/>
                        </a:rPr>
                        <a:t>显示过渡阶段开始时调用。</a:t>
                      </a:r>
                      <a:endParaRPr lang="zh-CN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1755" marR="71755" marT="0" marB="0" anchor="ctr"/>
                </a:tc>
              </a:tr>
              <a:tr h="356224">
                <a:tc>
                  <a:txBody>
                    <a:bodyPr/>
                    <a:lstStyle/>
                    <a:p>
                      <a:pPr indent="107950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enter</a:t>
                      </a:r>
                      <a:endParaRPr lang="zh-CN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1755" marR="71755" marT="0" marB="0" anchor="ctr"/>
                </a:tc>
                <a:tc>
                  <a:txBody>
                    <a:bodyPr/>
                    <a:lstStyle/>
                    <a:p>
                      <a:pPr indent="107950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600">
                          <a:effectLst/>
                        </a:rPr>
                        <a:t>显示过渡阶段过程中调用。</a:t>
                      </a:r>
                      <a:endParaRPr lang="zh-CN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1755" marR="71755" marT="0" marB="0" anchor="ctr"/>
                </a:tc>
              </a:tr>
              <a:tr h="356224">
                <a:tc>
                  <a:txBody>
                    <a:bodyPr/>
                    <a:lstStyle/>
                    <a:p>
                      <a:pPr indent="107950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after-enter</a:t>
                      </a:r>
                      <a:endParaRPr lang="zh-CN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1755" marR="71755" marT="0" marB="0" anchor="ctr"/>
                </a:tc>
                <a:tc>
                  <a:txBody>
                    <a:bodyPr/>
                    <a:lstStyle/>
                    <a:p>
                      <a:pPr indent="107950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600">
                          <a:effectLst/>
                        </a:rPr>
                        <a:t>显示过渡阶段结束时调用。</a:t>
                      </a:r>
                      <a:endParaRPr lang="zh-CN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1755" marR="71755" marT="0" marB="0" anchor="ctr"/>
                </a:tc>
              </a:tr>
              <a:tr h="422367">
                <a:tc>
                  <a:txBody>
                    <a:bodyPr/>
                    <a:lstStyle/>
                    <a:p>
                      <a:pPr indent="107950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enter-cancelled</a:t>
                      </a:r>
                      <a:endParaRPr lang="zh-CN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1755" marR="71755" marT="0" marB="0" anchor="ctr"/>
                </a:tc>
                <a:tc>
                  <a:txBody>
                    <a:bodyPr/>
                    <a:lstStyle/>
                    <a:p>
                      <a:pPr indent="107950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600">
                          <a:effectLst/>
                        </a:rPr>
                        <a:t>显示过渡阶段取消时调用。</a:t>
                      </a:r>
                      <a:endParaRPr lang="zh-CN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1755" marR="71755" marT="0" marB="0" anchor="ctr"/>
                </a:tc>
              </a:tr>
              <a:tr h="356224">
                <a:tc>
                  <a:txBody>
                    <a:bodyPr/>
                    <a:lstStyle/>
                    <a:p>
                      <a:pPr indent="107950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before-leave</a:t>
                      </a:r>
                      <a:endParaRPr lang="zh-CN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1755" marR="71755" marT="0" marB="0" anchor="ctr"/>
                </a:tc>
                <a:tc>
                  <a:txBody>
                    <a:bodyPr/>
                    <a:lstStyle/>
                    <a:p>
                      <a:pPr indent="107950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600">
                          <a:effectLst/>
                        </a:rPr>
                        <a:t>隐藏过渡阶段开始时调用。</a:t>
                      </a:r>
                      <a:endParaRPr lang="zh-CN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1755" marR="71755" marT="0" marB="0" anchor="ctr"/>
                </a:tc>
              </a:tr>
              <a:tr h="356224">
                <a:tc>
                  <a:txBody>
                    <a:bodyPr/>
                    <a:lstStyle/>
                    <a:p>
                      <a:pPr indent="107950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leave</a:t>
                      </a:r>
                      <a:endParaRPr lang="zh-CN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1755" marR="71755" marT="0" marB="0" anchor="ctr"/>
                </a:tc>
                <a:tc>
                  <a:txBody>
                    <a:bodyPr/>
                    <a:lstStyle/>
                    <a:p>
                      <a:pPr indent="107950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600">
                          <a:effectLst/>
                        </a:rPr>
                        <a:t>隐藏过渡阶段过程中调用。</a:t>
                      </a:r>
                      <a:endParaRPr lang="zh-CN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1755" marR="71755" marT="0" marB="0" anchor="ctr"/>
                </a:tc>
              </a:tr>
              <a:tr h="356224">
                <a:tc>
                  <a:txBody>
                    <a:bodyPr/>
                    <a:lstStyle/>
                    <a:p>
                      <a:pPr indent="107950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after-leave</a:t>
                      </a:r>
                      <a:endParaRPr lang="zh-CN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1755" marR="71755" marT="0" marB="0" anchor="ctr"/>
                </a:tc>
                <a:tc>
                  <a:txBody>
                    <a:bodyPr/>
                    <a:lstStyle/>
                    <a:p>
                      <a:pPr indent="107950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600">
                          <a:effectLst/>
                        </a:rPr>
                        <a:t>隐藏过渡阶段结束时调用。</a:t>
                      </a:r>
                      <a:endParaRPr lang="zh-CN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1755" marR="71755" marT="0" marB="0" anchor="ctr"/>
                </a:tc>
              </a:tr>
              <a:tr h="422367">
                <a:tc>
                  <a:txBody>
                    <a:bodyPr/>
                    <a:lstStyle/>
                    <a:p>
                      <a:pPr indent="107950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leave-cancelled</a:t>
                      </a:r>
                      <a:endParaRPr lang="zh-CN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1755" marR="71755" marT="0" marB="0" anchor="ctr"/>
                </a:tc>
                <a:tc>
                  <a:txBody>
                    <a:bodyPr/>
                    <a:lstStyle/>
                    <a:p>
                      <a:pPr indent="107950" algn="just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600" dirty="0">
                          <a:effectLst/>
                        </a:rPr>
                        <a:t>隐藏过渡阶段取消时调用。</a:t>
                      </a:r>
                      <a:endParaRPr lang="zh-CN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71755" marR="71755" marT="0" marB="0" anchor="ctr"/>
                </a:tc>
              </a:tr>
            </a:tbl>
          </a:graphicData>
        </a:graphic>
      </p:graphicFrame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6639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600" dirty="0"/>
              <a:t>6.1.3  </a:t>
            </a:r>
            <a:r>
              <a:rPr lang="zh-CN" altLang="en-US" sz="3600" dirty="0"/>
              <a:t>使用钩子函数和</a:t>
            </a:r>
            <a:r>
              <a:rPr lang="en-US" altLang="zh-CN" sz="3600" dirty="0"/>
              <a:t>Velocity</a:t>
            </a:r>
            <a:r>
              <a:rPr lang="zh-CN" altLang="en-US" sz="3600" dirty="0"/>
              <a:t>函数库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zh-CN" dirty="0" smtClean="0">
                <a:latin typeface="+mn-ea"/>
              </a:rPr>
              <a:t>    &lt;</a:t>
            </a:r>
            <a:r>
              <a:rPr lang="en-US" altLang="zh-CN" dirty="0">
                <a:latin typeface="+mn-ea"/>
              </a:rPr>
              <a:t>div id = "app"&gt; 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&lt;button @click="isShow=!isShow"&gt;</a:t>
            </a:r>
            <a:r>
              <a:rPr lang="zh-CN" altLang="zh-CN" dirty="0">
                <a:latin typeface="+mn-ea"/>
              </a:rPr>
              <a:t>显示</a:t>
            </a:r>
            <a:r>
              <a:rPr lang="en-US" altLang="zh-CN" dirty="0">
                <a:latin typeface="+mn-ea"/>
              </a:rPr>
              <a:t>/</a:t>
            </a:r>
            <a:r>
              <a:rPr lang="zh-CN" altLang="zh-CN" dirty="0">
                <a:latin typeface="+mn-ea"/>
              </a:rPr>
              <a:t>隐藏</a:t>
            </a:r>
            <a:r>
              <a:rPr lang="en-US" altLang="zh-CN" dirty="0">
                <a:latin typeface="+mn-ea"/>
              </a:rPr>
              <a:t>&lt;/button&gt; 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&lt;hr/&gt;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&lt;transition v-on:before-enter="beforeEnter"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             v-on:enter="enter"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             v-on:after-enter="afterEnter"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             v-on:enter-cancelled="enterCancelled"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 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             v-on:before-leave="beforeLeave"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             v-on:leave="leave"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             v-on:after-leave="afterLeave"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             v-on:leave-cancelled="leaveCancelled"  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 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 &lt;div class="redbox" v-if="isShow"&gt;&lt;/div&gt;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&lt;/transition&gt;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&lt;/div&gt;</a:t>
            </a:r>
            <a:endParaRPr lang="zh-CN" altLang="en-US" dirty="0"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020272" y="1556792"/>
            <a:ext cx="156966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/>
              <a:t>usehook</a:t>
            </a:r>
            <a:r>
              <a:rPr lang="zh-CN" altLang="zh-CN" dirty="0" smtClean="0"/>
              <a:t>.html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7539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600" dirty="0"/>
              <a:t>6.1.3  </a:t>
            </a:r>
            <a:r>
              <a:rPr lang="zh-CN" altLang="en-US" sz="3600" dirty="0"/>
              <a:t>使用钩子函数和</a:t>
            </a:r>
            <a:r>
              <a:rPr lang="en-US" altLang="zh-CN" sz="3600" dirty="0"/>
              <a:t>Velocity</a:t>
            </a:r>
            <a:r>
              <a:rPr lang="zh-CN" altLang="en-US" sz="3600" dirty="0"/>
              <a:t>函数库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1400" dirty="0" smtClean="0">
                <a:latin typeface="+mn-ea"/>
              </a:rPr>
              <a:t>    &lt;</a:t>
            </a:r>
            <a:r>
              <a:rPr lang="en-US" altLang="zh-CN" sz="1400" dirty="0">
                <a:latin typeface="+mn-ea"/>
              </a:rPr>
              <a:t>script type = "text/javascript"&gt;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const vm=Vue.createApp({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  data</a:t>
            </a:r>
            <a:r>
              <a:rPr lang="en-US" altLang="zh-CN" sz="1400" dirty="0" smtClean="0">
                <a:latin typeface="+mn-ea"/>
              </a:rPr>
              <a:t>(){   </a:t>
            </a:r>
            <a:r>
              <a:rPr lang="en-US" altLang="zh-CN" sz="1400" dirty="0">
                <a:latin typeface="+mn-ea"/>
              </a:rPr>
              <a:t>return {isShow: true</a:t>
            </a:r>
            <a:r>
              <a:rPr lang="en-US" altLang="zh-CN" sz="1400" dirty="0" smtClean="0">
                <a:latin typeface="+mn-ea"/>
              </a:rPr>
              <a:t>}     </a:t>
            </a:r>
            <a:r>
              <a:rPr lang="en-US" altLang="zh-CN" sz="1400" dirty="0">
                <a:latin typeface="+mn-ea"/>
              </a:rPr>
              <a:t>},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  methods: {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    beforeEnter(el) {  /* </a:t>
            </a:r>
            <a:r>
              <a:rPr lang="zh-CN" altLang="zh-CN" sz="1400" dirty="0">
                <a:latin typeface="+mn-ea"/>
              </a:rPr>
              <a:t>显示过渡阶段开始时调用</a:t>
            </a:r>
            <a:r>
              <a:rPr lang="en-US" altLang="zh-CN" sz="1400" dirty="0">
                <a:latin typeface="+mn-ea"/>
              </a:rPr>
              <a:t> */           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      console.log('beforeEnter')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      el.style.opacity=0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    },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    enter(el, done) { /* </a:t>
            </a:r>
            <a:r>
              <a:rPr lang="zh-CN" altLang="zh-CN" sz="1400" dirty="0">
                <a:latin typeface="+mn-ea"/>
              </a:rPr>
              <a:t>显示过渡阶段过程中调用</a:t>
            </a:r>
            <a:r>
              <a:rPr lang="en-US" altLang="zh-CN" sz="1400" dirty="0">
                <a:latin typeface="+mn-ea"/>
              </a:rPr>
              <a:t> */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       console.log('enter')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       //</a:t>
            </a:r>
            <a:r>
              <a:rPr lang="zh-CN" altLang="zh-CN" sz="1400" dirty="0">
                <a:latin typeface="+mn-ea"/>
              </a:rPr>
              <a:t>过渡时间为</a:t>
            </a:r>
            <a:r>
              <a:rPr lang="en-US" altLang="zh-CN" sz="1400" dirty="0">
                <a:latin typeface="+mn-ea"/>
              </a:rPr>
              <a:t>4</a:t>
            </a:r>
            <a:r>
              <a:rPr lang="zh-CN" altLang="zh-CN" sz="1400" dirty="0">
                <a:latin typeface="+mn-ea"/>
              </a:rPr>
              <a:t>秒</a:t>
            </a: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       Velocity(el, { opacity: 1}, { duration: 4000 })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       //</a:t>
            </a:r>
            <a:r>
              <a:rPr lang="zh-CN" altLang="zh-CN" sz="1400" dirty="0">
                <a:latin typeface="+mn-ea"/>
              </a:rPr>
              <a:t>指定过渡结束时回调</a:t>
            </a:r>
            <a:r>
              <a:rPr lang="en-US" altLang="zh-CN" sz="1400" dirty="0">
                <a:latin typeface="+mn-ea"/>
              </a:rPr>
              <a:t>done()</a:t>
            </a:r>
            <a:r>
              <a:rPr lang="zh-CN" altLang="zh-CN" sz="1400" dirty="0">
                <a:latin typeface="+mn-ea"/>
              </a:rPr>
              <a:t>函数</a:t>
            </a: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       Velocity(el, { complete: done })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    },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    afterEnter(el) {   /* </a:t>
            </a:r>
            <a:r>
              <a:rPr lang="zh-CN" altLang="zh-CN" sz="1400" dirty="0">
                <a:latin typeface="+mn-ea"/>
              </a:rPr>
              <a:t>显示过渡阶段结束时调用</a:t>
            </a:r>
            <a:r>
              <a:rPr lang="en-US" altLang="zh-CN" sz="1400" dirty="0">
                <a:latin typeface="+mn-ea"/>
              </a:rPr>
              <a:t> </a:t>
            </a:r>
            <a:r>
              <a:rPr lang="en-US" altLang="zh-CN" sz="1400" dirty="0" smtClean="0">
                <a:latin typeface="+mn-ea"/>
              </a:rPr>
              <a:t>*/        </a:t>
            </a:r>
            <a:r>
              <a:rPr lang="en-US" altLang="zh-CN" sz="1400" dirty="0">
                <a:latin typeface="+mn-ea"/>
              </a:rPr>
              <a:t>console.log('afterEnter</a:t>
            </a:r>
            <a:r>
              <a:rPr lang="en-US" altLang="zh-CN" sz="1400" dirty="0" smtClean="0">
                <a:latin typeface="+mn-ea"/>
              </a:rPr>
              <a:t>')        </a:t>
            </a:r>
            <a:r>
              <a:rPr lang="en-US" altLang="zh-CN" sz="1400" dirty="0">
                <a:latin typeface="+mn-ea"/>
              </a:rPr>
              <a:t>},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    enterCancelled(el) {  /* </a:t>
            </a:r>
            <a:r>
              <a:rPr lang="zh-CN" altLang="zh-CN" sz="1400" dirty="0">
                <a:latin typeface="+mn-ea"/>
              </a:rPr>
              <a:t>显示过渡阶段被取消时调用</a:t>
            </a:r>
            <a:r>
              <a:rPr lang="en-US" altLang="zh-CN" sz="1400" dirty="0">
                <a:latin typeface="+mn-ea"/>
              </a:rPr>
              <a:t> </a:t>
            </a:r>
            <a:r>
              <a:rPr lang="en-US" altLang="zh-CN" sz="1400" dirty="0" smtClean="0">
                <a:latin typeface="+mn-ea"/>
              </a:rPr>
              <a:t>*/   </a:t>
            </a:r>
            <a:r>
              <a:rPr lang="en-US" altLang="zh-CN" sz="1400" dirty="0">
                <a:latin typeface="+mn-ea"/>
              </a:rPr>
              <a:t>console.log('enterCancelled</a:t>
            </a:r>
            <a:r>
              <a:rPr lang="en-US" altLang="zh-CN" sz="1400" dirty="0" smtClean="0">
                <a:latin typeface="+mn-ea"/>
              </a:rPr>
              <a:t>')    },</a:t>
            </a:r>
            <a:endParaRPr lang="zh-CN" altLang="zh-CN" sz="1400" dirty="0"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020272" y="1556792"/>
            <a:ext cx="156966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/>
              <a:t>usehook</a:t>
            </a:r>
            <a:r>
              <a:rPr lang="zh-CN" altLang="zh-CN" dirty="0" smtClean="0"/>
              <a:t>.html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4394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600" dirty="0"/>
              <a:t>6.1.3  </a:t>
            </a:r>
            <a:r>
              <a:rPr lang="zh-CN" altLang="en-US" sz="3600" dirty="0"/>
              <a:t>使用钩子函数和</a:t>
            </a:r>
            <a:r>
              <a:rPr lang="en-US" altLang="zh-CN" sz="3600" dirty="0"/>
              <a:t>Velocity</a:t>
            </a:r>
            <a:r>
              <a:rPr lang="zh-CN" altLang="en-US" sz="3600" dirty="0"/>
              <a:t>函数库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1400" dirty="0" smtClean="0">
                <a:latin typeface="+mn-ea"/>
              </a:rPr>
              <a:t>          </a:t>
            </a:r>
            <a:r>
              <a:rPr lang="en-US" altLang="zh-CN" sz="1600" dirty="0" smtClean="0">
                <a:latin typeface="+mn-ea"/>
              </a:rPr>
              <a:t>beforeLeave(el</a:t>
            </a:r>
            <a:r>
              <a:rPr lang="en-US" altLang="zh-CN" sz="1600" dirty="0">
                <a:latin typeface="+mn-ea"/>
              </a:rPr>
              <a:t>) {  /* </a:t>
            </a:r>
            <a:r>
              <a:rPr lang="zh-CN" altLang="zh-CN" sz="1600" dirty="0">
                <a:latin typeface="+mn-ea"/>
              </a:rPr>
              <a:t>隐藏过渡阶段开始时调用</a:t>
            </a:r>
            <a:r>
              <a:rPr lang="en-US" altLang="zh-CN" sz="1600" dirty="0">
                <a:latin typeface="+mn-ea"/>
              </a:rPr>
              <a:t> */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      console.log('beforeLeave')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      el.style.opacity=1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    },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    leave(el, done) {   /* </a:t>
            </a:r>
            <a:r>
              <a:rPr lang="zh-CN" altLang="zh-CN" sz="1600" dirty="0">
                <a:latin typeface="+mn-ea"/>
              </a:rPr>
              <a:t>隐藏过渡阶段过程中调用</a:t>
            </a:r>
            <a:r>
              <a:rPr lang="en-US" altLang="zh-CN" sz="1600" dirty="0">
                <a:latin typeface="+mn-ea"/>
              </a:rPr>
              <a:t> */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      console.log('leave')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 smtClean="0">
                <a:latin typeface="+mn-ea"/>
              </a:rPr>
              <a:t>            Velocity(el</a:t>
            </a:r>
            <a:r>
              <a:rPr lang="en-US" altLang="zh-CN" sz="1600" dirty="0">
                <a:latin typeface="+mn-ea"/>
              </a:rPr>
              <a:t>, { opacity: 0},  { duration: 4000 </a:t>
            </a:r>
            <a:r>
              <a:rPr lang="en-US" altLang="zh-CN" sz="1600" dirty="0" smtClean="0">
                <a:latin typeface="+mn-ea"/>
              </a:rPr>
              <a:t>})  //</a:t>
            </a:r>
            <a:r>
              <a:rPr lang="zh-CN" altLang="zh-CN" sz="1600" dirty="0">
                <a:latin typeface="+mn-ea"/>
              </a:rPr>
              <a:t>过渡时间为</a:t>
            </a:r>
            <a:r>
              <a:rPr lang="en-US" altLang="zh-CN" sz="1600" dirty="0">
                <a:latin typeface="+mn-ea"/>
              </a:rPr>
              <a:t>4</a:t>
            </a:r>
            <a:r>
              <a:rPr lang="zh-CN" altLang="zh-CN" sz="1600" dirty="0">
                <a:latin typeface="+mn-ea"/>
              </a:rPr>
              <a:t>秒</a:t>
            </a:r>
          </a:p>
          <a:p>
            <a:pPr marL="0" indent="0">
              <a:buNone/>
            </a:pPr>
            <a:r>
              <a:rPr lang="en-US" altLang="zh-CN" sz="1600" dirty="0" smtClean="0">
                <a:latin typeface="+mn-ea"/>
              </a:rPr>
              <a:t>            Velocity(el</a:t>
            </a:r>
            <a:r>
              <a:rPr lang="en-US" altLang="zh-CN" sz="1600" dirty="0">
                <a:latin typeface="+mn-ea"/>
              </a:rPr>
              <a:t>, { complete: done </a:t>
            </a:r>
            <a:r>
              <a:rPr lang="en-US" altLang="zh-CN" sz="1600" dirty="0" smtClean="0">
                <a:latin typeface="+mn-ea"/>
              </a:rPr>
              <a:t>})   //</a:t>
            </a:r>
            <a:r>
              <a:rPr lang="zh-CN" altLang="zh-CN" sz="1600" dirty="0">
                <a:latin typeface="+mn-ea"/>
              </a:rPr>
              <a:t>指定过渡结束时回调</a:t>
            </a:r>
            <a:r>
              <a:rPr lang="en-US" altLang="zh-CN" sz="1600" dirty="0">
                <a:latin typeface="+mn-ea"/>
              </a:rPr>
              <a:t>done()</a:t>
            </a:r>
            <a:r>
              <a:rPr lang="zh-CN" altLang="zh-CN" sz="1600" dirty="0">
                <a:latin typeface="+mn-ea"/>
              </a:rPr>
              <a:t>函数</a:t>
            </a:r>
          </a:p>
          <a:p>
            <a:pPr marL="0" indent="0">
              <a:buNone/>
            </a:pPr>
            <a:r>
              <a:rPr lang="en-US" altLang="zh-CN" sz="1600" dirty="0" smtClean="0">
                <a:latin typeface="+mn-ea"/>
              </a:rPr>
              <a:t>          </a:t>
            </a:r>
            <a:r>
              <a:rPr lang="en-US" altLang="zh-CN" sz="1600" dirty="0">
                <a:latin typeface="+mn-ea"/>
              </a:rPr>
              <a:t>},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    afterLeave(el) {   /* </a:t>
            </a:r>
            <a:r>
              <a:rPr lang="zh-CN" altLang="zh-CN" sz="1600" dirty="0">
                <a:latin typeface="+mn-ea"/>
              </a:rPr>
              <a:t>隐藏过渡阶段结束时调用</a:t>
            </a:r>
            <a:r>
              <a:rPr lang="en-US" altLang="zh-CN" sz="1600" dirty="0">
                <a:latin typeface="+mn-ea"/>
              </a:rPr>
              <a:t> </a:t>
            </a:r>
            <a:r>
              <a:rPr lang="en-US" altLang="zh-CN" sz="1600" dirty="0" smtClean="0">
                <a:latin typeface="+mn-ea"/>
              </a:rPr>
              <a:t>*/  </a:t>
            </a: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</a:t>
            </a:r>
            <a:r>
              <a:rPr lang="en-US" altLang="zh-CN" sz="1600" dirty="0" smtClean="0">
                <a:latin typeface="+mn-ea"/>
              </a:rPr>
              <a:t>           console.log</a:t>
            </a:r>
            <a:r>
              <a:rPr lang="en-US" altLang="zh-CN" sz="1600" dirty="0">
                <a:latin typeface="+mn-ea"/>
              </a:rPr>
              <a:t>('afterLeave</a:t>
            </a:r>
            <a:r>
              <a:rPr lang="en-US" altLang="zh-CN" sz="1600" dirty="0" smtClean="0">
                <a:latin typeface="+mn-ea"/>
              </a:rPr>
              <a:t>')       </a:t>
            </a: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</a:t>
            </a:r>
            <a:r>
              <a:rPr lang="en-US" altLang="zh-CN" sz="1600" dirty="0" smtClean="0">
                <a:latin typeface="+mn-ea"/>
              </a:rPr>
              <a:t>         },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    leaveCancelled(el) {   /* </a:t>
            </a:r>
            <a:r>
              <a:rPr lang="zh-CN" altLang="zh-CN" sz="1600" dirty="0">
                <a:latin typeface="+mn-ea"/>
              </a:rPr>
              <a:t>隐藏过渡阶段被取消时调用</a:t>
            </a:r>
            <a:r>
              <a:rPr lang="en-US" altLang="zh-CN" sz="1600" dirty="0">
                <a:latin typeface="+mn-ea"/>
              </a:rPr>
              <a:t> </a:t>
            </a:r>
            <a:r>
              <a:rPr lang="en-US" altLang="zh-CN" sz="1600" dirty="0" smtClean="0">
                <a:latin typeface="+mn-ea"/>
              </a:rPr>
              <a:t>*/          </a:t>
            </a: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</a:t>
            </a:r>
            <a:r>
              <a:rPr lang="en-US" altLang="zh-CN" sz="1600" dirty="0" smtClean="0">
                <a:latin typeface="+mn-ea"/>
              </a:rPr>
              <a:t>           console.log</a:t>
            </a:r>
            <a:r>
              <a:rPr lang="en-US" altLang="zh-CN" sz="1600" dirty="0">
                <a:latin typeface="+mn-ea"/>
              </a:rPr>
              <a:t>('leaveCancelled</a:t>
            </a:r>
            <a:r>
              <a:rPr lang="en-US" altLang="zh-CN" sz="1600" dirty="0" smtClean="0">
                <a:latin typeface="+mn-ea"/>
              </a:rPr>
              <a:t>')   </a:t>
            </a: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</a:t>
            </a:r>
            <a:r>
              <a:rPr lang="en-US" altLang="zh-CN" sz="1600" dirty="0" smtClean="0">
                <a:latin typeface="+mn-ea"/>
              </a:rPr>
              <a:t>         </a:t>
            </a:r>
            <a:r>
              <a:rPr lang="en-US" altLang="zh-CN" sz="1600" dirty="0">
                <a:latin typeface="+mn-ea"/>
              </a:rPr>
              <a:t>}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  }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}).mount('#app')</a:t>
            </a:r>
            <a:endParaRPr lang="zh-CN" altLang="zh-CN" sz="1600" dirty="0">
              <a:latin typeface="+mn-ea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&lt;/script&gt;</a:t>
            </a:r>
            <a:endParaRPr lang="zh-CN" altLang="en-US" sz="1600" dirty="0"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020272" y="1556792"/>
            <a:ext cx="156966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/>
              <a:t>usehook</a:t>
            </a:r>
            <a:r>
              <a:rPr lang="zh-CN" altLang="zh-CN" dirty="0" smtClean="0"/>
              <a:t>.html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8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000" dirty="0"/>
              <a:t>1.3  </a:t>
            </a:r>
            <a:r>
              <a:rPr lang="zh-CN" altLang="en-US" sz="4000" dirty="0"/>
              <a:t>第一个</a:t>
            </a:r>
            <a:r>
              <a:rPr lang="en-US" altLang="zh-CN" sz="4000" dirty="0"/>
              <a:t>Vue</a:t>
            </a:r>
            <a:r>
              <a:rPr lang="zh-CN" altLang="en-US" sz="4000" dirty="0"/>
              <a:t>范例（</a:t>
            </a:r>
            <a:r>
              <a:rPr lang="en-US" altLang="zh-CN" sz="4000" dirty="0"/>
              <a:t>hello.html</a:t>
            </a:r>
            <a:r>
              <a:rPr lang="zh-CN" altLang="en-US" sz="4000" dirty="0"/>
              <a:t>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组件的DOM挂载到整个文档的DOM中，组件的界面会成为整个网页的局部内容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r>
              <a:rPr lang="zh-CN" altLang="zh-CN" dirty="0" smtClean="0"/>
              <a:t>当</a:t>
            </a:r>
            <a:r>
              <a:rPr lang="zh-CN" altLang="zh-CN" dirty="0"/>
              <a:t>组件的DOM被重新渲染，就会导致网页的局部内容被更新。</a:t>
            </a:r>
          </a:p>
          <a:p>
            <a:endParaRPr lang="zh-CN" altLang="en-US" dirty="0"/>
          </a:p>
        </p:txBody>
      </p:sp>
      <p:pic>
        <p:nvPicPr>
          <p:cNvPr id="4" name="图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447" y="3284984"/>
            <a:ext cx="3888432" cy="30963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4103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6.1.4  </a:t>
            </a:r>
            <a:r>
              <a:rPr lang="zh-CN" altLang="en-US" dirty="0" smtClean="0"/>
              <a:t>过渡模式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当两个</a:t>
            </a:r>
            <a:r>
              <a:rPr lang="en-US" altLang="zh-CN" dirty="0"/>
              <a:t>DOM</a:t>
            </a:r>
            <a:r>
              <a:rPr lang="zh-CN" altLang="zh-CN" dirty="0"/>
              <a:t>元素进行切换时，假定</a:t>
            </a:r>
            <a:r>
              <a:rPr lang="en-US" altLang="zh-CN" dirty="0"/>
              <a:t>DOM</a:t>
            </a:r>
            <a:r>
              <a:rPr lang="zh-CN" altLang="zh-CN" dirty="0"/>
              <a:t>元素</a:t>
            </a:r>
            <a:r>
              <a:rPr lang="en-US" altLang="zh-CN" dirty="0"/>
              <a:t>A</a:t>
            </a:r>
            <a:r>
              <a:rPr lang="zh-CN" altLang="zh-CN" dirty="0"/>
              <a:t>进入隐藏过渡阶段，</a:t>
            </a:r>
            <a:r>
              <a:rPr lang="en-US" altLang="zh-CN" dirty="0"/>
              <a:t>DOM</a:t>
            </a:r>
            <a:r>
              <a:rPr lang="zh-CN" altLang="zh-CN" dirty="0"/>
              <a:t>元素</a:t>
            </a:r>
            <a:r>
              <a:rPr lang="en-US" altLang="zh-CN" dirty="0"/>
              <a:t>B</a:t>
            </a:r>
            <a:r>
              <a:rPr lang="zh-CN" altLang="zh-CN" dirty="0"/>
              <a:t>进入显示过渡阶段，它们的过渡顺序由</a:t>
            </a:r>
            <a:r>
              <a:rPr lang="en-US" altLang="zh-CN" dirty="0"/>
              <a:t>&lt;transition&gt;</a:t>
            </a:r>
            <a:r>
              <a:rPr lang="zh-CN" altLang="zh-CN" dirty="0"/>
              <a:t>组件的</a:t>
            </a:r>
            <a:r>
              <a:rPr lang="en-US" altLang="zh-CN" dirty="0"/>
              <a:t>mode</a:t>
            </a:r>
            <a:r>
              <a:rPr lang="zh-CN" altLang="zh-CN" dirty="0"/>
              <a:t>过渡模式属性来决定，</a:t>
            </a:r>
            <a:r>
              <a:rPr lang="en-US" altLang="zh-CN" dirty="0"/>
              <a:t>mode</a:t>
            </a:r>
            <a:r>
              <a:rPr lang="zh-CN" altLang="zh-CN" dirty="0"/>
              <a:t>有三个可选值：</a:t>
            </a:r>
          </a:p>
          <a:p>
            <a:pPr lvl="1"/>
            <a:r>
              <a:rPr lang="zh-CN" altLang="zh-CN" dirty="0"/>
              <a:t>（</a:t>
            </a:r>
            <a:r>
              <a:rPr lang="en-US" altLang="zh-CN" dirty="0"/>
              <a:t>1</a:t>
            </a:r>
            <a:r>
              <a:rPr lang="zh-CN" altLang="zh-CN" dirty="0"/>
              <a:t>）默认：</a:t>
            </a:r>
            <a:r>
              <a:rPr lang="en-US" altLang="zh-CN" dirty="0"/>
              <a:t>A</a:t>
            </a:r>
            <a:r>
              <a:rPr lang="zh-CN" altLang="zh-CN" dirty="0"/>
              <a:t>和</a:t>
            </a:r>
            <a:r>
              <a:rPr lang="en-US" altLang="zh-CN" dirty="0"/>
              <a:t>B</a:t>
            </a:r>
            <a:r>
              <a:rPr lang="zh-CN" altLang="zh-CN" dirty="0"/>
              <a:t>同时过渡，过渡结束后，</a:t>
            </a:r>
            <a:r>
              <a:rPr lang="en-US" altLang="zh-CN" dirty="0"/>
              <a:t> B</a:t>
            </a:r>
            <a:r>
              <a:rPr lang="zh-CN" altLang="zh-CN" dirty="0"/>
              <a:t>取代</a:t>
            </a:r>
            <a:r>
              <a:rPr lang="en-US" altLang="zh-CN" dirty="0"/>
              <a:t>A</a:t>
            </a:r>
            <a:r>
              <a:rPr lang="zh-CN" altLang="zh-CN" dirty="0"/>
              <a:t>的位置。</a:t>
            </a:r>
          </a:p>
          <a:p>
            <a:pPr lvl="1"/>
            <a:r>
              <a:rPr lang="zh-CN" altLang="zh-CN" dirty="0"/>
              <a:t>（</a:t>
            </a:r>
            <a:r>
              <a:rPr lang="en-US" altLang="zh-CN" dirty="0"/>
              <a:t>2</a:t>
            </a:r>
            <a:r>
              <a:rPr lang="zh-CN" altLang="zh-CN" dirty="0"/>
              <a:t>）</a:t>
            </a:r>
            <a:r>
              <a:rPr lang="en-US" altLang="zh-CN" dirty="0"/>
              <a:t>in-out</a:t>
            </a:r>
            <a:r>
              <a:rPr lang="zh-CN" altLang="zh-CN" dirty="0"/>
              <a:t>：</a:t>
            </a:r>
            <a:r>
              <a:rPr lang="en-US" altLang="zh-CN" dirty="0"/>
              <a:t> B</a:t>
            </a:r>
            <a:r>
              <a:rPr lang="zh-CN" altLang="zh-CN" dirty="0"/>
              <a:t>先进入显示过渡阶段，</a:t>
            </a:r>
            <a:r>
              <a:rPr lang="en-US" altLang="zh-CN" dirty="0"/>
              <a:t> B</a:t>
            </a:r>
            <a:r>
              <a:rPr lang="zh-CN" altLang="zh-CN" dirty="0"/>
              <a:t>过渡结束后，</a:t>
            </a:r>
            <a:r>
              <a:rPr lang="en-US" altLang="zh-CN" dirty="0"/>
              <a:t> A</a:t>
            </a:r>
            <a:r>
              <a:rPr lang="zh-CN" altLang="zh-CN" dirty="0"/>
              <a:t>再进入隐藏过渡阶段，</a:t>
            </a:r>
            <a:r>
              <a:rPr lang="en-US" altLang="zh-CN" dirty="0"/>
              <a:t>A</a:t>
            </a:r>
            <a:r>
              <a:rPr lang="zh-CN" altLang="zh-CN" dirty="0"/>
              <a:t>过渡结束后，</a:t>
            </a:r>
            <a:r>
              <a:rPr lang="en-US" altLang="zh-CN" dirty="0"/>
              <a:t> B</a:t>
            </a:r>
            <a:r>
              <a:rPr lang="zh-CN" altLang="zh-CN" dirty="0"/>
              <a:t>取代</a:t>
            </a:r>
            <a:r>
              <a:rPr lang="en-US" altLang="zh-CN" dirty="0"/>
              <a:t>A</a:t>
            </a:r>
            <a:r>
              <a:rPr lang="zh-CN" altLang="zh-CN" dirty="0"/>
              <a:t>的位置。</a:t>
            </a:r>
          </a:p>
          <a:p>
            <a:pPr lvl="1"/>
            <a:r>
              <a:rPr lang="zh-CN" altLang="zh-CN" dirty="0"/>
              <a:t>（</a:t>
            </a:r>
            <a:r>
              <a:rPr lang="en-US" altLang="zh-CN" dirty="0"/>
              <a:t>3</a:t>
            </a:r>
            <a:r>
              <a:rPr lang="zh-CN" altLang="zh-CN" dirty="0"/>
              <a:t>）</a:t>
            </a:r>
            <a:r>
              <a:rPr lang="en-US" altLang="zh-CN" dirty="0"/>
              <a:t>out-in</a:t>
            </a:r>
            <a:r>
              <a:rPr lang="zh-CN" altLang="zh-CN" dirty="0"/>
              <a:t>：</a:t>
            </a:r>
            <a:r>
              <a:rPr lang="en-US" altLang="zh-CN" dirty="0"/>
              <a:t>A</a:t>
            </a:r>
            <a:r>
              <a:rPr lang="zh-CN" altLang="zh-CN" dirty="0"/>
              <a:t>先进入隐藏过渡阶段，</a:t>
            </a:r>
            <a:r>
              <a:rPr lang="en-US" altLang="zh-CN" dirty="0"/>
              <a:t> A</a:t>
            </a:r>
            <a:r>
              <a:rPr lang="zh-CN" altLang="zh-CN" dirty="0"/>
              <a:t>过渡结束后，</a:t>
            </a:r>
            <a:r>
              <a:rPr lang="en-US" altLang="zh-CN" dirty="0"/>
              <a:t> B</a:t>
            </a:r>
            <a:r>
              <a:rPr lang="zh-CN" altLang="zh-CN" dirty="0"/>
              <a:t>在</a:t>
            </a:r>
            <a:r>
              <a:rPr lang="en-US" altLang="zh-CN" dirty="0"/>
              <a:t>A</a:t>
            </a:r>
            <a:r>
              <a:rPr lang="zh-CN" altLang="zh-CN" dirty="0"/>
              <a:t>的位置上进入显示过渡阶段，直到完全显现。</a:t>
            </a: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5258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6.1.4  </a:t>
            </a:r>
            <a:r>
              <a:rPr lang="zh-CN" altLang="en-US" dirty="0"/>
              <a:t>过渡模式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zh-CN" dirty="0">
                <a:latin typeface="+mn-ea"/>
              </a:rPr>
              <a:t> </a:t>
            </a:r>
            <a:r>
              <a:rPr lang="en-US" altLang="zh-CN" dirty="0" smtClean="0">
                <a:latin typeface="+mn-ea"/>
              </a:rPr>
              <a:t>    &lt;</a:t>
            </a:r>
            <a:r>
              <a:rPr lang="en-US" altLang="zh-CN" dirty="0">
                <a:latin typeface="+mn-ea"/>
              </a:rPr>
              <a:t>div id="app"&gt;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&lt;button v-on:click="isShow=!isShow"&gt;</a:t>
            </a:r>
            <a:r>
              <a:rPr lang="zh-CN" altLang="zh-CN" dirty="0">
                <a:latin typeface="+mn-ea"/>
              </a:rPr>
              <a:t>切换</a:t>
            </a:r>
            <a:r>
              <a:rPr lang="en-US" altLang="zh-CN" dirty="0">
                <a:latin typeface="+mn-ea"/>
              </a:rPr>
              <a:t>&lt;/button&gt;     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&lt;hr/&gt;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 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&lt;!-- &lt;transition name="special" &gt;  --&gt;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&lt;!-- &lt;transition name="special" mode="out-in"&gt; --&gt;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&lt;transition name="special" mode="in-out"&gt;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 &lt;div v-if="isShow" key="div1" class="redbox"&gt;div1&lt;/div&gt;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 &lt;div v-else key="div2" class="bluebox"&gt;div2&lt;/div&gt;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&lt;/transition&gt;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&lt;/div&gt;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 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&lt;script&gt;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</a:t>
            </a:r>
            <a:r>
              <a:rPr lang="en-US" altLang="zh-CN" dirty="0" smtClean="0">
                <a:latin typeface="+mn-ea"/>
              </a:rPr>
              <a:t> const </a:t>
            </a:r>
            <a:r>
              <a:rPr lang="en-US" altLang="zh-CN" dirty="0">
                <a:latin typeface="+mn-ea"/>
              </a:rPr>
              <a:t>vm = Vue.createApp({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</a:t>
            </a:r>
            <a:r>
              <a:rPr lang="en-US" altLang="zh-CN" dirty="0" smtClean="0">
                <a:latin typeface="+mn-ea"/>
              </a:rPr>
              <a:t>  </a:t>
            </a:r>
            <a:r>
              <a:rPr lang="en-US" altLang="zh-CN" dirty="0">
                <a:latin typeface="+mn-ea"/>
              </a:rPr>
              <a:t>data() {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</a:t>
            </a:r>
            <a:r>
              <a:rPr lang="en-US" altLang="zh-CN" dirty="0" smtClean="0">
                <a:latin typeface="+mn-ea"/>
              </a:rPr>
              <a:t>   </a:t>
            </a:r>
            <a:r>
              <a:rPr lang="en-US" altLang="zh-CN" dirty="0">
                <a:latin typeface="+mn-ea"/>
              </a:rPr>
              <a:t>return {isShow: "true"}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</a:t>
            </a:r>
            <a:r>
              <a:rPr lang="en-US" altLang="zh-CN" dirty="0" smtClean="0">
                <a:latin typeface="+mn-ea"/>
              </a:rPr>
              <a:t> },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</a:t>
            </a:r>
            <a:r>
              <a:rPr lang="en-US" altLang="zh-CN" dirty="0" smtClean="0">
                <a:latin typeface="+mn-ea"/>
              </a:rPr>
              <a:t> }).</a:t>
            </a:r>
            <a:r>
              <a:rPr lang="en-US" altLang="zh-CN" dirty="0">
                <a:latin typeface="+mn-ea"/>
              </a:rPr>
              <a:t>mount('#app')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&lt;/script&gt;</a:t>
            </a:r>
            <a:endParaRPr lang="zh-CN" altLang="en-US" dirty="0">
              <a:latin typeface="+mn-ea"/>
            </a:endParaRPr>
          </a:p>
        </p:txBody>
      </p:sp>
      <p:pic>
        <p:nvPicPr>
          <p:cNvPr id="4" name="图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05064"/>
            <a:ext cx="3848100" cy="2311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矩形 5"/>
          <p:cNvSpPr/>
          <p:nvPr/>
        </p:nvSpPr>
        <p:spPr>
          <a:xfrm>
            <a:off x="7020272" y="1556792"/>
            <a:ext cx="122341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/>
              <a:t>mode</a:t>
            </a:r>
            <a:r>
              <a:rPr lang="zh-CN" altLang="zh-CN" dirty="0" smtClean="0"/>
              <a:t>.html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001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ffectLst/>
              </a:rPr>
              <a:t>6.2  CSS</a:t>
            </a:r>
            <a:r>
              <a:rPr lang="zh-CN" altLang="zh-CN" dirty="0">
                <a:effectLst/>
              </a:rPr>
              <a:t>动画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/>
              <a:t>CSS</a:t>
            </a:r>
            <a:r>
              <a:rPr lang="zh-CN" altLang="zh-CN" sz="2800" dirty="0"/>
              <a:t>过渡和</a:t>
            </a:r>
            <a:r>
              <a:rPr lang="en-US" altLang="zh-CN" sz="2800" dirty="0"/>
              <a:t>CSS</a:t>
            </a:r>
            <a:r>
              <a:rPr lang="zh-CN" altLang="zh-CN" sz="2800" dirty="0"/>
              <a:t>动画的相同之处在于，两者都会通过在一段时间内连续播放不同的帧画面，产生动态画面。两者的区别在于：</a:t>
            </a:r>
          </a:p>
          <a:p>
            <a:pPr marL="400050" lvl="1" indent="0">
              <a:buNone/>
            </a:pPr>
            <a:r>
              <a:rPr lang="zh-CN" altLang="zh-CN" sz="2400" dirty="0"/>
              <a:t>（</a:t>
            </a:r>
            <a:r>
              <a:rPr lang="en-US" altLang="zh-CN" sz="2400" dirty="0"/>
              <a:t>1</a:t>
            </a:r>
            <a:r>
              <a:rPr lang="zh-CN" altLang="zh-CN" sz="2400" dirty="0"/>
              <a:t>）</a:t>
            </a:r>
            <a:r>
              <a:rPr lang="en-US" altLang="zh-CN" sz="2400" dirty="0"/>
              <a:t>CSS</a:t>
            </a:r>
            <a:r>
              <a:rPr lang="zh-CN" altLang="zh-CN" sz="2400" dirty="0"/>
              <a:t>过渡通常需要设置过渡开始时的样式类型和结束时的样式类型，过渡过程从开始状态到结束状态做单一的变化，例如透明度由</a:t>
            </a:r>
            <a:r>
              <a:rPr lang="en-US" altLang="zh-CN" sz="2400" dirty="0"/>
              <a:t>0</a:t>
            </a:r>
            <a:r>
              <a:rPr lang="zh-CN" altLang="zh-CN" sz="2400" dirty="0"/>
              <a:t>变为</a:t>
            </a:r>
            <a:r>
              <a:rPr lang="en-US" altLang="zh-CN" sz="2400" dirty="0"/>
              <a:t>1</a:t>
            </a:r>
            <a:r>
              <a:rPr lang="zh-CN" altLang="zh-CN" sz="2400" dirty="0"/>
              <a:t>，图形逐渐变大或逐渐缩小，图形在水平或垂直方向移动，或者图形从一个方向旋转到另一个方向。</a:t>
            </a:r>
          </a:p>
          <a:p>
            <a:pPr marL="400050" lvl="1" indent="0">
              <a:buNone/>
            </a:pPr>
            <a:r>
              <a:rPr lang="zh-CN" altLang="zh-CN" sz="2400" dirty="0"/>
              <a:t>（</a:t>
            </a:r>
            <a:r>
              <a:rPr lang="en-US" altLang="zh-CN" sz="2400" dirty="0"/>
              <a:t>2</a:t>
            </a:r>
            <a:r>
              <a:rPr lang="zh-CN" altLang="zh-CN" sz="2400" dirty="0"/>
              <a:t>）</a:t>
            </a:r>
            <a:r>
              <a:rPr lang="en-US" altLang="zh-CN" sz="2400" dirty="0"/>
              <a:t>CSS</a:t>
            </a:r>
            <a:r>
              <a:rPr lang="zh-CN" altLang="zh-CN" sz="2400" dirty="0"/>
              <a:t>动画可以更灵活地指定动态画面，画面不一定是从开始状态到结束状态做单向的变化，而是做不规则的复杂变化，比如图形忽大忽小，或者做不规则运动等。</a:t>
            </a:r>
          </a:p>
          <a:p>
            <a:endParaRPr lang="zh-CN" altLang="en-US" sz="28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3304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ffectLst/>
              </a:rPr>
              <a:t>6.2  CSS</a:t>
            </a:r>
            <a:r>
              <a:rPr lang="zh-CN" altLang="zh-CN" dirty="0">
                <a:effectLst/>
              </a:rPr>
              <a:t>动画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</a:t>
            </a:r>
            <a:r>
              <a:rPr lang="en-US" altLang="zh-CN" sz="1600" dirty="0" smtClean="0">
                <a:latin typeface="+mn-ea"/>
              </a:rPr>
              <a:t>   &lt;</a:t>
            </a:r>
            <a:r>
              <a:rPr lang="en-US" altLang="zh-CN" sz="1600" dirty="0">
                <a:latin typeface="+mn-ea"/>
              </a:rPr>
              <a:t>style&gt;</a:t>
            </a: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.special-enter-active {</a:t>
            </a: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  animation: magic 6s;  //</a:t>
            </a:r>
            <a:r>
              <a:rPr lang="zh-CN" altLang="en-US" sz="1600" dirty="0">
                <a:latin typeface="+mn-ea"/>
              </a:rPr>
              <a:t>动画持续</a:t>
            </a:r>
            <a:r>
              <a:rPr lang="en-US" altLang="zh-CN" sz="1600" dirty="0">
                <a:latin typeface="+mn-ea"/>
              </a:rPr>
              <a:t>6</a:t>
            </a:r>
            <a:r>
              <a:rPr lang="zh-CN" altLang="en-US" sz="1600" dirty="0">
                <a:latin typeface="+mn-ea"/>
              </a:rPr>
              <a:t>秒</a:t>
            </a:r>
          </a:p>
          <a:p>
            <a:pPr marL="0" indent="0">
              <a:buNone/>
            </a:pPr>
            <a:r>
              <a:rPr lang="zh-CN" altLang="en-US" sz="1600" dirty="0">
                <a:latin typeface="+mn-ea"/>
              </a:rPr>
              <a:t>      </a:t>
            </a:r>
            <a:r>
              <a:rPr lang="en-US" altLang="zh-CN" sz="1600" dirty="0">
                <a:latin typeface="+mn-ea"/>
              </a:rPr>
              <a:t>}</a:t>
            </a: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.special-leave-active {</a:t>
            </a: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  animation: magic 6s reverse;  //</a:t>
            </a:r>
            <a:r>
              <a:rPr lang="zh-CN" altLang="en-US" sz="1600" dirty="0">
                <a:latin typeface="+mn-ea"/>
              </a:rPr>
              <a:t>按照相反顺序变化</a:t>
            </a:r>
          </a:p>
          <a:p>
            <a:pPr marL="0" indent="0">
              <a:buNone/>
            </a:pPr>
            <a:r>
              <a:rPr lang="zh-CN" altLang="en-US" sz="1600" dirty="0">
                <a:latin typeface="+mn-ea"/>
              </a:rPr>
              <a:t>      </a:t>
            </a:r>
            <a:r>
              <a:rPr lang="en-US" altLang="zh-CN" sz="1600" dirty="0">
                <a:latin typeface="+mn-ea"/>
              </a:rPr>
              <a:t>}</a:t>
            </a: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</a:t>
            </a: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/* </a:t>
            </a:r>
            <a:r>
              <a:rPr lang="zh-CN" altLang="en-US" sz="1600" dirty="0">
                <a:latin typeface="+mn-ea"/>
              </a:rPr>
              <a:t>指定动画中关键帧的效果  *</a:t>
            </a:r>
            <a:r>
              <a:rPr lang="en-US" altLang="zh-CN" sz="1600" dirty="0">
                <a:latin typeface="+mn-ea"/>
              </a:rPr>
              <a:t>/</a:t>
            </a: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@keyframes magic {</a:t>
            </a: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  0% {     transform: scale(0);  }</a:t>
            </a: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    25% {   transform: scale(2);  } //</a:t>
            </a:r>
            <a:r>
              <a:rPr lang="zh-CN" altLang="en-US" sz="1600" dirty="0">
                <a:latin typeface="+mn-ea"/>
              </a:rPr>
              <a:t>放大</a:t>
            </a:r>
            <a:r>
              <a:rPr lang="en-US" altLang="zh-CN" sz="1600" dirty="0">
                <a:latin typeface="+mn-ea"/>
              </a:rPr>
              <a:t>2</a:t>
            </a:r>
            <a:r>
              <a:rPr lang="zh-CN" altLang="en-US" sz="1600" dirty="0">
                <a:latin typeface="+mn-ea"/>
              </a:rPr>
              <a:t>倍</a:t>
            </a:r>
          </a:p>
          <a:p>
            <a:pPr marL="0" indent="0">
              <a:buNone/>
            </a:pPr>
            <a:r>
              <a:rPr lang="zh-CN" altLang="en-US" sz="1600" dirty="0">
                <a:latin typeface="+mn-ea"/>
              </a:rPr>
              <a:t>        </a:t>
            </a:r>
            <a:r>
              <a:rPr lang="en-US" altLang="zh-CN" sz="1600" dirty="0">
                <a:latin typeface="+mn-ea"/>
              </a:rPr>
              <a:t>50% {  transform: scale(1);   } //</a:t>
            </a:r>
            <a:r>
              <a:rPr lang="zh-CN" altLang="en-US" sz="1600" dirty="0">
                <a:latin typeface="+mn-ea"/>
              </a:rPr>
              <a:t>恢复原有大小</a:t>
            </a:r>
          </a:p>
          <a:p>
            <a:pPr marL="0" indent="0">
              <a:buNone/>
            </a:pPr>
            <a:r>
              <a:rPr lang="zh-CN" altLang="en-US" sz="1600" dirty="0">
                <a:latin typeface="+mn-ea"/>
              </a:rPr>
              <a:t>        </a:t>
            </a:r>
            <a:r>
              <a:rPr lang="en-US" altLang="zh-CN" sz="1600" dirty="0">
                <a:latin typeface="+mn-ea"/>
              </a:rPr>
              <a:t>75% {  transform: scale(5);   } //</a:t>
            </a:r>
            <a:r>
              <a:rPr lang="zh-CN" altLang="en-US" sz="1600" dirty="0">
                <a:latin typeface="+mn-ea"/>
              </a:rPr>
              <a:t>放大</a:t>
            </a:r>
            <a:r>
              <a:rPr lang="en-US" altLang="zh-CN" sz="1600" dirty="0">
                <a:latin typeface="+mn-ea"/>
              </a:rPr>
              <a:t>5</a:t>
            </a:r>
            <a:r>
              <a:rPr lang="zh-CN" altLang="en-US" sz="1600" dirty="0">
                <a:latin typeface="+mn-ea"/>
              </a:rPr>
              <a:t>倍</a:t>
            </a:r>
          </a:p>
          <a:p>
            <a:pPr marL="0" indent="0">
              <a:buNone/>
            </a:pPr>
            <a:r>
              <a:rPr lang="zh-CN" altLang="en-US" sz="1600" dirty="0">
                <a:latin typeface="+mn-ea"/>
              </a:rPr>
              <a:t>        </a:t>
            </a:r>
            <a:r>
              <a:rPr lang="en-US" altLang="zh-CN" sz="1600" dirty="0">
                <a:latin typeface="+mn-ea"/>
              </a:rPr>
              <a:t>100% {  transform: scale(1);  } //</a:t>
            </a:r>
            <a:r>
              <a:rPr lang="zh-CN" altLang="en-US" sz="1600" dirty="0">
                <a:latin typeface="+mn-ea"/>
              </a:rPr>
              <a:t>恢复原有大小</a:t>
            </a:r>
          </a:p>
          <a:p>
            <a:pPr marL="0" indent="0">
              <a:buNone/>
            </a:pPr>
            <a:r>
              <a:rPr lang="zh-CN" altLang="en-US" sz="1600" dirty="0">
                <a:latin typeface="+mn-ea"/>
              </a:rPr>
              <a:t>      </a:t>
            </a:r>
            <a:r>
              <a:rPr lang="en-US" altLang="zh-CN" sz="1600" dirty="0">
                <a:latin typeface="+mn-ea"/>
              </a:rPr>
              <a:t>}</a:t>
            </a:r>
          </a:p>
          <a:p>
            <a:pPr marL="0" indent="0">
              <a:buNone/>
            </a:pPr>
            <a:r>
              <a:rPr lang="en-US" altLang="zh-CN" sz="1600" dirty="0">
                <a:latin typeface="+mn-ea"/>
              </a:rPr>
              <a:t>    &lt;/style&gt;</a:t>
            </a:r>
            <a:endParaRPr lang="zh-CN" altLang="zh-CN" sz="1600" dirty="0"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020272" y="1556792"/>
            <a:ext cx="156966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/>
              <a:t>dynamic</a:t>
            </a:r>
            <a:r>
              <a:rPr lang="zh-CN" altLang="zh-CN" dirty="0" smtClean="0"/>
              <a:t>.html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4669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ffectLst/>
              </a:rPr>
              <a:t>6.2  CSS</a:t>
            </a:r>
            <a:r>
              <a:rPr lang="zh-CN" altLang="zh-CN" dirty="0">
                <a:effectLst/>
              </a:rPr>
              <a:t>动画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zh-CN" dirty="0" smtClean="0">
                <a:latin typeface="+mn-ea"/>
              </a:rPr>
              <a:t>    &lt;</a:t>
            </a:r>
            <a:r>
              <a:rPr lang="en-US" altLang="zh-CN" dirty="0">
                <a:latin typeface="+mn-ea"/>
              </a:rPr>
              <a:t>div id="app"&gt;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&lt;button @click="isShow = !isShow"&gt;</a:t>
            </a:r>
            <a:r>
              <a:rPr lang="zh-CN" altLang="zh-CN" dirty="0">
                <a:latin typeface="+mn-ea"/>
              </a:rPr>
              <a:t>显示</a:t>
            </a:r>
            <a:r>
              <a:rPr lang="en-US" altLang="zh-CN" dirty="0">
                <a:latin typeface="+mn-ea"/>
              </a:rPr>
              <a:t>/</a:t>
            </a:r>
            <a:r>
              <a:rPr lang="zh-CN" altLang="zh-CN" dirty="0">
                <a:latin typeface="+mn-ea"/>
              </a:rPr>
              <a:t>隐藏</a:t>
            </a:r>
            <a:r>
              <a:rPr lang="en-US" altLang="zh-CN" dirty="0">
                <a:latin typeface="+mn-ea"/>
              </a:rPr>
              <a:t>&lt;/button&gt;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&lt;hr/&gt; 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&lt;transition name="special"&gt;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&lt;div  v-show="isShow" align="center" &gt;</a:t>
            </a:r>
            <a:r>
              <a:rPr lang="zh-CN" altLang="zh-CN" dirty="0">
                <a:latin typeface="+mn-ea"/>
              </a:rPr>
              <a:t>可大可小</a:t>
            </a:r>
            <a:r>
              <a:rPr lang="en-US" altLang="zh-CN" dirty="0">
                <a:latin typeface="+mn-ea"/>
              </a:rPr>
              <a:t>&lt;/div&gt;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&lt;/transition&gt;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&lt;/div&gt;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 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&lt;script&gt;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const vm = Vue.createApp({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data() {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  return {isShow: "true"}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},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}).mount('#app')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&lt;/script&gt;</a:t>
            </a:r>
            <a:endParaRPr lang="zh-CN" altLang="en-US" dirty="0"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092280" y="3068960"/>
            <a:ext cx="156966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/>
              <a:t>dynamic</a:t>
            </a:r>
            <a:r>
              <a:rPr lang="zh-CN" altLang="zh-CN" dirty="0" smtClean="0"/>
              <a:t>.html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1917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3600" b="1" dirty="0" smtClean="0">
                <a:effectLst/>
              </a:rPr>
              <a:t/>
            </a:r>
            <a:br>
              <a:rPr lang="en-US" altLang="zh-CN" sz="3600" b="1" dirty="0" smtClean="0">
                <a:effectLst/>
              </a:rPr>
            </a:br>
            <a:r>
              <a:rPr lang="en-US" altLang="zh-CN" sz="3600" b="1" dirty="0" smtClean="0">
                <a:effectLst/>
              </a:rPr>
              <a:t>6.3  </a:t>
            </a:r>
            <a:r>
              <a:rPr lang="zh-CN" altLang="zh-CN" sz="3600" b="1" dirty="0">
                <a:effectLst/>
              </a:rPr>
              <a:t>过渡组合组件</a:t>
            </a:r>
            <a:r>
              <a:rPr lang="en-US" altLang="zh-CN" sz="3600" b="1" dirty="0">
                <a:effectLst/>
              </a:rPr>
              <a:t>&lt;transition-group&gt;</a:t>
            </a:r>
            <a:r>
              <a:rPr lang="zh-CN" altLang="zh-CN" b="1" dirty="0">
                <a:effectLst/>
              </a:rPr>
              <a:t/>
            </a:r>
            <a:br>
              <a:rPr lang="zh-CN" altLang="zh-CN" b="1" dirty="0">
                <a:effectLst/>
              </a:rPr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Vue</a:t>
            </a:r>
            <a:r>
              <a:rPr lang="zh-CN" altLang="zh-CN" dirty="0"/>
              <a:t>的</a:t>
            </a:r>
            <a:r>
              <a:rPr lang="en-US" altLang="zh-CN" dirty="0"/>
              <a:t>&lt;transition-group&gt;</a:t>
            </a:r>
            <a:r>
              <a:rPr lang="zh-CN" altLang="zh-CN" dirty="0"/>
              <a:t>组件能够为多个</a:t>
            </a:r>
            <a:r>
              <a:rPr lang="en-US" altLang="zh-CN" dirty="0"/>
              <a:t>DOM</a:t>
            </a:r>
            <a:r>
              <a:rPr lang="zh-CN" altLang="zh-CN" dirty="0"/>
              <a:t>元素提供过渡效果，例如</a:t>
            </a:r>
            <a:r>
              <a:rPr lang="zh-CN" altLang="zh-CN" dirty="0" smtClean="0"/>
              <a:t>：</a:t>
            </a:r>
            <a:endParaRPr lang="en-US" altLang="zh-CN" dirty="0" smtClean="0"/>
          </a:p>
          <a:p>
            <a:endParaRPr lang="zh-CN" altLang="zh-CN" dirty="0"/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&lt;transition-group name="special" </a:t>
            </a:r>
            <a:r>
              <a:rPr lang="en-US" altLang="zh-CN" b="1" dirty="0">
                <a:latin typeface="+mn-ea"/>
              </a:rPr>
              <a:t>tag="p"</a:t>
            </a:r>
            <a:r>
              <a:rPr lang="en-US" altLang="zh-CN" dirty="0">
                <a:latin typeface="+mn-ea"/>
              </a:rPr>
              <a:t>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&lt;span v-for="item in items" </a:t>
            </a:r>
            <a:endParaRPr lang="en-US" altLang="zh-CN" dirty="0" smtClean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</a:t>
            </a:r>
            <a:r>
              <a:rPr lang="en-US" altLang="zh-CN" dirty="0" smtClean="0">
                <a:latin typeface="+mn-ea"/>
              </a:rPr>
              <a:t>            v-bind:key</a:t>
            </a:r>
            <a:r>
              <a:rPr lang="en-US" altLang="zh-CN" dirty="0">
                <a:latin typeface="+mn-ea"/>
              </a:rPr>
              <a:t>="item" class="item-class"&gt;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  {{ item }}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  &lt;/span&gt;</a:t>
            </a:r>
            <a:endParaRPr lang="zh-CN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&lt;/transition-group&gt;</a:t>
            </a:r>
            <a:endParaRPr lang="zh-CN" altLang="zh-CN" dirty="0">
              <a:latin typeface="+mn-ea"/>
            </a:endParaRP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1055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200" b="1" dirty="0">
                <a:effectLst/>
              </a:rPr>
              <a:t>6.3  </a:t>
            </a:r>
            <a:r>
              <a:rPr lang="zh-CN" altLang="zh-CN" sz="3200" b="1" dirty="0">
                <a:effectLst/>
              </a:rPr>
              <a:t>过渡组合组件</a:t>
            </a:r>
            <a:r>
              <a:rPr lang="en-US" altLang="zh-CN" sz="3200" b="1" dirty="0">
                <a:effectLst/>
              </a:rPr>
              <a:t>&lt;transition-group&gt;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252536" y="1716832"/>
            <a:ext cx="10225136" cy="514116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altLang="zh-CN" sz="5000" dirty="0">
                <a:latin typeface="+mn-ea"/>
              </a:rPr>
              <a:t> </a:t>
            </a:r>
            <a:r>
              <a:rPr lang="en-US" altLang="zh-CN" sz="5000" dirty="0" smtClean="0">
                <a:latin typeface="+mn-ea"/>
              </a:rPr>
              <a:t>   &lt;</a:t>
            </a:r>
            <a:r>
              <a:rPr lang="en-US" altLang="zh-CN" sz="5000" dirty="0">
                <a:latin typeface="+mn-ea"/>
              </a:rPr>
              <a:t>style&gt;</a:t>
            </a:r>
            <a:endParaRPr lang="zh-CN" altLang="zh-CN" sz="5000" dirty="0">
              <a:latin typeface="+mn-ea"/>
            </a:endParaRPr>
          </a:p>
          <a:p>
            <a:pPr marL="0" indent="0">
              <a:buNone/>
            </a:pPr>
            <a:r>
              <a:rPr lang="en-US" altLang="zh-CN" sz="5000" dirty="0">
                <a:latin typeface="+mn-ea"/>
              </a:rPr>
              <a:t>      .special-enter-active, .special-leave-active </a:t>
            </a:r>
            <a:r>
              <a:rPr lang="en-US" altLang="zh-CN" sz="5000" dirty="0" smtClean="0">
                <a:latin typeface="+mn-ea"/>
              </a:rPr>
              <a:t>{  </a:t>
            </a:r>
            <a:r>
              <a:rPr lang="en-US" altLang="zh-CN" sz="5000" dirty="0">
                <a:latin typeface="+mn-ea"/>
              </a:rPr>
              <a:t>transition: 3s</a:t>
            </a:r>
            <a:r>
              <a:rPr lang="en-US" altLang="zh-CN" sz="5000" dirty="0" smtClean="0">
                <a:latin typeface="+mn-ea"/>
              </a:rPr>
              <a:t>; }</a:t>
            </a:r>
            <a:endParaRPr lang="zh-CN" altLang="zh-CN" sz="5000" dirty="0">
              <a:latin typeface="+mn-ea"/>
            </a:endParaRPr>
          </a:p>
          <a:p>
            <a:pPr marL="0" indent="0">
              <a:buNone/>
            </a:pPr>
            <a:r>
              <a:rPr lang="en-US" altLang="zh-CN" sz="5000" dirty="0">
                <a:latin typeface="+mn-ea"/>
              </a:rPr>
              <a:t>      .special-enter-from, .special-leave-to{</a:t>
            </a:r>
            <a:endParaRPr lang="zh-CN" altLang="zh-CN" sz="5000" dirty="0">
              <a:latin typeface="+mn-ea"/>
            </a:endParaRPr>
          </a:p>
          <a:p>
            <a:pPr marL="0" indent="0">
              <a:buNone/>
            </a:pPr>
            <a:r>
              <a:rPr lang="en-US" altLang="zh-CN" sz="5000" dirty="0">
                <a:latin typeface="+mn-ea"/>
              </a:rPr>
              <a:t>        opacity: 0;</a:t>
            </a:r>
            <a:endParaRPr lang="zh-CN" altLang="zh-CN" sz="5000" dirty="0">
              <a:latin typeface="+mn-ea"/>
            </a:endParaRPr>
          </a:p>
          <a:p>
            <a:pPr marL="0" indent="0">
              <a:buNone/>
            </a:pPr>
            <a:r>
              <a:rPr lang="en-US" altLang="zh-CN" sz="5000" dirty="0">
                <a:latin typeface="+mn-ea"/>
              </a:rPr>
              <a:t>        transform: translateY(30px);</a:t>
            </a:r>
            <a:endParaRPr lang="zh-CN" altLang="zh-CN" sz="5000" dirty="0">
              <a:latin typeface="+mn-ea"/>
            </a:endParaRPr>
          </a:p>
          <a:p>
            <a:pPr marL="0" indent="0">
              <a:buNone/>
            </a:pPr>
            <a:r>
              <a:rPr lang="en-US" altLang="zh-CN" sz="5000" dirty="0">
                <a:latin typeface="+mn-ea"/>
              </a:rPr>
              <a:t>      }</a:t>
            </a:r>
            <a:endParaRPr lang="zh-CN" altLang="zh-CN" sz="5000" dirty="0">
              <a:latin typeface="+mn-ea"/>
            </a:endParaRPr>
          </a:p>
          <a:p>
            <a:pPr marL="0" indent="0">
              <a:buNone/>
            </a:pPr>
            <a:r>
              <a:rPr lang="en-US" altLang="zh-CN" sz="5000" dirty="0">
                <a:latin typeface="+mn-ea"/>
              </a:rPr>
              <a:t>      .special-enter-to, .special-leave-from </a:t>
            </a:r>
            <a:r>
              <a:rPr lang="en-US" altLang="zh-CN" sz="5000" dirty="0" smtClean="0">
                <a:latin typeface="+mn-ea"/>
              </a:rPr>
              <a:t>{  </a:t>
            </a:r>
            <a:r>
              <a:rPr lang="en-US" altLang="zh-CN" sz="5000" dirty="0">
                <a:latin typeface="+mn-ea"/>
              </a:rPr>
              <a:t>opacity: 1</a:t>
            </a:r>
            <a:r>
              <a:rPr lang="en-US" altLang="zh-CN" sz="5000" dirty="0" smtClean="0">
                <a:latin typeface="+mn-ea"/>
              </a:rPr>
              <a:t>; </a:t>
            </a:r>
            <a:r>
              <a:rPr lang="en-US" altLang="zh-CN" sz="5000" dirty="0">
                <a:latin typeface="+mn-ea"/>
              </a:rPr>
              <a:t>}</a:t>
            </a:r>
            <a:endParaRPr lang="zh-CN" altLang="zh-CN" sz="5000" dirty="0">
              <a:latin typeface="+mn-ea"/>
            </a:endParaRPr>
          </a:p>
          <a:p>
            <a:pPr marL="0" indent="0">
              <a:buNone/>
            </a:pPr>
            <a:r>
              <a:rPr lang="en-US" altLang="zh-CN" sz="5000" dirty="0">
                <a:latin typeface="+mn-ea"/>
              </a:rPr>
              <a:t>      .item-class {</a:t>
            </a:r>
            <a:endParaRPr lang="zh-CN" altLang="zh-CN" sz="5000" dirty="0">
              <a:latin typeface="+mn-ea"/>
            </a:endParaRPr>
          </a:p>
          <a:p>
            <a:pPr marL="0" indent="0">
              <a:buNone/>
            </a:pPr>
            <a:r>
              <a:rPr lang="en-US" altLang="zh-CN" sz="5000" dirty="0">
                <a:latin typeface="+mn-ea"/>
              </a:rPr>
              <a:t>        display: inline-block;</a:t>
            </a:r>
            <a:endParaRPr lang="zh-CN" altLang="zh-CN" sz="5000" dirty="0">
              <a:latin typeface="+mn-ea"/>
            </a:endParaRPr>
          </a:p>
          <a:p>
            <a:pPr marL="0" indent="0">
              <a:buNone/>
            </a:pPr>
            <a:r>
              <a:rPr lang="en-US" altLang="zh-CN" sz="5000" dirty="0">
                <a:latin typeface="+mn-ea"/>
              </a:rPr>
              <a:t>        margin-right: 10px;</a:t>
            </a:r>
            <a:endParaRPr lang="zh-CN" altLang="zh-CN" sz="5000" dirty="0">
              <a:latin typeface="+mn-ea"/>
            </a:endParaRPr>
          </a:p>
          <a:p>
            <a:pPr marL="0" indent="0">
              <a:buNone/>
            </a:pPr>
            <a:r>
              <a:rPr lang="en-US" altLang="zh-CN" sz="5000" dirty="0">
                <a:latin typeface="+mn-ea"/>
              </a:rPr>
              <a:t>      }</a:t>
            </a:r>
            <a:endParaRPr lang="zh-CN" altLang="zh-CN" sz="5000" dirty="0">
              <a:latin typeface="+mn-ea"/>
            </a:endParaRPr>
          </a:p>
          <a:p>
            <a:pPr marL="0" indent="0">
              <a:buNone/>
            </a:pPr>
            <a:r>
              <a:rPr lang="en-US" altLang="zh-CN" sz="5000" dirty="0">
                <a:latin typeface="+mn-ea"/>
              </a:rPr>
              <a:t>    &lt;/style&gt;</a:t>
            </a:r>
            <a:endParaRPr lang="zh-CN" altLang="zh-CN" sz="5000" dirty="0">
              <a:latin typeface="+mn-ea"/>
            </a:endParaRPr>
          </a:p>
          <a:p>
            <a:pPr marL="0" indent="0">
              <a:buNone/>
            </a:pPr>
            <a:r>
              <a:rPr lang="en-US" altLang="zh-CN" sz="6400" dirty="0">
                <a:latin typeface="+mn-ea"/>
              </a:rPr>
              <a:t> </a:t>
            </a:r>
            <a:endParaRPr lang="zh-CN" altLang="zh-CN" sz="6400" dirty="0"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588224" y="1588150"/>
            <a:ext cx="133882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/>
              <a:t>array</a:t>
            </a:r>
            <a:r>
              <a:rPr lang="zh-CN" altLang="zh-CN" dirty="0" smtClean="0"/>
              <a:t>.html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5668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200" b="1" dirty="0">
                <a:effectLst/>
              </a:rPr>
              <a:t>6.3  </a:t>
            </a:r>
            <a:r>
              <a:rPr lang="zh-CN" altLang="zh-CN" sz="3200" b="1" dirty="0">
                <a:effectLst/>
              </a:rPr>
              <a:t>过渡组合组件</a:t>
            </a:r>
            <a:r>
              <a:rPr lang="en-US" altLang="zh-CN" sz="3200" b="1" dirty="0">
                <a:effectLst/>
              </a:rPr>
              <a:t>&lt;transition-group&gt;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800" dirty="0" smtClean="0">
                <a:latin typeface="+mn-ea"/>
              </a:rPr>
              <a:t>   &lt;</a:t>
            </a:r>
            <a:r>
              <a:rPr lang="en-US" altLang="zh-CN" sz="1800" dirty="0">
                <a:latin typeface="+mn-ea"/>
              </a:rPr>
              <a:t>div id="app"&gt;</a:t>
            </a:r>
            <a:endParaRPr lang="zh-CN" altLang="zh-CN" sz="1800" dirty="0"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>
                <a:latin typeface="+mn-ea"/>
              </a:rPr>
              <a:t>      &lt;button @click="modify"&gt;</a:t>
            </a:r>
            <a:r>
              <a:rPr lang="zh-CN" altLang="zh-CN" sz="1800" dirty="0">
                <a:latin typeface="+mn-ea"/>
              </a:rPr>
              <a:t>添加</a:t>
            </a:r>
            <a:r>
              <a:rPr lang="en-US" altLang="zh-CN" sz="1800" dirty="0">
                <a:latin typeface="+mn-ea"/>
              </a:rPr>
              <a:t>/</a:t>
            </a:r>
            <a:r>
              <a:rPr lang="zh-CN" altLang="zh-CN" sz="1800" dirty="0">
                <a:latin typeface="+mn-ea"/>
              </a:rPr>
              <a:t>删除</a:t>
            </a:r>
            <a:r>
              <a:rPr lang="en-US" altLang="zh-CN" sz="1800" dirty="0">
                <a:latin typeface="+mn-ea"/>
              </a:rPr>
              <a:t>&lt;/button&gt;</a:t>
            </a:r>
            <a:endParaRPr lang="zh-CN" altLang="zh-CN" sz="1800" dirty="0"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>
                <a:latin typeface="+mn-ea"/>
              </a:rPr>
              <a:t>      &lt;button @click="exchange"&gt;</a:t>
            </a:r>
            <a:r>
              <a:rPr lang="zh-CN" altLang="zh-CN" sz="1800" dirty="0">
                <a:latin typeface="+mn-ea"/>
              </a:rPr>
              <a:t>交换顺序</a:t>
            </a:r>
            <a:r>
              <a:rPr lang="en-US" altLang="zh-CN" sz="1800" dirty="0">
                <a:latin typeface="+mn-ea"/>
              </a:rPr>
              <a:t>&lt;/button&gt;</a:t>
            </a:r>
            <a:endParaRPr lang="zh-CN" altLang="zh-CN" sz="1800" dirty="0"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>
                <a:latin typeface="+mn-ea"/>
              </a:rPr>
              <a:t> </a:t>
            </a:r>
            <a:r>
              <a:rPr lang="en-US" altLang="zh-CN" sz="1800" dirty="0" smtClean="0">
                <a:latin typeface="+mn-ea"/>
              </a:rPr>
              <a:t>     </a:t>
            </a:r>
            <a:r>
              <a:rPr lang="en-US" altLang="zh-CN" sz="1800" dirty="0">
                <a:latin typeface="+mn-ea"/>
              </a:rPr>
              <a:t>&lt;transition-group name="special" tag="p"&gt;</a:t>
            </a:r>
            <a:endParaRPr lang="zh-CN" altLang="zh-CN" sz="1800" dirty="0"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>
                <a:latin typeface="+mn-ea"/>
              </a:rPr>
              <a:t>        &lt;span v-for="item in items" v-bind:key="item" class="item-class</a:t>
            </a:r>
            <a:r>
              <a:rPr lang="en-US" altLang="zh-CN" sz="1800" dirty="0" smtClean="0">
                <a:latin typeface="+mn-ea"/>
              </a:rPr>
              <a:t>"&gt;</a:t>
            </a:r>
          </a:p>
          <a:p>
            <a:pPr marL="0" indent="0">
              <a:buNone/>
            </a:pPr>
            <a:r>
              <a:rPr lang="en-US" altLang="zh-CN" sz="1800" dirty="0">
                <a:latin typeface="+mn-ea"/>
              </a:rPr>
              <a:t> </a:t>
            </a:r>
            <a:r>
              <a:rPr lang="en-US" altLang="zh-CN" sz="1800" dirty="0" smtClean="0">
                <a:latin typeface="+mn-ea"/>
              </a:rPr>
              <a:t>         {{item}}&lt;/</a:t>
            </a:r>
            <a:r>
              <a:rPr lang="en-US" altLang="zh-CN" sz="1800" dirty="0">
                <a:latin typeface="+mn-ea"/>
              </a:rPr>
              <a:t>span&gt;</a:t>
            </a:r>
            <a:endParaRPr lang="zh-CN" altLang="zh-CN" sz="1800" dirty="0"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>
                <a:latin typeface="+mn-ea"/>
              </a:rPr>
              <a:t>      &lt;/transition-group&gt;</a:t>
            </a:r>
            <a:endParaRPr lang="zh-CN" altLang="zh-CN" sz="1800" dirty="0"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>
                <a:latin typeface="+mn-ea"/>
              </a:rPr>
              <a:t> </a:t>
            </a:r>
            <a:r>
              <a:rPr lang="en-US" altLang="zh-CN" sz="1800" dirty="0" smtClean="0">
                <a:latin typeface="+mn-ea"/>
              </a:rPr>
              <a:t>   </a:t>
            </a:r>
            <a:r>
              <a:rPr lang="en-US" altLang="zh-CN" sz="1800" dirty="0">
                <a:latin typeface="+mn-ea"/>
              </a:rPr>
              <a:t>&lt;/div&gt;</a:t>
            </a:r>
            <a:endParaRPr lang="zh-CN" altLang="zh-CN" sz="1800" dirty="0">
              <a:latin typeface="+mn-ea"/>
            </a:endParaRPr>
          </a:p>
          <a:p>
            <a:pPr marL="0" indent="0">
              <a:buNone/>
            </a:pPr>
            <a:r>
              <a:rPr lang="en-US" altLang="zh-CN" sz="1800" dirty="0"/>
              <a:t> </a:t>
            </a:r>
            <a:endParaRPr lang="zh-CN" altLang="zh-CN" sz="1800" dirty="0"/>
          </a:p>
        </p:txBody>
      </p:sp>
      <p:sp>
        <p:nvSpPr>
          <p:cNvPr id="5" name="矩形 4"/>
          <p:cNvSpPr/>
          <p:nvPr/>
        </p:nvSpPr>
        <p:spPr>
          <a:xfrm>
            <a:off x="6471183" y="1772816"/>
            <a:ext cx="133882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/>
              <a:t>array</a:t>
            </a:r>
            <a:r>
              <a:rPr lang="zh-CN" altLang="zh-CN" dirty="0" smtClean="0"/>
              <a:t>.html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2917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200" b="1" dirty="0">
                <a:effectLst/>
              </a:rPr>
              <a:t>6.3  </a:t>
            </a:r>
            <a:r>
              <a:rPr lang="zh-CN" altLang="zh-CN" sz="3200" b="1" dirty="0">
                <a:effectLst/>
              </a:rPr>
              <a:t>过渡组合组件</a:t>
            </a:r>
            <a:r>
              <a:rPr lang="en-US" altLang="zh-CN" sz="3200" b="1" dirty="0">
                <a:effectLst/>
              </a:rPr>
              <a:t>&lt;transition-group&gt;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zh-CN" altLang="zh-CN" sz="1000" dirty="0"/>
          </a:p>
          <a:p>
            <a:pPr marL="0" indent="0">
              <a:buNone/>
            </a:pPr>
            <a:r>
              <a:rPr lang="en-US" altLang="zh-CN" sz="1000" dirty="0">
                <a:latin typeface="+mn-ea"/>
              </a:rPr>
              <a:t>    </a:t>
            </a:r>
            <a:r>
              <a:rPr lang="en-US" altLang="zh-CN" sz="1400" dirty="0">
                <a:latin typeface="+mn-ea"/>
              </a:rPr>
              <a:t>&lt;script&gt;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const vm = Vue.createApp({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  data() </a:t>
            </a:r>
            <a:r>
              <a:rPr lang="en-US" altLang="zh-CN" sz="1400" dirty="0" smtClean="0">
                <a:latin typeface="+mn-ea"/>
              </a:rPr>
              <a:t>{   </a:t>
            </a:r>
            <a:r>
              <a:rPr lang="en-US" altLang="zh-CN" sz="1400" dirty="0">
                <a:latin typeface="+mn-ea"/>
              </a:rPr>
              <a:t>return </a:t>
            </a:r>
            <a:r>
              <a:rPr lang="en-US" altLang="zh-CN" sz="1400" dirty="0" smtClean="0">
                <a:latin typeface="+mn-ea"/>
              </a:rPr>
              <a:t>{   </a:t>
            </a:r>
            <a:r>
              <a:rPr lang="en-US" altLang="zh-CN" sz="1400" dirty="0">
                <a:latin typeface="+mn-ea"/>
              </a:rPr>
              <a:t>items: ['Tom','Mike','Jack','Linda</a:t>
            </a:r>
            <a:r>
              <a:rPr lang="en-US" altLang="zh-CN" sz="1400" dirty="0" smtClean="0">
                <a:latin typeface="+mn-ea"/>
              </a:rPr>
              <a:t>']     }  </a:t>
            </a:r>
            <a:r>
              <a:rPr lang="en-US" altLang="zh-CN" sz="1400" dirty="0">
                <a:latin typeface="+mn-ea"/>
              </a:rPr>
              <a:t>},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  methods: {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    modify(){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      if(this.items.length===4)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        this.add()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      else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        this.remove() 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    }, 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    add() </a:t>
            </a:r>
            <a:r>
              <a:rPr lang="en-US" altLang="zh-CN" sz="1400" dirty="0" smtClean="0">
                <a:latin typeface="+mn-ea"/>
              </a:rPr>
              <a:t>{      this.items.splice(2</a:t>
            </a:r>
            <a:r>
              <a:rPr lang="en-US" altLang="zh-CN" sz="1400" dirty="0">
                <a:latin typeface="+mn-ea"/>
              </a:rPr>
              <a:t>, 0, 'Mary</a:t>
            </a:r>
            <a:r>
              <a:rPr lang="en-US" altLang="zh-CN" sz="1400" dirty="0" smtClean="0">
                <a:latin typeface="+mn-ea"/>
              </a:rPr>
              <a:t>')         </a:t>
            </a:r>
            <a:r>
              <a:rPr lang="en-US" altLang="zh-CN" sz="1400" dirty="0">
                <a:latin typeface="+mn-ea"/>
              </a:rPr>
              <a:t>},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    remove() </a:t>
            </a:r>
            <a:r>
              <a:rPr lang="en-US" altLang="zh-CN" sz="1400" dirty="0" smtClean="0">
                <a:latin typeface="+mn-ea"/>
              </a:rPr>
              <a:t>{    this.items.splice(2</a:t>
            </a:r>
            <a:r>
              <a:rPr lang="en-US" altLang="zh-CN" sz="1400" dirty="0">
                <a:latin typeface="+mn-ea"/>
              </a:rPr>
              <a:t>, 1</a:t>
            </a:r>
            <a:r>
              <a:rPr lang="en-US" altLang="zh-CN" sz="1400" dirty="0" smtClean="0">
                <a:latin typeface="+mn-ea"/>
              </a:rPr>
              <a:t>)        </a:t>
            </a:r>
            <a:r>
              <a:rPr lang="en-US" altLang="zh-CN" sz="1400" dirty="0">
                <a:latin typeface="+mn-ea"/>
              </a:rPr>
              <a:t>},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    exchange(){  //</a:t>
            </a:r>
            <a:r>
              <a:rPr lang="zh-CN" altLang="zh-CN" sz="1400" dirty="0">
                <a:latin typeface="+mn-ea"/>
              </a:rPr>
              <a:t>交换数组中索引</a:t>
            </a:r>
            <a:r>
              <a:rPr lang="en-US" altLang="zh-CN" sz="1400" dirty="0">
                <a:latin typeface="+mn-ea"/>
              </a:rPr>
              <a:t>1</a:t>
            </a:r>
            <a:r>
              <a:rPr lang="zh-CN" altLang="zh-CN" sz="1400" dirty="0">
                <a:latin typeface="+mn-ea"/>
              </a:rPr>
              <a:t>和索引</a:t>
            </a:r>
            <a:r>
              <a:rPr lang="en-US" altLang="zh-CN" sz="1400" dirty="0">
                <a:latin typeface="+mn-ea"/>
              </a:rPr>
              <a:t>3</a:t>
            </a:r>
            <a:r>
              <a:rPr lang="zh-CN" altLang="zh-CN" sz="1400" dirty="0">
                <a:latin typeface="+mn-ea"/>
              </a:rPr>
              <a:t>的元素的位置</a:t>
            </a: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      var temp=this.items[1]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      this.items[1]=this.items[3]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      this.items[3]=temp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    } 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  }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  }).mount('#app')</a:t>
            </a:r>
            <a:endParaRPr lang="zh-CN" altLang="zh-CN" sz="1400" dirty="0">
              <a:latin typeface="+mn-ea"/>
            </a:endParaRPr>
          </a:p>
          <a:p>
            <a:pPr marL="0" indent="0">
              <a:buNone/>
            </a:pPr>
            <a:r>
              <a:rPr lang="en-US" altLang="zh-CN" sz="1400" dirty="0">
                <a:latin typeface="+mn-ea"/>
              </a:rPr>
              <a:t>    &lt;/script&gt;</a:t>
            </a:r>
            <a:endParaRPr lang="zh-CN" altLang="en-US" sz="1400" dirty="0"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471183" y="1772816"/>
            <a:ext cx="133882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/>
              <a:t>array</a:t>
            </a:r>
            <a:r>
              <a:rPr lang="zh-CN" altLang="zh-CN" dirty="0" smtClean="0"/>
              <a:t>.html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0848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200" b="1" dirty="0">
                <a:effectLst/>
              </a:rPr>
              <a:t>6.3  </a:t>
            </a:r>
            <a:r>
              <a:rPr lang="zh-CN" altLang="zh-CN" sz="3200" b="1" dirty="0">
                <a:effectLst/>
              </a:rPr>
              <a:t>过渡组合组件</a:t>
            </a:r>
            <a:r>
              <a:rPr lang="en-US" altLang="zh-CN" sz="3200" b="1" dirty="0">
                <a:effectLst/>
              </a:rPr>
              <a:t>&lt;transition-group&gt;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如果希望元素“</a:t>
            </a:r>
            <a:r>
              <a:rPr lang="en-US" altLang="zh-CN" dirty="0"/>
              <a:t>Jack</a:t>
            </a:r>
            <a:r>
              <a:rPr lang="zh-CN" altLang="zh-CN" dirty="0"/>
              <a:t>”和“</a:t>
            </a:r>
            <a:r>
              <a:rPr lang="en-US" altLang="zh-CN" dirty="0"/>
              <a:t>Linda</a:t>
            </a:r>
            <a:r>
              <a:rPr lang="zh-CN" altLang="zh-CN" dirty="0"/>
              <a:t>”平滑地向右移位，产生缓慢移动的过渡效果，可以为</a:t>
            </a:r>
            <a:r>
              <a:rPr lang="en-US" altLang="zh-CN" dirty="0"/>
              <a:t>&lt;transition-group&gt;</a:t>
            </a:r>
            <a:r>
              <a:rPr lang="zh-CN" altLang="zh-CN" dirty="0"/>
              <a:t>组件增加一个移动样式类型</a:t>
            </a:r>
            <a:r>
              <a:rPr lang="en-US" altLang="zh-CN" dirty="0"/>
              <a:t>special-move</a:t>
            </a:r>
            <a:r>
              <a:rPr lang="zh-CN" altLang="zh-CN" dirty="0"/>
              <a:t>：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&lt;style&gt;</a:t>
            </a:r>
            <a:endParaRPr lang="zh-CN" altLang="zh-CN" sz="20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  ……</a:t>
            </a:r>
            <a:endParaRPr lang="zh-CN" altLang="zh-CN" sz="20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  .special-move{</a:t>
            </a:r>
            <a:endParaRPr lang="zh-CN" altLang="zh-CN" sz="20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    transition: transform 3s;   //</a:t>
            </a:r>
            <a:r>
              <a:rPr lang="zh-CN" altLang="zh-CN" sz="2000" dirty="0">
                <a:solidFill>
                  <a:srgbClr val="0070C0"/>
                </a:solidFill>
                <a:latin typeface="+mn-ea"/>
              </a:rPr>
              <a:t>平滑过渡，时间为</a:t>
            </a: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3</a:t>
            </a:r>
            <a:r>
              <a:rPr lang="zh-CN" altLang="zh-CN" sz="2000" dirty="0">
                <a:solidFill>
                  <a:srgbClr val="0070C0"/>
                </a:solidFill>
                <a:latin typeface="+mn-ea"/>
              </a:rPr>
              <a:t>秒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  }  </a:t>
            </a:r>
            <a:endParaRPr lang="zh-CN" altLang="zh-CN" sz="2000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&lt;/style&gt;</a:t>
            </a:r>
            <a:endParaRPr lang="zh-CN" altLang="zh-CN" sz="2000" dirty="0">
              <a:solidFill>
                <a:srgbClr val="0070C0"/>
              </a:solidFill>
              <a:latin typeface="+mn-ea"/>
            </a:endParaRP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在线课程：</a:t>
            </a:r>
            <a:r>
              <a:rPr lang="en-US" altLang="zh-CN" smtClean="0"/>
              <a:t>javathinker.ke.qq.com  QQ</a:t>
            </a:r>
            <a:r>
              <a:rPr lang="zh-CN" altLang="en-US" smtClean="0"/>
              <a:t>学习群：</a:t>
            </a:r>
            <a:r>
              <a:rPr lang="en-US" altLang="zh-CN" smtClean="0"/>
              <a:t>915851077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0299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自定义 1">
      <a:majorFont>
        <a:latin typeface="Bodoni MT Condensed"/>
        <a:ea typeface="宋体"/>
        <a:cs typeface=""/>
      </a:majorFont>
      <a:minorFont>
        <a:latin typeface="Franklin Gothic Book"/>
        <a:ea typeface="微软雅黑"/>
        <a:cs typeface="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catur">
    <a:dk1>
      <a:sysClr val="windowText" lastClr="000000"/>
    </a:dk1>
    <a:lt1>
      <a:sysClr val="window" lastClr="FFFFFF"/>
    </a:lt1>
    <a:dk2>
      <a:srgbClr val="55554A"/>
    </a:dk2>
    <a:lt2>
      <a:srgbClr val="D7DAE1"/>
    </a:lt2>
    <a:accent1>
      <a:srgbClr val="F4680B"/>
    </a:accent1>
    <a:accent2>
      <a:srgbClr val="ABB19F"/>
    </a:accent2>
    <a:accent3>
      <a:srgbClr val="948774"/>
    </a:accent3>
    <a:accent4>
      <a:srgbClr val="7EB8E7"/>
    </a:accent4>
    <a:accent5>
      <a:srgbClr val="E3B651"/>
    </a:accent5>
    <a:accent6>
      <a:srgbClr val="96756C"/>
    </a:accent6>
    <a:hlink>
      <a:srgbClr val="66AACD"/>
    </a:hlink>
    <a:folHlink>
      <a:srgbClr val="809DB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7204</TotalTime>
  <Words>25946</Words>
  <Application>Microsoft Office PowerPoint</Application>
  <PresentationFormat>全屏显示(4:3)</PresentationFormat>
  <Paragraphs>4128</Paragraphs>
  <Slides>297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297</vt:i4>
      </vt:variant>
    </vt:vector>
  </HeadingPairs>
  <TitlesOfParts>
    <vt:vector size="298" baseType="lpstr">
      <vt:lpstr>Decatur</vt:lpstr>
      <vt:lpstr>       精通Vue.js  讲师：孙卫琴 参考书籍：《精通Vue.js：Web前端开发技术详解》 清华大学出版社出版 技术支持网址：www.javathinker.net 在线课程：javathinker.ke.qq.com QQ学习群：915851077 </vt:lpstr>
      <vt:lpstr>教学资源</vt:lpstr>
      <vt:lpstr>第1章  Vue简介</vt:lpstr>
      <vt:lpstr>1.1  MVVM设计模式</vt:lpstr>
      <vt:lpstr>1.1  MVVM设计模式</vt:lpstr>
      <vt:lpstr>1.1  MVVM设计模式</vt:lpstr>
      <vt:lpstr>1.2  Vue框架的设计模式</vt:lpstr>
      <vt:lpstr>1.3  第一个Vue范例（hello.html）</vt:lpstr>
      <vt:lpstr>1.3  第一个Vue范例（hello.html）</vt:lpstr>
      <vt:lpstr>1.3  第一个Vue范例（hello.html）</vt:lpstr>
      <vt:lpstr>1.3  第一个Vue范例（input.html）</vt:lpstr>
      <vt:lpstr>1.3  第一个Vue范例（input.html）</vt:lpstr>
      <vt:lpstr>1.3  第一个Vue范例（input.html）</vt:lpstr>
      <vt:lpstr>1.4  Vue组件的选项</vt:lpstr>
      <vt:lpstr>1.4  Vue组件的选项</vt:lpstr>
      <vt:lpstr>1.4  Vue组件的选项</vt:lpstr>
      <vt:lpstr>1.4  Vue组件的选项</vt:lpstr>
      <vt:lpstr>第2章  Vue指令</vt:lpstr>
      <vt:lpstr>Vue指令的作用</vt:lpstr>
      <vt:lpstr>Vue组件的模板的编译和渲染</vt:lpstr>
      <vt:lpstr>2.1.1  v-bind指令</vt:lpstr>
      <vt:lpstr>2.1.2  v-model指令</vt:lpstr>
      <vt:lpstr>2.1.2  v-model指令</vt:lpstr>
      <vt:lpstr>2.1.2  v-model指令</vt:lpstr>
      <vt:lpstr>2.1.3  v-show指令</vt:lpstr>
      <vt:lpstr>2.1.4  v-if/v-else-if/v-else指令</vt:lpstr>
      <vt:lpstr>2.1.4  v-if/v-else-if/v-else指令</vt:lpstr>
      <vt:lpstr>2.1.5  v-for指令</vt:lpstr>
      <vt:lpstr>2.1.5  v-for指令</vt:lpstr>
      <vt:lpstr>2.1.6  v-on指令</vt:lpstr>
      <vt:lpstr>2.1.6  v-on指令</vt:lpstr>
      <vt:lpstr>2.1.6  v-on指令</vt:lpstr>
      <vt:lpstr>2.1.6  v-on指令</vt:lpstr>
      <vt:lpstr>2.1.6  v-on指令</vt:lpstr>
      <vt:lpstr>2.2.1  注册自定义指令</vt:lpstr>
      <vt:lpstr>2.2.2  自定义指令的钩子函数</vt:lpstr>
      <vt:lpstr>2.2.2  自定义指令的钩子函数</vt:lpstr>
      <vt:lpstr>2.2.2  自定义指令的钩子函数</vt:lpstr>
      <vt:lpstr>2.2.2  自定义指令的钩子函数</vt:lpstr>
      <vt:lpstr>2.2.2  自定义指令的钩子函数</vt:lpstr>
      <vt:lpstr>第3章 计算属性和数据监听</vt:lpstr>
      <vt:lpstr>3.1  计算属性</vt:lpstr>
      <vt:lpstr> 3.1.1  读写计算属性 </vt:lpstr>
      <vt:lpstr> 3.1.1  读写计算属性 </vt:lpstr>
      <vt:lpstr> 3.1.2  用计算属性过滤数组 </vt:lpstr>
      <vt:lpstr> 3.1.2  用计算属性过滤数组 </vt:lpstr>
      <vt:lpstr>3.2  数据监听</vt:lpstr>
      <vt:lpstr>3.2.1  在watch选项中调用方法</vt:lpstr>
      <vt:lpstr>3.2.1  在watch选项中调用方法</vt:lpstr>
      <vt:lpstr>3.2.2  深度监听</vt:lpstr>
      <vt:lpstr>3.2.2  深度监听</vt:lpstr>
      <vt:lpstr>3.2.2  深度监听</vt:lpstr>
      <vt:lpstr>3.2.3  立即监听 </vt:lpstr>
      <vt:lpstr> 3.2.4  比较计算属性和数据监听watch选项 </vt:lpstr>
      <vt:lpstr>第4章  绑定表单</vt:lpstr>
      <vt:lpstr>4.1  绑定文本域</vt:lpstr>
      <vt:lpstr>4.2  绑定单选按钮</vt:lpstr>
      <vt:lpstr>4.2  绑定单选按钮</vt:lpstr>
      <vt:lpstr>4.3  绑定复选框</vt:lpstr>
      <vt:lpstr>4.3  绑定复选框</vt:lpstr>
      <vt:lpstr>4.4  下拉列表</vt:lpstr>
      <vt:lpstr>4.4  下拉列表</vt:lpstr>
      <vt:lpstr>4.5  把对象与表单绑定</vt:lpstr>
      <vt:lpstr>4.5  把对象与表单绑定</vt:lpstr>
      <vt:lpstr>第5章  绑定CSS样式</vt:lpstr>
      <vt:lpstr>5.1  绑定class属性</vt:lpstr>
      <vt:lpstr>5.1  绑定class属性</vt:lpstr>
      <vt:lpstr>5.1  绑定class属性</vt:lpstr>
      <vt:lpstr>5.1.1  绑定对象类型的变量</vt:lpstr>
      <vt:lpstr>5.1.2  绑定计算属性</vt:lpstr>
      <vt:lpstr>5.1.3  绑定数组</vt:lpstr>
      <vt:lpstr>5.1.4  为Vue组件绑定CSS样式</vt:lpstr>
      <vt:lpstr> 5.2  绑定style属性 </vt:lpstr>
      <vt:lpstr>5.2.1  绑定对象类型的变量</vt:lpstr>
      <vt:lpstr>5.2.2  绑定数组</vt:lpstr>
      <vt:lpstr> 5.3  范例：变换表格奇偶行的样式 </vt:lpstr>
      <vt:lpstr> 5.3  范例：变换表格奇偶行的样式 </vt:lpstr>
      <vt:lpstr> 5.3  范例：变换表格奇偶行的样式 </vt:lpstr>
      <vt:lpstr>第6章  CSS过渡和动画</vt:lpstr>
      <vt:lpstr>第6章  CSS过渡和动画</vt:lpstr>
      <vt:lpstr>6.1  CSS过渡</vt:lpstr>
      <vt:lpstr>6.1  CSS过渡</vt:lpstr>
      <vt:lpstr>6.1  CSS过渡</vt:lpstr>
      <vt:lpstr>6.1.1  为&lt;transition&gt;组件设定名字</vt:lpstr>
      <vt:lpstr>6.1.2  为&lt;transition&gt;组件显式指定过渡样式类型</vt:lpstr>
      <vt:lpstr> 6.1.3  使用钩子函数和Velocity函数库 </vt:lpstr>
      <vt:lpstr>6.1.3  使用钩子函数和Velocity函数库</vt:lpstr>
      <vt:lpstr>6.1.3  使用钩子函数和Velocity函数库</vt:lpstr>
      <vt:lpstr>6.1.3  使用钩子函数和Velocity函数库</vt:lpstr>
      <vt:lpstr>6.1.4  过渡模式</vt:lpstr>
      <vt:lpstr>6.1.4  过渡模式</vt:lpstr>
      <vt:lpstr>6.2  CSS动画</vt:lpstr>
      <vt:lpstr>6.2  CSS动画</vt:lpstr>
      <vt:lpstr>6.2  CSS动画</vt:lpstr>
      <vt:lpstr> 6.3  过渡组合组件&lt;transition-group&gt; </vt:lpstr>
      <vt:lpstr>6.3  过渡组合组件&lt;transition-group&gt;</vt:lpstr>
      <vt:lpstr>6.3  过渡组合组件&lt;transition-group&gt;</vt:lpstr>
      <vt:lpstr>6.3  过渡组合组件&lt;transition-group&gt;</vt:lpstr>
      <vt:lpstr>6.3  过渡组合组件&lt;transition-group&gt;</vt:lpstr>
      <vt:lpstr>第7章  Vue组件开发基础</vt:lpstr>
      <vt:lpstr>  7.1  注册全局组件和局部组件  </vt:lpstr>
      <vt:lpstr>7.1.1  注册全局组件</vt:lpstr>
      <vt:lpstr>7.1.2  注册局部组件</vt:lpstr>
      <vt:lpstr>7.2  组件的命名规则</vt:lpstr>
      <vt:lpstr>7.2  组件的命名规则</vt:lpstr>
      <vt:lpstr>7.3  向组件传递属性</vt:lpstr>
      <vt:lpstr>7.3.1  传递动态值</vt:lpstr>
      <vt:lpstr>7.3.2  对象类型的属性</vt:lpstr>
      <vt:lpstr>7.3.3  数组类型的属性</vt:lpstr>
      <vt:lpstr>7.3.4  绑定静态数据</vt:lpstr>
      <vt:lpstr>7.4  监听子组件的事件</vt:lpstr>
      <vt:lpstr>7.4  监听子组件的事件</vt:lpstr>
      <vt:lpstr>7.4  监听子组件的事件</vt:lpstr>
      <vt:lpstr>7.4.1  验证事件</vt:lpstr>
      <vt:lpstr>7.4.2  通过v-model指令绑定属性</vt:lpstr>
      <vt:lpstr>7.4.2  通过v-model指令绑定属性</vt:lpstr>
      <vt:lpstr>第8章  Vue组件开发高级技术</vt:lpstr>
      <vt:lpstr>8.1 插槽&lt;slot&gt; </vt:lpstr>
      <vt:lpstr>8.1 插槽&lt;slot&gt; </vt:lpstr>
      <vt:lpstr>8.1.1  &lt;slot&gt;组件的渲染作用域</vt:lpstr>
      <vt:lpstr>8.1.2  &lt;slot&gt;组件的默认内容</vt:lpstr>
      <vt:lpstr>8.1.3  为&lt;slot&gt;组件命名</vt:lpstr>
      <vt:lpstr>8.2  动态组件&lt;component&gt;</vt:lpstr>
      <vt:lpstr>8.2  动态组件&lt;component&gt;</vt:lpstr>
      <vt:lpstr>8.3  组件的生命周期</vt:lpstr>
      <vt:lpstr>8.3  组件的生命周期</vt:lpstr>
      <vt:lpstr>8.3  组件的生命周期</vt:lpstr>
      <vt:lpstr>8.3  组件的生命周期</vt:lpstr>
      <vt:lpstr>8.4  组件的混入块</vt:lpstr>
      <vt:lpstr>8.4.1  合并规则</vt:lpstr>
      <vt:lpstr>8.4.1  合并规则</vt:lpstr>
      <vt:lpstr>8.5.2 全局混入块</vt:lpstr>
      <vt:lpstr>8.6  组件之间的互相访问</vt:lpstr>
      <vt:lpstr>8.6.1  访问根组件</vt:lpstr>
      <vt:lpstr>8.6.2  访问父组件</vt:lpstr>
      <vt:lpstr>8.6.3  访问子组件</vt:lpstr>
      <vt:lpstr>8.6.4  依赖注入</vt:lpstr>
      <vt:lpstr>8.6.4  依赖注入</vt:lpstr>
      <vt:lpstr>第9章  虚拟DOM和render()函数</vt:lpstr>
      <vt:lpstr>9.1  render()函数</vt:lpstr>
      <vt:lpstr>9.1  render()函数</vt:lpstr>
      <vt:lpstr>9.2  真实DOM</vt:lpstr>
      <vt:lpstr>9.3  虚拟DOM</vt:lpstr>
      <vt:lpstr>9.4  h()函数的用法</vt:lpstr>
      <vt:lpstr>9.4  h()函数的用法</vt:lpstr>
      <vt:lpstr>第10章  Vue CLI脚手架工具</vt:lpstr>
      <vt:lpstr>10.1  Vue CLI简介以及安装</vt:lpstr>
      <vt:lpstr>10.1  Vue CLI简介以及安装</vt:lpstr>
      <vt:lpstr>10.2  创建Vue项目</vt:lpstr>
      <vt:lpstr>10.3  Vue项目的结构</vt:lpstr>
      <vt:lpstr>根组件App.vue</vt:lpstr>
      <vt:lpstr>HelloWorld组件</vt:lpstr>
      <vt:lpstr>程序入口main.js文件</vt:lpstr>
      <vt:lpstr>项目的index.html文件</vt:lpstr>
      <vt:lpstr>10.4. 运行Vue项目</vt:lpstr>
      <vt:lpstr>10.5  创建单文件组件&lt;Hello&gt;</vt:lpstr>
      <vt:lpstr>10.5  创建单文件组件&lt;Hello&gt;</vt:lpstr>
      <vt:lpstr>10.6  创建正式产品</vt:lpstr>
      <vt:lpstr>10.7  把helloworld正式产品发布到Tomcat中</vt:lpstr>
      <vt:lpstr>第11章  Vue Router路由管理器</vt:lpstr>
      <vt:lpstr>11.1  简单的路由管理</vt:lpstr>
      <vt:lpstr>11.1  简单的路由管理</vt:lpstr>
      <vt:lpstr>11.2  路由管理器的基本用法</vt:lpstr>
      <vt:lpstr>11.2  路由管理器的基本用法</vt:lpstr>
      <vt:lpstr>11.2  路由管理器的基本用法</vt:lpstr>
      <vt:lpstr>11.3  在Vue项目中使用路由管理器</vt:lpstr>
      <vt:lpstr>11.3  在Vue项目中使用路由管理器</vt:lpstr>
      <vt:lpstr>11.3  在Vue项目中使用路由管理器</vt:lpstr>
      <vt:lpstr>11.3  在Vue项目中使用路由管理器</vt:lpstr>
      <vt:lpstr>11.3  在Vue项目中使用路由管理器</vt:lpstr>
      <vt:lpstr>11.3  在Vue项目中使用路由管理器</vt:lpstr>
      <vt:lpstr>11.4  路由模式</vt:lpstr>
      <vt:lpstr>11.4  路由模式</vt:lpstr>
      <vt:lpstr>11.4  路由模式</vt:lpstr>
      <vt:lpstr>11.5  动态链接</vt:lpstr>
      <vt:lpstr> 11.5.1  链接中包含路径参数 </vt:lpstr>
      <vt:lpstr> 11.5.1  链接中包含路径参数 </vt:lpstr>
      <vt:lpstr> 11.5.1  链接中包含路径参数 </vt:lpstr>
      <vt:lpstr> 11.5.2  链接中包含查询参数 </vt:lpstr>
      <vt:lpstr> 11.5.2  链接中包含查询参数 </vt:lpstr>
      <vt:lpstr> 11.5.2  链接中包含查询参数 </vt:lpstr>
      <vt:lpstr>11.6  嵌套的路由 </vt:lpstr>
      <vt:lpstr>11.6  嵌套的路由</vt:lpstr>
      <vt:lpstr>11.6  嵌套的路由</vt:lpstr>
      <vt:lpstr>11.6  嵌套的路由</vt:lpstr>
      <vt:lpstr>11.6  嵌套的路由</vt:lpstr>
      <vt:lpstr>11.7  命名路由 </vt:lpstr>
      <vt:lpstr>11.7  命名路由 </vt:lpstr>
      <vt:lpstr>11.7  命名路由 </vt:lpstr>
      <vt:lpstr>11.8  命名视图 </vt:lpstr>
      <vt:lpstr>11.8  命名视图 </vt:lpstr>
      <vt:lpstr>11.9  向路由的组件传递属性</vt:lpstr>
      <vt:lpstr>11.9  向路由的组件传递属性</vt:lpstr>
      <vt:lpstr>11.10  编程式导航 </vt:lpstr>
      <vt:lpstr>11.10  编程式导航</vt:lpstr>
      <vt:lpstr>11.10  编程式导航</vt:lpstr>
      <vt:lpstr>11.11  导航守卫函数</vt:lpstr>
      <vt:lpstr>11.11  导航守卫函数</vt:lpstr>
      <vt:lpstr>11.11.1  全局导航守卫函数</vt:lpstr>
      <vt:lpstr>11.11.1  全局导航守卫函数</vt:lpstr>
      <vt:lpstr>11.11.2  特定路由的导航守卫函数</vt:lpstr>
      <vt:lpstr> 11.11.3  组件内的导航守卫函数 </vt:lpstr>
      <vt:lpstr> 11.11.3  组件内的导航守卫函数 </vt:lpstr>
      <vt:lpstr>第12章  组合（Composition）API</vt:lpstr>
      <vt:lpstr>第12章  组合（Composition）API</vt:lpstr>
      <vt:lpstr>12.1  setup()函数的用法 </vt:lpstr>
      <vt:lpstr>12.1  setup()函数的用法 </vt:lpstr>
      <vt:lpstr>12.1.1  props参数</vt:lpstr>
      <vt:lpstr>12.1.2  context参数</vt:lpstr>
      <vt:lpstr>12.1.3  ref()函数</vt:lpstr>
      <vt:lpstr>12.1.3  ref()函数</vt:lpstr>
      <vt:lpstr>12.1.4  reactive()函数</vt:lpstr>
      <vt:lpstr>12.1.5  toRefs()函数</vt:lpstr>
      <vt:lpstr>12.1.6  readonly()函数</vt:lpstr>
      <vt:lpstr>12.2  分割setup()函数</vt:lpstr>
      <vt:lpstr>12.2  分割setup()函数</vt:lpstr>
      <vt:lpstr>12.2  分割setup()函数</vt:lpstr>
      <vt:lpstr>12.2  分割setup()函数</vt:lpstr>
      <vt:lpstr>第13章  通过Axios访问服务器</vt:lpstr>
      <vt:lpstr>第13章  通过Axios访问服务器</vt:lpstr>
      <vt:lpstr>13.1  Axios的基本用法</vt:lpstr>
      <vt:lpstr>13.1  Axios的基本用法</vt:lpstr>
      <vt:lpstr>13.1  Axios的基本用法</vt:lpstr>
      <vt:lpstr> 13.2  在Vue项目中使用Axios </vt:lpstr>
      <vt:lpstr> 13.2  在Vue项目中使用Axios </vt:lpstr>
      <vt:lpstr>13.2.1  异步请求</vt:lpstr>
      <vt:lpstr>13.2.1  异步请求</vt:lpstr>
      <vt:lpstr>13.2.1  异步请求</vt:lpstr>
      <vt:lpstr>13.2.2  POST请求方式</vt:lpstr>
      <vt:lpstr>13.2.2  POST请求方式</vt:lpstr>
      <vt:lpstr>13.3  Axios API的用法</vt:lpstr>
      <vt:lpstr>13.3  Axios API的用法</vt:lpstr>
      <vt:lpstr>13.3  Axios API的用法</vt:lpstr>
      <vt:lpstr>13.4  创建Axios实例</vt:lpstr>
      <vt:lpstr>13.5  并发请求</vt:lpstr>
      <vt:lpstr>13.5  并发请求</vt:lpstr>
      <vt:lpstr>13.6  请求拦截器和响应拦截器</vt:lpstr>
      <vt:lpstr>13.6  请求拦截器和响应拦截器</vt:lpstr>
      <vt:lpstr>13.6  请求拦截器和响应拦截器</vt:lpstr>
      <vt:lpstr>13.6  请求拦截器和响应拦截器</vt:lpstr>
      <vt:lpstr>13.6  请求拦截器和响应拦截器</vt:lpstr>
      <vt:lpstr>第14章  通过Vuex进行状态管理</vt:lpstr>
      <vt:lpstr>14.1  Vuex的基本工作原理</vt:lpstr>
      <vt:lpstr>14.1  Vuex的基本工作原理</vt:lpstr>
      <vt:lpstr>14.1  Vuex的基本工作原理</vt:lpstr>
      <vt:lpstr>14.2  Vuex的基本用法</vt:lpstr>
      <vt:lpstr>14.2  Vuex的基本用法</vt:lpstr>
      <vt:lpstr>14.3  在Vue项目中使用Vuex</vt:lpstr>
      <vt:lpstr>14.3  在Vue项目中使用Vuex</vt:lpstr>
      <vt:lpstr>14.3  在Vue项目中使用Vuex</vt:lpstr>
      <vt:lpstr>14.3  在Vue项目中使用Vuex</vt:lpstr>
      <vt:lpstr>14.3  在Vue项目中使用Vuex</vt:lpstr>
      <vt:lpstr>14.3  在Vue项目中使用Vuex</vt:lpstr>
      <vt:lpstr>14.3  在Vue项目中使用Vuex</vt:lpstr>
      <vt:lpstr>14.3  在Vue项目中使用Vuex</vt:lpstr>
      <vt:lpstr>14.4  仓库的getters选项</vt:lpstr>
      <vt:lpstr>14.4  仓库的getters选项</vt:lpstr>
      <vt:lpstr>14.4  仓库的getters选项</vt:lpstr>
      <vt:lpstr>14.5  仓库的actions选项</vt:lpstr>
      <vt:lpstr>14.5  仓库的actions选项</vt:lpstr>
      <vt:lpstr>14.6  异步动作</vt:lpstr>
      <vt:lpstr>14.6  异步动作</vt:lpstr>
      <vt:lpstr>第15章  创建综合购物网站应用</vt:lpstr>
      <vt:lpstr>netstore购物网站应用的组成</vt:lpstr>
      <vt:lpstr>15.1  前端组件的结构</vt:lpstr>
      <vt:lpstr>15.1  前端组件的结构</vt:lpstr>
      <vt:lpstr>15.2  前端开发技巧-状态管理</vt:lpstr>
      <vt:lpstr>15.2  前端开发技巧-状态管理</vt:lpstr>
      <vt:lpstr>15.2  前端开发技巧-状态管理</vt:lpstr>
      <vt:lpstr>15.2  前端开发技巧-状态管理</vt:lpstr>
      <vt:lpstr>15.2  前端开发技巧-状态同步</vt:lpstr>
      <vt:lpstr>15.2  前端开发技巧-状态同步</vt:lpstr>
      <vt:lpstr>15.2  前端开发技巧-状态同步</vt:lpstr>
      <vt:lpstr>15.2  前端开发技巧-状态同步</vt:lpstr>
      <vt:lpstr>15.2  前端开发技巧-路由管理</vt:lpstr>
      <vt:lpstr>15.2  前端开发技巧-路由管理</vt:lpstr>
      <vt:lpstr>15.2  前端开发技巧-登录流程</vt:lpstr>
      <vt:lpstr>15.2  前端开发技巧-登录流程</vt:lpstr>
      <vt:lpstr>15.2  前端开发技巧-登录流程</vt:lpstr>
      <vt:lpstr>15.2  前端开发技巧-异步处理Axios请求</vt:lpstr>
      <vt:lpstr>15.2  前端开发技巧-异步处理Axios请求</vt:lpstr>
      <vt:lpstr>15.2  前端开发技巧-异步处理Axios请求</vt:lpstr>
      <vt:lpstr>15.2  前端开发技巧-异步处理Axios请求</vt:lpstr>
      <vt:lpstr>15.3  后端架构</vt:lpstr>
      <vt:lpstr>15.3  后端架构</vt:lpstr>
      <vt:lpstr>15.4  前端与后端通信</vt:lpstr>
      <vt:lpstr>15.4  前端与后端通信</vt:lpstr>
      <vt:lpstr>15.4  前端与后端通信</vt:lpstr>
      <vt:lpstr>15.5  发布netstore应用</vt:lpstr>
      <vt:lpstr>15.5  发布netstore应用</vt:lpstr>
      <vt:lpstr>15.5  发布netstore应用</vt:lpstr>
      <vt:lpstr>15.5  发布netstore应用</vt:lpstr>
      <vt:lpstr>15.5  发布netstore应用</vt:lpstr>
      <vt:lpstr>15.5  发布netstore应用</vt:lpstr>
      <vt:lpstr>15.5  发布netstore应用</vt:lpstr>
      <vt:lpstr>15.5  发布netstore应用</vt:lpstr>
      <vt:lpstr>15.5  发布netstore应用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xb21cn</dc:creator>
  <cp:lastModifiedBy>xb21cn</cp:lastModifiedBy>
  <cp:revision>314</cp:revision>
  <dcterms:created xsi:type="dcterms:W3CDTF">2021-06-17T08:39:26Z</dcterms:created>
  <dcterms:modified xsi:type="dcterms:W3CDTF">2021-09-21T02:06:25Z</dcterms:modified>
</cp:coreProperties>
</file>